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Hammersmith One" charset="1" panose="02010703030501060504"/>
      <p:regular r:id="rId22"/>
    </p:embeddedFont>
    <p:embeddedFont>
      <p:font typeface="TT Rounds Condensed Bold" charset="1" panose="02000806030000020003"/>
      <p:regular r:id="rId23"/>
    </p:embeddedFont>
    <p:embeddedFont>
      <p:font typeface="TT Rounds Condensed" charset="1" panose="0200050603000002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Relationship Id="rId6" Target="../media/image11.jpe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14.jpeg" Type="http://schemas.openxmlformats.org/officeDocument/2006/relationships/image"/><Relationship Id="rId5" Target="../media/image10.png" Type="http://schemas.openxmlformats.org/officeDocument/2006/relationships/image"/><Relationship Id="rId6" Target="../media/image15.jpe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18.jpeg" Type="http://schemas.openxmlformats.org/officeDocument/2006/relationships/image"/><Relationship Id="rId5" Target="../media/image10.png" Type="http://schemas.openxmlformats.org/officeDocument/2006/relationships/image"/><Relationship Id="rId6" Target="../media/image19.jpe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1.jpeg" Type="http://schemas.openxmlformats.org/officeDocument/2006/relationships/image"/><Relationship Id="rId5" Target="../media/image10.png" Type="http://schemas.openxmlformats.org/officeDocument/2006/relationships/image"/><Relationship Id="rId6" Target="../media/image22.jpe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0958" y="0"/>
            <a:ext cx="5637085" cy="10286908"/>
          </a:xfrm>
          <a:custGeom>
            <a:avLst/>
            <a:gdLst/>
            <a:ahLst/>
            <a:cxnLst/>
            <a:rect r="r" b="b" t="t" l="l"/>
            <a:pathLst>
              <a:path h="10286908" w="5637085">
                <a:moveTo>
                  <a:pt x="0" y="0"/>
                </a:moveTo>
                <a:lnTo>
                  <a:pt x="5637085" y="0"/>
                </a:lnTo>
                <a:lnTo>
                  <a:pt x="5637085" y="10286908"/>
                </a:lnTo>
                <a:lnTo>
                  <a:pt x="0" y="1028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565139" y="3866022"/>
            <a:ext cx="3809168" cy="3809168"/>
            <a:chOff x="0" y="0"/>
            <a:chExt cx="5078891" cy="50788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78857" cy="5078857"/>
            </a:xfrm>
            <a:custGeom>
              <a:avLst/>
              <a:gdLst/>
              <a:ahLst/>
              <a:cxnLst/>
              <a:rect r="r" b="b" t="t" l="l"/>
              <a:pathLst>
                <a:path h="5078857" w="5078857">
                  <a:moveTo>
                    <a:pt x="0" y="0"/>
                  </a:moveTo>
                  <a:lnTo>
                    <a:pt x="5078857" y="0"/>
                  </a:lnTo>
                  <a:lnTo>
                    <a:pt x="5078857" y="5078857"/>
                  </a:lnTo>
                  <a:lnTo>
                    <a:pt x="0" y="507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497712" y="0"/>
            <a:ext cx="3153246" cy="2989722"/>
            <a:chOff x="0" y="0"/>
            <a:chExt cx="4204328" cy="39862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04335" cy="3986276"/>
            </a:xfrm>
            <a:custGeom>
              <a:avLst/>
              <a:gdLst/>
              <a:ahLst/>
              <a:cxnLst/>
              <a:rect r="r" b="b" t="t" l="l"/>
              <a:pathLst>
                <a:path h="3986276" w="4204335">
                  <a:moveTo>
                    <a:pt x="0" y="0"/>
                  </a:moveTo>
                  <a:lnTo>
                    <a:pt x="4204335" y="0"/>
                  </a:lnTo>
                  <a:lnTo>
                    <a:pt x="4204335" y="3986276"/>
                  </a:lnTo>
                  <a:lnTo>
                    <a:pt x="0" y="3986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1" r="0" b="-5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7905290" cy="2989722"/>
            <a:chOff x="0" y="0"/>
            <a:chExt cx="10540387" cy="39862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40365" cy="3986276"/>
            </a:xfrm>
            <a:custGeom>
              <a:avLst/>
              <a:gdLst/>
              <a:ahLst/>
              <a:cxnLst/>
              <a:rect r="r" b="b" t="t" l="l"/>
              <a:pathLst>
                <a:path h="3986276" w="10540365">
                  <a:moveTo>
                    <a:pt x="0" y="0"/>
                  </a:moveTo>
                  <a:lnTo>
                    <a:pt x="10540365" y="0"/>
                  </a:lnTo>
                  <a:lnTo>
                    <a:pt x="10540365" y="3986276"/>
                  </a:lnTo>
                  <a:lnTo>
                    <a:pt x="0" y="39862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8490157"/>
            <a:ext cx="8469012" cy="476249"/>
            <a:chOff x="0" y="0"/>
            <a:chExt cx="2230522" cy="1254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0522" cy="125432"/>
            </a:xfrm>
            <a:custGeom>
              <a:avLst/>
              <a:gdLst/>
              <a:ahLst/>
              <a:cxnLst/>
              <a:rect r="r" b="b" t="t" l="l"/>
              <a:pathLst>
                <a:path h="125432" w="2230522">
                  <a:moveTo>
                    <a:pt x="0" y="0"/>
                  </a:moveTo>
                  <a:lnTo>
                    <a:pt x="2230522" y="0"/>
                  </a:lnTo>
                  <a:lnTo>
                    <a:pt x="2230522" y="125432"/>
                  </a:lnTo>
                  <a:lnTo>
                    <a:pt x="0" y="125432"/>
                  </a:lnTo>
                  <a:close/>
                </a:path>
              </a:pathLst>
            </a:custGeom>
            <a:gradFill rotWithShape="true">
              <a:gsLst>
                <a:gs pos="0">
                  <a:srgbClr val="B0BE45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30522" cy="163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5875381"/>
            <a:ext cx="10250651" cy="237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0"/>
              </a:lnSpc>
            </a:pPr>
            <a:r>
              <a:rPr lang="en-US" sz="8601" spc="213">
                <a:solidFill>
                  <a:srgbClr val="000000"/>
                </a:solidFill>
                <a:latin typeface="Hammersmith One"/>
              </a:rPr>
              <a:t>Turfey- Turf Booking System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11218" y="2476216"/>
            <a:ext cx="2917010" cy="1022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4"/>
              </a:lnSpc>
            </a:pPr>
            <a:r>
              <a:rPr lang="en-US" sz="6545" spc="73">
                <a:solidFill>
                  <a:srgbClr val="000000"/>
                </a:solidFill>
                <a:latin typeface="Hammersmith One"/>
              </a:rPr>
              <a:t>TURFEY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159340" y="2520315"/>
            <a:ext cx="2528750" cy="5246370"/>
            <a:chOff x="0" y="0"/>
            <a:chExt cx="91821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4"/>
              <a:stretch>
                <a:fillRect l="0" t="-1559" r="0" b="-155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600189" y="4504622"/>
            <a:ext cx="2528750" cy="5246370"/>
            <a:chOff x="0" y="0"/>
            <a:chExt cx="9182100" cy="190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6"/>
              <a:stretch>
                <a:fillRect l="0" t="-214" r="0" b="-214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>
            <a:off x="5688090" y="3178524"/>
            <a:ext cx="5897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2353048" y="8509502"/>
            <a:ext cx="958251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SIGNUP PAGE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12010232" y="8802728"/>
            <a:ext cx="589614" cy="106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8136127" y="4975165"/>
            <a:ext cx="2015745" cy="2399697"/>
          </a:xfrm>
          <a:custGeom>
            <a:avLst/>
            <a:gdLst/>
            <a:ahLst/>
            <a:cxnLst/>
            <a:rect r="r" b="b" t="t" l="l"/>
            <a:pathLst>
              <a:path h="2399697" w="2015745">
                <a:moveTo>
                  <a:pt x="0" y="0"/>
                </a:moveTo>
                <a:lnTo>
                  <a:pt x="2015746" y="0"/>
                </a:lnTo>
                <a:lnTo>
                  <a:pt x="2015746" y="2399697"/>
                </a:lnTo>
                <a:lnTo>
                  <a:pt x="0" y="23996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07768" y="808067"/>
            <a:ext cx="1467247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LOGIN/SIGNUP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41377" y="2879776"/>
            <a:ext cx="11635740" cy="1701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2"/>
              </a:lnSpc>
            </a:pPr>
            <a:r>
              <a:rPr lang="en-US" sz="2551">
                <a:solidFill>
                  <a:srgbClr val="0D0D0D"/>
                </a:solidFill>
                <a:latin typeface="Hammersmith One"/>
              </a:rPr>
              <a:t>LOGIN MODULE</a:t>
            </a:r>
          </a:p>
          <a:p>
            <a:pPr algn="l">
              <a:lnSpc>
                <a:spcPts val="4592"/>
              </a:lnSpc>
            </a:pPr>
            <a:r>
              <a:rPr lang="en-US" sz="2551">
                <a:solidFill>
                  <a:srgbClr val="0D0D0D"/>
                </a:solidFill>
                <a:latin typeface="Hammersmith One"/>
              </a:rPr>
              <a:t>ALGORITHM USED: HMAC-based One-Time Password,Email with a Verification </a:t>
            </a:r>
          </a:p>
          <a:p>
            <a:pPr algn="l">
              <a:lnSpc>
                <a:spcPts val="4592"/>
              </a:lnSpc>
            </a:pPr>
            <a:r>
              <a:rPr lang="en-US" sz="2551">
                <a:solidFill>
                  <a:srgbClr val="0D0D0D"/>
                </a:solidFill>
                <a:latin typeface="Hammersmith One"/>
              </a:rPr>
              <a:t>Link.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159340" y="2520315"/>
            <a:ext cx="2528750" cy="5246370"/>
            <a:chOff x="0" y="0"/>
            <a:chExt cx="91821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4"/>
              <a:stretch>
                <a:fillRect l="0" t="-1559" r="0" b="-155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600189" y="4504622"/>
            <a:ext cx="2528750" cy="5246370"/>
            <a:chOff x="0" y="0"/>
            <a:chExt cx="9182100" cy="190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6"/>
              <a:stretch>
                <a:fillRect l="0" t="-1559" r="0" b="-1559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>
            <a:off x="5688090" y="3140424"/>
            <a:ext cx="5897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12010575" y="8679723"/>
            <a:ext cx="589614" cy="106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7751801" y="4646944"/>
            <a:ext cx="2784677" cy="2784677"/>
          </a:xfrm>
          <a:custGeom>
            <a:avLst/>
            <a:gdLst/>
            <a:ahLst/>
            <a:cxnLst/>
            <a:rect r="r" b="b" t="t" l="l"/>
            <a:pathLst>
              <a:path h="2784677" w="2784677">
                <a:moveTo>
                  <a:pt x="0" y="0"/>
                </a:moveTo>
                <a:lnTo>
                  <a:pt x="2784677" y="0"/>
                </a:lnTo>
                <a:lnTo>
                  <a:pt x="2784677" y="2784676"/>
                </a:lnTo>
                <a:lnTo>
                  <a:pt x="0" y="27846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27714" y="8347710"/>
            <a:ext cx="9582518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RECOMMENDATION MODULE</a:t>
            </a:r>
          </a:p>
          <a:p>
            <a:pPr algn="r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TECHNIQUE USED : Collaborative Filtering, Content-Based Filtering.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3553" y="1176142"/>
            <a:ext cx="15021173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Hammersmith One Bold"/>
              </a:rPr>
              <a:t>LOCATION &amp; RECOMMENDATION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77800" y="2837747"/>
            <a:ext cx="1178058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LOCATION MODULE</a:t>
            </a:r>
          </a:p>
          <a:p>
            <a:pPr algn="l">
              <a:lnSpc>
                <a:spcPts val="4679"/>
              </a:lnSpc>
            </a:pPr>
            <a:r>
              <a:rPr lang="en-US" sz="2599">
                <a:solidFill>
                  <a:srgbClr val="0D0D0D"/>
                </a:solidFill>
                <a:latin typeface="Hammersmith One"/>
              </a:rPr>
              <a:t>TECHNIQUE</a:t>
            </a:r>
            <a:r>
              <a:rPr lang="en-US" sz="2599">
                <a:solidFill>
                  <a:srgbClr val="0D0D0D"/>
                </a:solidFill>
                <a:latin typeface="Hammersmith One"/>
              </a:rPr>
              <a:t> USED : Google Places Autocomplete API,OpenCage Geocoder.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159340" y="2520315"/>
            <a:ext cx="2528750" cy="5246370"/>
            <a:chOff x="0" y="0"/>
            <a:chExt cx="91821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4"/>
              <a:stretch>
                <a:fillRect l="0" t="-1559" r="0" b="-155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600189" y="4504622"/>
            <a:ext cx="2528750" cy="5246370"/>
            <a:chOff x="0" y="0"/>
            <a:chExt cx="9182100" cy="190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6"/>
              <a:stretch>
                <a:fillRect l="0" t="-1559" r="0" b="-1559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>
            <a:off x="5688090" y="3140424"/>
            <a:ext cx="5897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2427714" y="8404860"/>
            <a:ext cx="9582518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PAYMENT MODULE</a:t>
            </a:r>
          </a:p>
          <a:p>
            <a:pPr algn="r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ALGORITHM USED :Payment Gateway Integration.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12010232" y="8679723"/>
            <a:ext cx="589614" cy="106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892910" y="4680102"/>
            <a:ext cx="4502459" cy="2718360"/>
          </a:xfrm>
          <a:custGeom>
            <a:avLst/>
            <a:gdLst/>
            <a:ahLst/>
            <a:cxnLst/>
            <a:rect r="r" b="b" t="t" l="l"/>
            <a:pathLst>
              <a:path h="2718360" w="4502459">
                <a:moveTo>
                  <a:pt x="0" y="0"/>
                </a:moveTo>
                <a:lnTo>
                  <a:pt x="4502459" y="0"/>
                </a:lnTo>
                <a:lnTo>
                  <a:pt x="4502459" y="2718360"/>
                </a:lnTo>
                <a:lnTo>
                  <a:pt x="0" y="27183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86148" y="851321"/>
            <a:ext cx="1531570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BOOKING &amp; PAYMENT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61412" y="2774284"/>
            <a:ext cx="9582518" cy="112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2599">
                <a:solidFill>
                  <a:srgbClr val="0D0D0D"/>
                </a:solidFill>
                <a:latin typeface="Hammersmith One"/>
              </a:rPr>
              <a:t>BOOKING MODULE</a:t>
            </a:r>
          </a:p>
          <a:p>
            <a:pPr algn="l">
              <a:lnSpc>
                <a:spcPts val="4679"/>
              </a:lnSpc>
            </a:pPr>
            <a:r>
              <a:rPr lang="en-US" sz="2599">
                <a:solidFill>
                  <a:srgbClr val="0D0D0D"/>
                </a:solidFill>
                <a:latin typeface="Hammersmith One"/>
              </a:rPr>
              <a:t>ALGORITHM USED : Two-Phase Commit (2PC) Protocol.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21971" y="5835586"/>
            <a:ext cx="3644059" cy="4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7"/>
              </a:lnSpc>
            </a:pPr>
            <a:r>
              <a:rPr lang="en-US" sz="2689">
                <a:solidFill>
                  <a:srgbClr val="C9190F"/>
                </a:solidFill>
                <a:latin typeface="Hammersmith One Bold"/>
              </a:rPr>
              <a:t>BOOKING SUCCESSFUL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159340" y="2520315"/>
            <a:ext cx="2528750" cy="5246370"/>
            <a:chOff x="0" y="0"/>
            <a:chExt cx="9182100" cy="190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4"/>
              <a:stretch>
                <a:fillRect l="0" t="-1559" r="0" b="-1559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600189" y="4504622"/>
            <a:ext cx="2528750" cy="5246370"/>
            <a:chOff x="0" y="0"/>
            <a:chExt cx="9182100" cy="190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6"/>
              <a:stretch>
                <a:fillRect l="0" t="-1559" r="0" b="-1559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5"/>
              <a:stretch>
                <a:fillRect l="0" t="-208" r="0" b="-208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>
            <a:off x="5688090" y="3140424"/>
            <a:ext cx="5897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2427714" y="8404860"/>
            <a:ext cx="9582518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SHARING PHASE</a:t>
            </a:r>
          </a:p>
          <a:p>
            <a:pPr algn="r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"/>
              </a:rPr>
              <a:t>TECHNIQUE USED :Social Media Sharing Integration.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12010232" y="8679723"/>
            <a:ext cx="589614" cy="106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7882579" y="4604965"/>
            <a:ext cx="2522842" cy="2522842"/>
          </a:xfrm>
          <a:custGeom>
            <a:avLst/>
            <a:gdLst/>
            <a:ahLst/>
            <a:cxnLst/>
            <a:rect r="r" b="b" t="t" l="l"/>
            <a:pathLst>
              <a:path h="2522842" w="2522842">
                <a:moveTo>
                  <a:pt x="0" y="0"/>
                </a:moveTo>
                <a:lnTo>
                  <a:pt x="2522842" y="0"/>
                </a:lnTo>
                <a:lnTo>
                  <a:pt x="2522842" y="2522842"/>
                </a:lnTo>
                <a:lnTo>
                  <a:pt x="0" y="25228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86148" y="1234440"/>
            <a:ext cx="1531570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Hammersmith One Bold"/>
              </a:rPr>
              <a:t>CONFIRMATION &amp; SHARING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61412" y="2774284"/>
            <a:ext cx="9582518" cy="112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2599">
                <a:solidFill>
                  <a:srgbClr val="0D0D0D"/>
                </a:solidFill>
                <a:latin typeface="Hammersmith One"/>
              </a:rPr>
              <a:t>CONFRMATION MODULE</a:t>
            </a:r>
          </a:p>
          <a:p>
            <a:pPr algn="l">
              <a:lnSpc>
                <a:spcPts val="4679"/>
              </a:lnSpc>
            </a:pPr>
            <a:r>
              <a:rPr lang="en-US" sz="2599">
                <a:solidFill>
                  <a:srgbClr val="0D0D0D"/>
                </a:solidFill>
                <a:latin typeface="Hammersmith One"/>
              </a:rPr>
              <a:t>TECHNIQUE USED : QR Code system.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558540" y="996580"/>
            <a:ext cx="11170920" cy="116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7550">
                <a:solidFill>
                  <a:srgbClr val="000000"/>
                </a:solidFill>
                <a:latin typeface="Hammersmith One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7822" y="2762250"/>
            <a:ext cx="15133320" cy="476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22275" indent="-211138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Hammersmith One"/>
              </a:rPr>
              <a:t>The turf booking online application revolutionizes sports facility reservations, offering unparalleled convenience and efficiency to users.</a:t>
            </a:r>
          </a:p>
          <a:p>
            <a:pPr algn="just">
              <a:lnSpc>
                <a:spcPts val="4200"/>
              </a:lnSpc>
            </a:pPr>
          </a:p>
          <a:p>
            <a:pPr algn="just" marL="422275" indent="-211138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Hammersmith One"/>
              </a:rPr>
              <a:t> With its intuitive interface and robust management tools, it simplifies the booking process and enhances administrative control.</a:t>
            </a:r>
          </a:p>
          <a:p>
            <a:pPr algn="just">
              <a:lnSpc>
                <a:spcPts val="4200"/>
              </a:lnSpc>
            </a:pPr>
          </a:p>
          <a:p>
            <a:pPr algn="just" marL="422275" indent="-211138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Hammersmith One"/>
              </a:rPr>
              <a:t> Built for scalability and compliance, the application ensures seamless adaptation to evolving needs and regulatory standards.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558540" y="776501"/>
            <a:ext cx="11170920" cy="116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7550">
                <a:solidFill>
                  <a:srgbClr val="000000"/>
                </a:solidFill>
                <a:latin typeface="Hammersmith One"/>
              </a:rPr>
              <a:t>REFERENCES: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640" y="2030690"/>
            <a:ext cx="14904720" cy="5910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6080" indent="-1930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333333"/>
                </a:solidFill>
                <a:latin typeface="Hammersmith One"/>
              </a:rPr>
              <a:t>B. Walek, J. Bartoš and R. Farana, "Fuzzy tool for proposal of suitable products in online store and CRM system", Lecture Notes in Computer Science, vol. 8669, pp. 433-440, 2014.</a:t>
            </a:r>
          </a:p>
          <a:p>
            <a:pPr algn="just" marL="386080" indent="-1930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333333"/>
                </a:solidFill>
                <a:latin typeface="Hammersmith One"/>
              </a:rPr>
              <a:t>C. McTavish and S. Sankaranarayanan, "Intelligent agent based hotel search booking system", IEEE International Conference on Electro/Information Technology (EIT), pp. 1-6, 2010.</a:t>
            </a:r>
          </a:p>
          <a:p>
            <a:pPr algn="just" marL="386080" indent="-1930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333333"/>
                </a:solidFill>
                <a:latin typeface="Hammersmith One"/>
              </a:rPr>
              <a:t>A. Haldorai and A. Ramu, "Canonical Correlation Analysis Based Hyper Basis Feedforward Neural Network Classification for Urban Sustainabiliy", Neural Processing Letters, Aug. 2020.</a:t>
            </a:r>
          </a:p>
          <a:p>
            <a:pPr algn="just" marL="386080" indent="-1930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333333"/>
                </a:solidFill>
                <a:latin typeface="Hammersmith One"/>
              </a:rPr>
              <a:t>K. Baktha, "Mobile Application Development: All the Steps and Guidelines for Successful Creation of Mobile App: Case Study", A Monthly Journal of Computer Science and Information Technology, vol. 6, no. 9, pp. 15-20, 2017.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6975450" y="4372296"/>
            <a:ext cx="4337100" cy="4337100"/>
            <a:chOff x="0" y="0"/>
            <a:chExt cx="5782800" cy="578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82818" cy="5782818"/>
            </a:xfrm>
            <a:custGeom>
              <a:avLst/>
              <a:gdLst/>
              <a:ahLst/>
              <a:cxnLst/>
              <a:rect r="r" b="b" t="t" l="l"/>
              <a:pathLst>
                <a:path h="5782818" w="5782818">
                  <a:moveTo>
                    <a:pt x="0" y="0"/>
                  </a:moveTo>
                  <a:lnTo>
                    <a:pt x="5782818" y="0"/>
                  </a:lnTo>
                  <a:lnTo>
                    <a:pt x="5782818" y="5782818"/>
                  </a:lnTo>
                  <a:lnTo>
                    <a:pt x="0" y="5782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660446" y="1530699"/>
            <a:ext cx="696710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99"/>
              </a:lnSpc>
            </a:pPr>
            <a:r>
              <a:rPr lang="en-US" sz="10749" spc="-443">
                <a:solidFill>
                  <a:srgbClr val="000000"/>
                </a:solidFill>
                <a:latin typeface="Hammersmith One"/>
              </a:rPr>
              <a:t>THANK YOU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88207" y="3409299"/>
            <a:ext cx="3111586" cy="119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07"/>
              </a:lnSpc>
            </a:pPr>
            <a:r>
              <a:rPr lang="en-US" sz="7756" spc="-320">
                <a:solidFill>
                  <a:srgbClr val="A8B932"/>
                </a:solidFill>
                <a:latin typeface="Hammersmith One"/>
              </a:rPr>
              <a:t>TURFEY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52440" y="455680"/>
            <a:ext cx="6183120" cy="165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99"/>
              </a:lnSpc>
            </a:pPr>
            <a:r>
              <a:rPr lang="en-US" sz="10749" spc="-443">
                <a:solidFill>
                  <a:srgbClr val="000000"/>
                </a:solidFill>
                <a:latin typeface="Hammersmith One"/>
              </a:rPr>
              <a:t>Our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2114" y="3027994"/>
            <a:ext cx="9052068" cy="38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4800" spc="48">
                <a:solidFill>
                  <a:srgbClr val="000000"/>
                </a:solidFill>
                <a:latin typeface="Hammersmith One"/>
              </a:rPr>
              <a:t> Mrs. GEETHA.S ., M.E,AP/AI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62706" y="1717033"/>
            <a:ext cx="6644092" cy="1225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9"/>
              </a:lnSpc>
            </a:pPr>
            <a:r>
              <a:rPr lang="en-US" sz="6377">
                <a:solidFill>
                  <a:srgbClr val="000000"/>
                </a:solidFill>
                <a:latin typeface="Hammersmith One Bold"/>
              </a:rPr>
              <a:t>   GUIDED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7185" y="4220880"/>
            <a:ext cx="14001762" cy="609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Hammersmith One"/>
              </a:rPr>
              <a:t>   </a:t>
            </a:r>
            <a:r>
              <a:rPr lang="en-US" sz="4400">
                <a:solidFill>
                  <a:srgbClr val="000000"/>
                </a:solidFill>
                <a:latin typeface="Hammersmith One Bold"/>
              </a:rPr>
              <a:t>TEAM MEMBERS: 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Hammersmith One"/>
              </a:rPr>
              <a:t>   AATHIRAJU.M – 811721243001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Hammersmith One"/>
              </a:rPr>
              <a:t>   GOWRI SHANKAR.S – 811721243017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Hammersmith One"/>
              </a:rPr>
              <a:t>   KIRUSHIGAN.R – 811721243025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Hammersmith One"/>
              </a:rPr>
              <a:t>   RAJADURAI.M - 811721243303</a:t>
            </a:r>
          </a:p>
          <a:p>
            <a:pPr algn="l">
              <a:lnSpc>
                <a:spcPts val="5280"/>
              </a:lnSpc>
            </a:pPr>
          </a:p>
          <a:p>
            <a:pPr algn="l">
              <a:lnSpc>
                <a:spcPts val="5280"/>
              </a:lnSpc>
            </a:pPr>
          </a:p>
          <a:p>
            <a:pPr algn="l">
              <a:lnSpc>
                <a:spcPts val="5280"/>
              </a:lnSpc>
            </a:pPr>
          </a:p>
          <a:p>
            <a:pPr algn="l">
              <a:lnSpc>
                <a:spcPts val="52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633540" y="763568"/>
            <a:ext cx="9076498" cy="165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99"/>
              </a:lnSpc>
            </a:pPr>
            <a:r>
              <a:rPr lang="en-US" sz="10749" spc="-443">
                <a:solidFill>
                  <a:srgbClr val="000000"/>
                </a:solidFill>
                <a:latin typeface="Hammersmith One"/>
              </a:rPr>
              <a:t>    </a:t>
            </a:r>
            <a:r>
              <a:rPr lang="en-US" sz="10749" spc="-443">
                <a:solidFill>
                  <a:srgbClr val="000000"/>
                </a:solidFill>
                <a:latin typeface="Hammersmith One Bold"/>
              </a:rPr>
              <a:t>OBJECTIVE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9262" y="2322195"/>
            <a:ext cx="15481470" cy="57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20" indent="-2895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Hammersmith One"/>
              </a:rPr>
              <a:t>Introducing a user-friendly venue-finding(turf) app</a:t>
            </a:r>
          </a:p>
          <a:p>
            <a:pPr algn="l" marL="579120" indent="-2895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Hammersmith One"/>
              </a:rPr>
              <a:t>Simplifying booking with intuitive search</a:t>
            </a:r>
          </a:p>
          <a:p>
            <a:pPr algn="l" marL="579120" indent="-2895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Hammersmith One"/>
              </a:rPr>
              <a:t>Detailed venue info</a:t>
            </a:r>
          </a:p>
          <a:p>
            <a:pPr algn="l" marL="579120" indent="-289560" lvl="1">
              <a:lnSpc>
                <a:spcPts val="864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Hammersmith One"/>
              </a:rPr>
              <a:t>Seamless payment.</a:t>
            </a:r>
          </a:p>
          <a:p>
            <a:pPr algn="l" marL="579120" indent="-289560" lvl="1">
              <a:lnSpc>
                <a:spcPts val="86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547842" y="666863"/>
            <a:ext cx="11045613" cy="1740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9999" spc="-443">
                <a:solidFill>
                  <a:srgbClr val="000000"/>
                </a:solidFill>
                <a:latin typeface="Hammersmith One Bold"/>
              </a:rPr>
              <a:t>PROPOSED SYSTEM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6888" y="2213610"/>
            <a:ext cx="14447520" cy="565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4340" indent="-21717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ammersmith One"/>
              </a:rPr>
              <a:t>The introduction of a new app, finding and book the perfect turf is just a few clicks away.</a:t>
            </a:r>
          </a:p>
          <a:p>
            <a:pPr algn="just" marL="434340" indent="-21717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ammersmith One"/>
              </a:rPr>
              <a:t>The app is designed with convenience in mind. </a:t>
            </a:r>
          </a:p>
          <a:p>
            <a:pPr algn="just" marL="434340" indent="-21717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ammersmith One"/>
              </a:rPr>
              <a:t>It features a user-friendly interface to help users find the perfect venue. </a:t>
            </a:r>
          </a:p>
          <a:p>
            <a:pPr algn="just" marL="434340" indent="-21717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ammersmith One"/>
              </a:rPr>
              <a:t>The app also provides detailed information about each venue.  </a:t>
            </a:r>
          </a:p>
          <a:p>
            <a:pPr algn="just" marL="434340" indent="-21717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Hammersmith One"/>
              </a:rPr>
              <a:t>Additionally, users can easily book and pay for their slot.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15540" y="617220"/>
            <a:ext cx="13456920" cy="165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10749">
                <a:solidFill>
                  <a:srgbClr val="000000"/>
                </a:solidFill>
                <a:latin typeface="Hammersmith One Bold"/>
              </a:rPr>
              <a:t>LITERATURE SURVEY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990600" y="2322555"/>
          <a:ext cx="15595600" cy="6756400"/>
        </p:xfrm>
        <a:graphic>
          <a:graphicData uri="http://schemas.openxmlformats.org/drawingml/2006/table">
            <a:tbl>
              <a:tblPr/>
              <a:tblGrid>
                <a:gridCol w="1018681"/>
                <a:gridCol w="3503813"/>
                <a:gridCol w="2261247"/>
                <a:gridCol w="1435023"/>
                <a:gridCol w="2854343"/>
                <a:gridCol w="2261247"/>
                <a:gridCol w="2261247"/>
              </a:tblGrid>
              <a:tr h="1096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S.NO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PAPER TITLE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AUTHOR NAME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YEAR PUBLISHED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TECHNIQUE USED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MERITS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DEMERITS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829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1.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Configuring an application which allows online booking and purchase of travel tickets for railway and road transport - Unified Modeling Language</a:t>
                      </a: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Desdemona Isabela, Scărişoreanu</a:t>
                      </a: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2020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1.Recommendation Systems</a:t>
                      </a: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2. Predictive Analytics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3. Fraud Detection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4. Natural Language Processing (NLP)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Efficiency, security, personalization, fraud prevention, optimization.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Complexity may lead to system instability.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</a:tr>
              <a:tr h="2829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2.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Enhanced Hotel Booking Application using PEGA</a:t>
                      </a: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R Dhanagopal</a:t>
                      </a: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N Archana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R Menaka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2020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Collaborative Filtering</a:t>
                      </a:r>
                      <a:endParaRPr lang="en-US" sz="1100"/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Content-Based Filtering</a:t>
                      </a:r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Random Forest</a:t>
                      </a:r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Decision Tree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Improved user experience, personalized recommendations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Complexity, training data availability.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15540" y="617220"/>
            <a:ext cx="13456920" cy="165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9"/>
              </a:lnSpc>
            </a:pPr>
            <a:r>
              <a:rPr lang="en-US" sz="10749">
                <a:solidFill>
                  <a:srgbClr val="000000"/>
                </a:solidFill>
                <a:latin typeface="Hammersmith One Bold"/>
              </a:rPr>
              <a:t>LITERATURE SURVEY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990600" y="2322555"/>
          <a:ext cx="15595600" cy="6756400"/>
        </p:xfrm>
        <a:graphic>
          <a:graphicData uri="http://schemas.openxmlformats.org/drawingml/2006/table">
            <a:tbl>
              <a:tblPr/>
              <a:tblGrid>
                <a:gridCol w="1018681"/>
                <a:gridCol w="3503813"/>
                <a:gridCol w="2261247"/>
                <a:gridCol w="1435023"/>
                <a:gridCol w="2854343"/>
                <a:gridCol w="2261247"/>
                <a:gridCol w="2261247"/>
              </a:tblGrid>
              <a:tr h="1096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S.NO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PAPER TITLE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AUTHOR NAME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YEAR PUBLISHED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TECHNIQUE USED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MERITS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FFFFFF"/>
                          </a:solidFill>
                          <a:latin typeface="TT Rounds Condensed Bold"/>
                        </a:rPr>
                        <a:t>DEMERITS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829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3.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The Design and Application of the Public Booking Service System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Liu Dan, Xi'an Xi'an, ChinaYue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2020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Collaborative Filtering</a:t>
                      </a:r>
                      <a:endParaRPr lang="en-US" sz="1100"/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Content-Based Filtering</a:t>
                      </a:r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Decision Trees</a:t>
                      </a:r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Neural Networks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Efficiency, accessibility, convenience, transparency, user-friendly.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Complexity, scalability issues, potential errors.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  <a:p>
                      <a:pPr algn="l">
                        <a:lnSpc>
                          <a:spcPts val="2400"/>
                        </a:lnSpc>
                      </a:pP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D1"/>
                    </a:solidFill>
                  </a:tcPr>
                </a:tc>
              </a:tr>
              <a:tr h="2829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4.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BOOKAZOR - an Online Appointment Booking System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V. Akshay, Anish Kumar S, R.M. Alagappan, Gnanavel,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2020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Gradient Boosting Machines (GBM)</a:t>
                      </a:r>
                      <a:endParaRPr lang="en-US" sz="1100"/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Neural Networks</a:t>
                      </a:r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Clustering Algorithms</a:t>
                      </a:r>
                    </a:p>
                    <a:p>
                      <a:pPr algn="l" marL="241300" indent="-120650" lvl="1">
                        <a:lnSpc>
                          <a:spcPts val="2400"/>
                        </a:lnSpc>
                        <a:buAutoNum type="arabicPeriod" startAt="1"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Time Series Analysis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Convenience for scheduling appointments,</a:t>
                      </a: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Efficient management of bookings,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Accessible from anywhere.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Scalability may be challenging,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Security vulnerabilities may arise,</a:t>
                      </a: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en-US" sz="2000" spc="18">
                          <a:solidFill>
                            <a:srgbClr val="000000"/>
                          </a:solidFill>
                          <a:latin typeface="TT Rounds Condensed"/>
                        </a:rPr>
                        <a:t>User experience might suffer.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131522" y="1709339"/>
            <a:ext cx="10024956" cy="7548961"/>
          </a:xfrm>
          <a:custGeom>
            <a:avLst/>
            <a:gdLst/>
            <a:ahLst/>
            <a:cxnLst/>
            <a:rect r="r" b="b" t="t" l="l"/>
            <a:pathLst>
              <a:path h="7548961" w="10024956">
                <a:moveTo>
                  <a:pt x="0" y="0"/>
                </a:moveTo>
                <a:lnTo>
                  <a:pt x="10024956" y="0"/>
                </a:lnTo>
                <a:lnTo>
                  <a:pt x="10024956" y="7548961"/>
                </a:lnTo>
                <a:lnTo>
                  <a:pt x="0" y="754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51811" y="414337"/>
            <a:ext cx="1138437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Hammersmith One Bold"/>
              </a:rPr>
              <a:t>ARCHITECTURE</a:t>
            </a:r>
            <a:r>
              <a:rPr lang="en-US" sz="8000">
                <a:solidFill>
                  <a:srgbClr val="000000"/>
                </a:solidFill>
                <a:latin typeface="Hammersmith One Bold"/>
              </a:rPr>
              <a:t>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28939" y="7127807"/>
            <a:ext cx="3163177" cy="3163177"/>
            <a:chOff x="0" y="0"/>
            <a:chExt cx="4217569" cy="4217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543" cy="4217543"/>
            </a:xfrm>
            <a:custGeom>
              <a:avLst/>
              <a:gdLst/>
              <a:ahLst/>
              <a:cxnLst/>
              <a:rect r="r" b="b" t="t" l="l"/>
              <a:pathLst>
                <a:path h="4217543" w="4217543">
                  <a:moveTo>
                    <a:pt x="0" y="0"/>
                  </a:moveTo>
                  <a:lnTo>
                    <a:pt x="4217543" y="0"/>
                  </a:lnTo>
                  <a:lnTo>
                    <a:pt x="4217543" y="4217543"/>
                  </a:lnTo>
                  <a:lnTo>
                    <a:pt x="0" y="421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696" y="-35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377440" y="913027"/>
            <a:ext cx="14452138" cy="153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Hammersmith One Bold"/>
              </a:rPr>
              <a:t>SYSTEM SPECIFICATION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2985" y="5382331"/>
            <a:ext cx="16123920" cy="359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>
                <a:solidFill>
                  <a:srgbClr val="0D0D0D"/>
                </a:solidFill>
                <a:latin typeface="Hammersmith One Bold"/>
              </a:rPr>
              <a:t>IOS DEVELOPMENT :</a:t>
            </a:r>
          </a:p>
          <a:p>
            <a:pPr algn="l" marL="289560" indent="-1447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OS: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macOS 11.0 (Big Sur) or later</a:t>
            </a:r>
          </a:p>
          <a:p>
            <a:pPr algn="l" marL="289560" indent="-144780" lvl="1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RAM: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 8 GB of RAM minimum, 16 GB recommended</a:t>
            </a:r>
          </a:p>
          <a:p>
            <a:pPr algn="l" marL="289560" indent="-144780" lvl="1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Disk Space: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At least 50 GB of free space</a:t>
            </a:r>
          </a:p>
          <a:p>
            <a:pPr algn="l" marL="289560" indent="-144780" lvl="1">
              <a:lnSpc>
                <a:spcPts val="4320"/>
              </a:lnSpc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Xcode: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 Latest version (requires an Apple developer account to download)</a:t>
            </a:r>
          </a:p>
          <a:p>
            <a:pPr algn="l" marL="289560" indent="-144780" lvl="1">
              <a:lnSpc>
                <a:spcPts val="28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72985" y="2524057"/>
            <a:ext cx="15140248" cy="3224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>
                <a:solidFill>
                  <a:srgbClr val="0D0D0D"/>
                </a:solidFill>
                <a:latin typeface="Hammersmith One Bold"/>
              </a:rPr>
              <a:t>ANDROID DEVELOPMENT :</a:t>
            </a:r>
          </a:p>
          <a:p>
            <a:pPr algn="l" marL="289560" indent="-1447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OS: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Windows 7/8/10/11 (64-bit); macOS 10.14 (Mojave) or later; Linux including GNU C Library (glibc) 2.31 or later</a:t>
            </a:r>
          </a:p>
          <a:p>
            <a:pPr algn="l" marL="289560" indent="-144780" lvl="1">
              <a:lnSpc>
                <a:spcPts val="2879"/>
              </a:lnSpc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RAM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: Minimum 8 GB RAM, 16 GB RAM recommended</a:t>
            </a:r>
          </a:p>
          <a:p>
            <a:pPr algn="l" marL="289560" indent="-144780" lvl="1">
              <a:lnSpc>
                <a:spcPts val="2879"/>
              </a:lnSpc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Disk Space: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 Minimum 4 GB, recommend 8 GB (not including system or Android SDK)</a:t>
            </a:r>
          </a:p>
          <a:p>
            <a:pPr algn="l" marL="289560" indent="-144780" lvl="1">
              <a:lnSpc>
                <a:spcPts val="2879"/>
              </a:lnSpc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Screen Resolution: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 Minimum 1280 x 800</a:t>
            </a:r>
          </a:p>
          <a:p>
            <a:pPr algn="l" marL="289560" indent="-144780" lvl="1">
              <a:lnSpc>
                <a:spcPts val="2879"/>
              </a:lnSpc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JDK (Java Development Kit):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 Version 11 or later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163036" cy="3163037"/>
            <a:chOff x="0" y="0"/>
            <a:chExt cx="4217381" cy="4217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124964" y="7123963"/>
            <a:ext cx="3163036" cy="3163037"/>
            <a:chOff x="0" y="0"/>
            <a:chExt cx="4217381" cy="4217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17416" cy="4217416"/>
            </a:xfrm>
            <a:custGeom>
              <a:avLst/>
              <a:gdLst/>
              <a:ahLst/>
              <a:cxnLst/>
              <a:rect r="r" b="b" t="t" l="l"/>
              <a:pathLst>
                <a:path h="4217416" w="4217416">
                  <a:moveTo>
                    <a:pt x="0" y="0"/>
                  </a:moveTo>
                  <a:lnTo>
                    <a:pt x="4217416" y="0"/>
                  </a:lnTo>
                  <a:lnTo>
                    <a:pt x="4217416" y="4217416"/>
                  </a:lnTo>
                  <a:lnTo>
                    <a:pt x="0" y="4217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17931" y="811630"/>
            <a:ext cx="14452138" cy="153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Hammersmith One Bold"/>
              </a:rPr>
              <a:t>MODULES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2958" y="2299971"/>
            <a:ext cx="16123920" cy="6475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9560" indent="-1447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LOGIN / SIGNUP MODULE: 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The phase where the end users sign-up and log on to Turfey. </a:t>
            </a:r>
          </a:p>
          <a:p>
            <a:pPr algn="l" marL="289560" indent="-1447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LOCATION MODULE: 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It is the phase where the end users enter their location for smooth search of near-by turfs.</a:t>
            </a:r>
          </a:p>
          <a:p>
            <a:pPr algn="l" marL="289560" indent="-1447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RECOMMENDATION MODULE: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The phase where the end users are recommended with the near-by turfs available according to the location entered.</a:t>
            </a:r>
          </a:p>
          <a:p>
            <a:pPr algn="l" marL="289560" indent="-1447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BOOKING MODULE: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The booking phase is when an end user chooses a spot(turf) from listed and book slot convenient for them.</a:t>
            </a:r>
          </a:p>
          <a:p>
            <a:pPr algn="l" marL="289560" indent="-1447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PAYMENT MODULE: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The payment for the slot booked is been carried out in this phase. The payments are prepaid &amp; via online such as upi transactions, credit/ debit cards &amp; online banking. </a:t>
            </a:r>
          </a:p>
          <a:p>
            <a:pPr algn="l" marL="289560" indent="-1447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latin typeface="Hammersmith One Bold"/>
              </a:rPr>
              <a:t>CONFIRMATION MODULE: </a:t>
            </a:r>
            <a:r>
              <a:rPr lang="en-US" sz="2400">
                <a:solidFill>
                  <a:srgbClr val="0D0D0D"/>
                </a:solidFill>
                <a:latin typeface="Hammersmith One"/>
              </a:rPr>
              <a:t>This phase confirms the respective slots booked by an user and make progress. </a:t>
            </a:r>
          </a:p>
          <a:p>
            <a:pPr algn="l" marL="289560" indent="-144780" lvl="1">
              <a:lnSpc>
                <a:spcPts val="4320"/>
              </a:lnSpc>
            </a:pPr>
          </a:p>
          <a:p>
            <a:pPr algn="l" marL="289560" indent="-144780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DAGCISEos3w</dc:identifier>
  <dcterms:modified xsi:type="dcterms:W3CDTF">2011-08-01T06:04:30Z</dcterms:modified>
  <cp:revision>1</cp:revision>
  <dc:title>BATCH 1</dc:title>
</cp:coreProperties>
</file>