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5" r:id="rId4"/>
    <p:sldId id="270" r:id="rId5"/>
    <p:sldId id="261" r:id="rId6"/>
    <p:sldId id="262" r:id="rId7"/>
    <p:sldId id="268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FD82-41A7-4D24-90B2-4623A0F63EE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83CA7-6DE4-4D33-A296-6D408421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3B08-1094-44CB-852D-8BD5AFBE0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942B0-A2B3-468F-963A-C38FC597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FEB5-0D2A-4F6C-93B9-D3A5477C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9B-9442-4F74-96F9-19F78F3499A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9472-C5A0-4384-A49A-CCFF335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B8ED-8D25-4D40-8645-C2F9E7F5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C7DA-DB5F-4176-893B-B0703717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33A7-2EC6-46C2-B457-24C3222B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B8E0-98C9-48A1-83B9-E9BD8EBC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8F29-EEED-4DC8-9212-332E75A5F32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7A1D-F73B-4D4B-9713-2E67DE89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5BC8-67D0-4FE5-9C2F-4BCEC51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94259-B50A-4B04-9C42-79F4DC412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DC4C-91D8-4B4C-B238-728DDD4A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A874-5A84-4611-BC30-025959E3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8C82-8057-4882-BEC1-8FDDF63AD5FF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5836-3ED9-4D5A-AE3E-BF391900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05F4-E724-41BA-803C-373E260B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CF2B-9687-4C40-A3AC-0B062250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FA8F-2BE9-485E-9C59-50981DDA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334-43CE-4DDD-9924-3376AA75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C26-C894-4584-9E07-3B0F580A521B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FD94-B4EE-45EF-84C0-5627168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DAC9-E737-4B50-84DC-F8906A29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FF3-7C2B-4B75-B248-5391E111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1F8C-936A-4309-A4EC-F3ED2356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7D81-B1C1-44D8-B037-FE7D7631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DD36-E10D-464A-994D-65F18547E4A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B1E9-587F-4AA9-B595-DED6224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33C6-6C86-4CF7-9D94-0E9AF85E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88A8-136E-4040-98D5-DC15341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6B02-9CF4-4740-A917-33F998CFD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DF04-BB83-4C64-ADD7-8B26E5AB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1613D-0EE0-49F7-9B9D-C8594182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4978-EB32-4210-B705-694020E7E134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DACEB-B465-4D0E-B9E1-A76FE2C3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B577-4BDF-4C81-A744-579CFC1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6356-1980-47BA-BA96-50DF2BC2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FD9C-9586-422E-BF7D-30DB3D98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A9EC4-CADD-4E8A-9584-D227288E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2ED0D-195B-49BB-BD1E-2C0221822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C9AC0-D936-4AC8-ACF7-AD741002B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D14E6-E3BF-4FCC-8553-85C74B75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036-046F-488A-8C04-F3F1B0D17B4F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9D32-3A78-4EBD-AC1F-7E3EA8EB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AFAAE-618F-4DA8-8332-C7DF716D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6E97-673E-439B-B62E-F3AF5A1C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C072-F592-430F-B1F3-74842851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43C0-77F7-4A46-BF57-CD6FB5D3F94D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632A-393F-40FA-900D-B89A95E6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C3E6-C80E-475C-888D-39E4A0B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3B861-CD0C-435E-A065-5911648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78E-A17B-41D7-8695-590531BAB3BB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AA5A0-5360-4E29-9606-CFCEC23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FA52-7B32-49F3-82D8-6E93A066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1C89-3BD2-4527-8197-364B4958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101-11E2-4D6B-B38E-1E1BDC42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6DA7B-B55F-4D66-AB83-D724B88D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E8910-4F2D-4923-AF65-A7C89371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2EE6-3832-4B82-9DD2-5A3A53A138E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D46BC-3A3E-4BA5-9D5F-2E6FEF9C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28F5-48F1-4D19-933E-7F69EA1B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92EB-B610-49BC-8749-B301C190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F2B07-801B-4BAE-8749-3D6A9A43B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F980-841C-4EAA-A45E-E74A6903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59A3F-63C5-440C-BD1F-216C941A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5B0C-B969-45CC-A37D-6F760B80D721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6233-F581-4249-A524-49E16659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78DB-07C9-48E6-878F-D39EFC4C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779D9-EC73-49C2-B9B5-47FFAE8D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299B-5B8F-4790-8F28-79B2B780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D243-173B-416A-922A-F8F1841E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C77C-B584-40A7-BECC-DCE471DABE6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0044-06D6-4B08-B195-90ED3796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A119-AE35-408B-8B57-97FD5DB1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D243D-2875-4889-980F-4F767389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4802" y="355114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92199-1557-47FC-8604-C8779BD45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106" y="271230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Market Analysis &amp; Price Recommendations.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244901FC-A8CB-4F49-958F-4E2212A1A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64BAE-1A83-47C0-BC31-9C9692C7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1</a:t>
            </a:fld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A9BA316-449C-4C16-A348-6488C4FA8546}"/>
              </a:ext>
            </a:extLst>
          </p:cNvPr>
          <p:cNvSpPr txBox="1">
            <a:spLocks/>
          </p:cNvSpPr>
          <p:nvPr/>
        </p:nvSpPr>
        <p:spPr>
          <a:xfrm>
            <a:off x="6692423" y="5253050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</a:rPr>
              <a:t>Ashutosh Varshney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29958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9" y="3014337"/>
            <a:ext cx="3669161" cy="72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Recommendations</a:t>
            </a:r>
            <a:endParaRPr lang="en-US" sz="3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2F95A-68A0-4D18-8A0A-DAEBCAE7A0B7}"/>
              </a:ext>
            </a:extLst>
          </p:cNvPr>
          <p:cNvSpPr txBox="1"/>
          <p:nvPr/>
        </p:nvSpPr>
        <p:spPr>
          <a:xfrm>
            <a:off x="5597611" y="723591"/>
            <a:ext cx="6208221" cy="530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Model predicts a ticket price of $95.87 </a:t>
            </a:r>
            <a:r>
              <a:rPr lang="en-US" sz="2000" dirty="0">
                <a:latin typeface="+mj-lt"/>
              </a:rPr>
              <a:t>There is a mean absolute error of $10.39 which suggests there is room for an increase.</a:t>
            </a:r>
          </a:p>
          <a:p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Other Proposals to consider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+mj-lt"/>
              </a:rPr>
              <a:t>Close top 1 unused run. </a:t>
            </a:r>
            <a:br>
              <a:rPr lang="en-US" sz="240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says closing one run makes no difference. This may lead to reduced operating costs.</a:t>
            </a:r>
            <a:br>
              <a:rPr lang="en-US" sz="200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200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+mj-lt"/>
              </a:rPr>
              <a:t>Increase vertical drop 150 feet and install additional chair lift.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+mj-lt"/>
              </a:rPr>
              <a:t>This scenario increases support for ticket price by $1.99 and over the season this could be expected to amount to $3,474,638.00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C7D00-8D7F-4D18-A28D-0383E98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a better value for ticket price which capitalizes on facilities instead of market average.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7F816-3EB4-4C87-B838-DDE3FA0893C3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Big Mountain Resort Key Facts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Spectacular views of Glacier National Park and Flathead National Forest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105 trails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11 lifts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2 T-bars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 magic carpet for novice skiers.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3.3 mile longest run.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Base elevation 4,464 ft,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Summit 6,817 ft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Vertical drop of 2,353 ft.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350,000 visitors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Accommodate skiers and riders of all levels and abilities.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05ACE-D995-42A6-A5DC-CFCA27E8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9" y="3014337"/>
            <a:ext cx="3669161" cy="72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2F95A-68A0-4D18-8A0A-DAEBCAE7A0B7}"/>
              </a:ext>
            </a:extLst>
          </p:cNvPr>
          <p:cNvSpPr txBox="1"/>
          <p:nvPr/>
        </p:nvSpPr>
        <p:spPr>
          <a:xfrm>
            <a:off x="5780419" y="708850"/>
            <a:ext cx="608465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Features that matter:</a:t>
            </a:r>
          </a:p>
          <a:p>
            <a:r>
              <a:rPr lang="en-US" sz="2000" dirty="0">
                <a:latin typeface="+mj-lt"/>
              </a:rPr>
              <a:t>Customers are more likely to pay more for these features: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Vertical Drop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Snow Making Area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Chairs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Fast Quads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Runs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Longest Run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Trams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Skiable Area</a:t>
            </a:r>
            <a:endParaRPr lang="en-US" sz="2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458D3-CC77-4BCC-AD42-1DDE9C9A3D31}"/>
              </a:ext>
            </a:extLst>
          </p:cNvPr>
          <p:cNvSpPr txBox="1"/>
          <p:nvPr/>
        </p:nvSpPr>
        <p:spPr>
          <a:xfrm>
            <a:off x="5782963" y="5318153"/>
            <a:ext cx="608211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Calibri" panose="020F0502020204030204" pitchFamily="34" charset="0"/>
              </a:rPr>
              <a:t>Data analysis shows that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</a:rPr>
              <a:t>Big Mountain exceeds in most features in its market segment. </a:t>
            </a:r>
            <a:endParaRPr lang="en-US" sz="24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DFE60-B4AE-4B5C-A787-FB47BC5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9" y="1186249"/>
            <a:ext cx="3669161" cy="4399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Ticket Prices for Big Mountain Resort compared with the market segment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3AA6B-BDC3-4A59-BFC9-0B23E990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F0E00-EA59-41C5-98A6-824DBA53B8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1687" y="668123"/>
            <a:ext cx="5702113" cy="3022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B6645B-BA44-4D47-A358-EE563895CE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89015" y="4086543"/>
            <a:ext cx="4164785" cy="22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4224A-99FA-4875-8893-1C3008B19F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725" y="965200"/>
            <a:ext cx="3763101" cy="20602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A81D0-EFAD-469A-AF57-4ACF26C6BF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7778" y="965200"/>
            <a:ext cx="3797785" cy="20602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07645-6478-4A1A-977A-2D9F3E4CEC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97640" y="3836247"/>
            <a:ext cx="3869104" cy="20602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3A49C-2DA5-4FC9-A171-06EA28DD7E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5094" y="3836247"/>
            <a:ext cx="3943154" cy="20602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45A43-788C-4382-BBBB-BFA0337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8FB9F-3294-4573-8CEC-21DB34538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7592" y="965200"/>
            <a:ext cx="3815367" cy="20602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3F21-F68A-4EDC-93E3-15E9F3C836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1159" y="965200"/>
            <a:ext cx="3851023" cy="20602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2291A-76F3-46EB-B152-E914F72052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97640" y="3836247"/>
            <a:ext cx="3869104" cy="20602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15848-E42E-451B-AD44-C866E279B9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22119" y="3836247"/>
            <a:ext cx="3869104" cy="20602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2F42F-2157-4435-885C-E6B1B43C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9" y="1186249"/>
            <a:ext cx="3669161" cy="4399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predictions for various proposals to increase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3B45B-192B-4664-AE39-16094C0B8358}"/>
              </a:ext>
            </a:extLst>
          </p:cNvPr>
          <p:cNvSpPr txBox="1"/>
          <p:nvPr/>
        </p:nvSpPr>
        <p:spPr>
          <a:xfrm>
            <a:off x="5897647" y="911676"/>
            <a:ext cx="5805814" cy="5034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Close top 10 unused runs.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says closing one run makes no difference. Closing 2 and 3 successively reduces support for ticket price and so revenue. If Big Mountain closes down 3 runs, it seems they may as well close down 4 or 5 as there's no further loss in ticket price. Increasing the closures down to 6 or more leads to a large drop. 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vertical drop by 150 feet and install an additional chair lift.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 this scenario, Big Mountain is adding a run, increasing the vertical drop by 150 feet, and installing an additional chair lift. This scenario increases support for ticket price by $1.99 and over the season this could be expected to amount to $3,474,638.</a:t>
            </a: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B0C12-5E4A-4100-9FB2-BB083AAB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9" y="1186249"/>
            <a:ext cx="3669161" cy="4399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predictions for various proposals to increase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3B45B-192B-4664-AE39-16094C0B8358}"/>
              </a:ext>
            </a:extLst>
          </p:cNvPr>
          <p:cNvSpPr txBox="1"/>
          <p:nvPr/>
        </p:nvSpPr>
        <p:spPr>
          <a:xfrm>
            <a:off x="5897647" y="1068097"/>
            <a:ext cx="5805814" cy="4721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vertical drop by 150 feet and install an additional chair lift and add 2 acres of snow making capability. </a:t>
            </a:r>
            <a:b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scenario increases support for ticket price by $1.99 and over the season this could be expected to amount to $3,474,638. This is similar to scenario 2 so there is no effect of adding extra 2 acres of snow making capability.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longest run by 0.2 miles and guaranteeing its snow coverage by adding 4 acres of snow making capability.</a:t>
            </a: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scenario does not support any increase in ticket price.</a:t>
            </a: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99AF7-4AA3-4825-B2FC-C73F466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9" y="1186249"/>
            <a:ext cx="3669161" cy="4399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Proposals with the most potential for increased revenue</a:t>
            </a:r>
            <a:endParaRPr lang="en-US" sz="3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9B9D-11E1-42A3-9AF7-8F3C40C3B867}"/>
              </a:ext>
            </a:extLst>
          </p:cNvPr>
          <p:cNvSpPr txBox="1"/>
          <p:nvPr/>
        </p:nvSpPr>
        <p:spPr>
          <a:xfrm>
            <a:off x="6109891" y="1597293"/>
            <a:ext cx="5735851" cy="360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Close top 1 unused run.</a:t>
            </a:r>
            <a:b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says closing one run makes no difference. This may lead to reduced operating costs.</a:t>
            </a:r>
            <a:b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vertical drop 150 feet and install additional chair lift.</a:t>
            </a:r>
            <a:b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scenario increases support for ticket price by an additional $1.99 and over the season this could be expected to amount to $3,474,638.00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3AA6B-BDC3-4A59-BFC9-0B23E990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Big Mountain Resort</vt:lpstr>
      <vt:lpstr>Problem Select a better value for ticket price which capitalizes on facilities instead of market average.</vt:lpstr>
      <vt:lpstr>Key Findings</vt:lpstr>
      <vt:lpstr>Ticket Prices for Big Mountain Resort compared with the market segment </vt:lpstr>
      <vt:lpstr>PowerPoint Presentation</vt:lpstr>
      <vt:lpstr>PowerPoint Presentation</vt:lpstr>
      <vt:lpstr>Model predictions for various proposals to increase revenue</vt:lpstr>
      <vt:lpstr>Model predictions for various proposals to increase revenue</vt:lpstr>
      <vt:lpstr>Proposals with the most potential for increased revenue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YZ</dc:creator>
  <cp:lastModifiedBy>Ashutosh Varshney</cp:lastModifiedBy>
  <cp:revision>11</cp:revision>
  <cp:lastPrinted>2020-12-08T01:31:59Z</cp:lastPrinted>
  <dcterms:created xsi:type="dcterms:W3CDTF">2020-11-12T21:34:57Z</dcterms:created>
  <dcterms:modified xsi:type="dcterms:W3CDTF">2020-12-08T02:07:56Z</dcterms:modified>
</cp:coreProperties>
</file>