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9" r:id="rId5"/>
    <p:sldId id="261" r:id="rId6"/>
    <p:sldId id="262" r:id="rId7"/>
    <p:sldId id="258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93B08-1094-44CB-852D-8BD5AFBE0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D942B0-A2B3-468F-963A-C38FC5975A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62FEB5-0D2A-4F6C-93B9-D3A5477C5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88ED7-FD37-47A2-B0D5-A4379C96F5C7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EF9472-C5A0-4384-A49A-CCFF335EB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1B8ED-8D25-4D40-8645-C2F9E7F54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EF1FE-37A2-4E8F-9397-BF5241D95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648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AC7DA-DB5F-4176-893B-B0703717E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0F33A7-2EC6-46C2-B457-24C3222B37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B8B8E0-98C9-48A1-83B9-E9BD8EBC5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88ED7-FD37-47A2-B0D5-A4379C96F5C7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8D7A1D-F73B-4D4B-9713-2E67DE892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315BC8-67D0-4FE5-9C2F-4BCEC510D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EF1FE-37A2-4E8F-9397-BF5241D95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582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D94259-B50A-4B04-9C42-79F4DC4128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A5DC4C-91D8-4B4C-B238-728DDD4AC6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4FA874-5A84-4611-BC30-025959E3D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88ED7-FD37-47A2-B0D5-A4379C96F5C7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F55836-3ED9-4D5A-AE3E-BF3919000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EA05F4-E724-41BA-803C-373E260BA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EF1FE-37A2-4E8F-9397-BF5241D95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656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9CF2B-9687-4C40-A3AC-0B0622504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14FA8F-2BE9-485E-9C59-50981DDA5C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F13334-43CE-4DDD-9924-3376AA752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88ED7-FD37-47A2-B0D5-A4379C96F5C7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7DFD94-B4EE-45EF-84C0-5627168EC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54DAC9-E737-4B50-84DC-F8906A29C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EF1FE-37A2-4E8F-9397-BF5241D95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393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A0FF3-7C2B-4B75-B248-5391E1115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851F8C-936A-4309-A4EC-F3ED235662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87D81-B1C1-44D8-B037-FE7D76315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88ED7-FD37-47A2-B0D5-A4379C96F5C7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64B1E9-587F-4AA9-B595-DED6224B5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9233C6-6C86-4CF7-9D94-0E9AF85E5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EF1FE-37A2-4E8F-9397-BF5241D95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173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788A8-136E-4040-98D5-DC1534195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436B02-9CF4-4740-A917-33F998CFDC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49DF04-BB83-4C64-ADD7-8B26E5AB5F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A1613D-0EE0-49F7-9B9D-C85941824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88ED7-FD37-47A2-B0D5-A4379C96F5C7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DDACEB-B465-4D0E-B9E1-A76FE2C3A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83B577-4BDF-4C81-A744-579CFC1CF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EF1FE-37A2-4E8F-9397-BF5241D95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286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56356-1980-47BA-BA96-50DF2BC2C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25FD9C-9586-422E-BF7D-30DB3D98F4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4A9EC4-CADD-4E8A-9584-D227288ED0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22ED0D-195B-49BB-BD1E-2C02218228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AC9AC0-D936-4AC8-ACF7-AD741002B1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0D14E6-E3BF-4FCC-8553-85C74B75E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88ED7-FD37-47A2-B0D5-A4379C96F5C7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CF9D32-3A78-4EBD-AC1F-7E3EA8EB0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BAFAAE-618F-4DA8-8332-C7DF716DA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EF1FE-37A2-4E8F-9397-BF5241D95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529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96E97-673E-439B-B62E-F3AF5A1C9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19C072-F592-430F-B1F3-748428511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88ED7-FD37-47A2-B0D5-A4379C96F5C7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6E632A-393F-40FA-900D-B89A95E61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90C3E6-C80E-475C-888D-39E4A0B2F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EF1FE-37A2-4E8F-9397-BF5241D95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689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83B861-CD0C-435E-A065-591164851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88ED7-FD37-47A2-B0D5-A4379C96F5C7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8AA5A0-5360-4E29-9606-CFCEC231D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6CFA52-7B32-49F3-82D8-6E93A066C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EF1FE-37A2-4E8F-9397-BF5241D95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934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E1C89-3BD2-4527-8197-364B49580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18101-11E2-4D6B-B38E-1E1BDC4251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E6DA7B-B55F-4D66-AB83-D724B88D74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FE8910-4F2D-4923-AF65-A7C893713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88ED7-FD37-47A2-B0D5-A4379C96F5C7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BD46BC-3A3E-4BA5-9D5F-2E6FEF9CB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7428F5-48F1-4D19-933E-7F69EA1B9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EF1FE-37A2-4E8F-9397-BF5241D95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279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192EB-B610-49BC-8749-B301C190A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BF2B07-801B-4BAE-8749-3D6A9A43B0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97F980-841C-4EAA-A45E-E74A690302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859A3F-63C5-440C-BD1F-216C941A2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88ED7-FD37-47A2-B0D5-A4379C96F5C7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746233-F581-4249-A524-49E166599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F378DB-07C9-48E6-878F-D39EFC4C0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EF1FE-37A2-4E8F-9397-BF5241D95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890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8779D9-EC73-49C2-B9B5-47FFAE8D5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28299B-5B8F-4790-8F28-79B2B7805F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AAD243-173B-416A-922A-F8F1841E8F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488ED7-FD37-47A2-B0D5-A4379C96F5C7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90044-06D6-4B08-B195-90ED37960A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18A119-AE35-408B-8B57-97FD5DB12A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EF1FE-37A2-4E8F-9397-BF5241D95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532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5555856-9970-4BC3-9AA9-6A917F53A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421721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25000">
                <a:schemeClr val="accent1"/>
              </a:gs>
              <a:gs pos="94000">
                <a:schemeClr val="accent5"/>
              </a:gs>
              <a:gs pos="100000">
                <a:schemeClr val="accent5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F487851-BFAF-46D8-A1ED-50CAD6E46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95D243D-2875-4889-980F-4F76738988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90662" y="4267832"/>
            <a:ext cx="4805996" cy="1297115"/>
          </a:xfrm>
        </p:spPr>
        <p:txBody>
          <a:bodyPr anchor="t">
            <a:normAutofit/>
          </a:bodyPr>
          <a:lstStyle/>
          <a:p>
            <a:pPr algn="l"/>
            <a:r>
              <a:rPr lang="en-US" sz="4400">
                <a:solidFill>
                  <a:srgbClr val="000000"/>
                </a:solidFill>
              </a:rPr>
              <a:t>Big Mountain Resort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292199-1557-47FC-8604-C8779BD451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90966" y="3428999"/>
            <a:ext cx="4805691" cy="838831"/>
          </a:xfrm>
        </p:spPr>
        <p:txBody>
          <a:bodyPr anchor="b">
            <a:normAutofit/>
          </a:bodyPr>
          <a:lstStyle/>
          <a:p>
            <a:pPr algn="l"/>
            <a:r>
              <a:rPr lang="en-US" sz="1800">
                <a:solidFill>
                  <a:srgbClr val="000000"/>
                </a:solidFill>
              </a:rPr>
              <a:t>Market Analysis &amp; Price Recommendations.</a:t>
            </a:r>
          </a:p>
        </p:txBody>
      </p:sp>
      <p:sp>
        <p:nvSpPr>
          <p:cNvPr id="14" name="Freeform 50">
            <a:extLst>
              <a:ext uri="{FF2B5EF4-FFF2-40B4-BE49-F238E27FC236}">
                <a16:creationId xmlns:a16="http://schemas.microsoft.com/office/drawing/2014/main" id="{13722DD7-BA73-4776-93A3-94491FEF7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1159"/>
            <a:ext cx="5464879" cy="6276841"/>
          </a:xfrm>
          <a:custGeom>
            <a:avLst/>
            <a:gdLst>
              <a:gd name="connsiteX0" fmla="*/ 3299930 w 5464879"/>
              <a:gd name="connsiteY0" fmla="*/ 0 h 6276841"/>
              <a:gd name="connsiteX1" fmla="*/ 5398992 w 5464879"/>
              <a:gd name="connsiteY1" fmla="*/ 753544 h 6276841"/>
              <a:gd name="connsiteX2" fmla="*/ 5464879 w 5464879"/>
              <a:gd name="connsiteY2" fmla="*/ 813426 h 6276841"/>
              <a:gd name="connsiteX3" fmla="*/ 5464879 w 5464879"/>
              <a:gd name="connsiteY3" fmla="*/ 5786434 h 6276841"/>
              <a:gd name="connsiteX4" fmla="*/ 5398992 w 5464879"/>
              <a:gd name="connsiteY4" fmla="*/ 5846317 h 6276841"/>
              <a:gd name="connsiteX5" fmla="*/ 4872873 w 5464879"/>
              <a:gd name="connsiteY5" fmla="*/ 6201577 h 6276841"/>
              <a:gd name="connsiteX6" fmla="*/ 4716632 w 5464879"/>
              <a:gd name="connsiteY6" fmla="*/ 6276841 h 6276841"/>
              <a:gd name="connsiteX7" fmla="*/ 1883227 w 5464879"/>
              <a:gd name="connsiteY7" fmla="*/ 6276841 h 6276841"/>
              <a:gd name="connsiteX8" fmla="*/ 1726987 w 5464879"/>
              <a:gd name="connsiteY8" fmla="*/ 6201577 h 6276841"/>
              <a:gd name="connsiteX9" fmla="*/ 0 w 5464879"/>
              <a:gd name="connsiteY9" fmla="*/ 3299930 h 6276841"/>
              <a:gd name="connsiteX10" fmla="*/ 3299930 w 5464879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64879" h="6276841">
                <a:moveTo>
                  <a:pt x="3299930" y="0"/>
                </a:moveTo>
                <a:cubicBezTo>
                  <a:pt x="4097274" y="0"/>
                  <a:pt x="4828569" y="282789"/>
                  <a:pt x="5398992" y="753544"/>
                </a:cubicBezTo>
                <a:lnTo>
                  <a:pt x="5464879" y="813426"/>
                </a:lnTo>
                <a:lnTo>
                  <a:pt x="5464879" y="5786434"/>
                </a:lnTo>
                <a:lnTo>
                  <a:pt x="5398992" y="5846317"/>
                </a:lnTo>
                <a:cubicBezTo>
                  <a:pt x="5236014" y="5980818"/>
                  <a:pt x="5059904" y="6099975"/>
                  <a:pt x="4872873" y="6201577"/>
                </a:cubicBezTo>
                <a:lnTo>
                  <a:pt x="4716632" y="6276841"/>
                </a:lnTo>
                <a:lnTo>
                  <a:pt x="1883227" y="6276841"/>
                </a:lnTo>
                <a:lnTo>
                  <a:pt x="1726987" y="6201577"/>
                </a:lnTo>
                <a:cubicBezTo>
                  <a:pt x="698316" y="5642769"/>
                  <a:pt x="0" y="4552900"/>
                  <a:pt x="0" y="3299930"/>
                </a:cubicBezTo>
                <a:cubicBezTo>
                  <a:pt x="0" y="1477429"/>
                  <a:pt x="1477429" y="0"/>
                  <a:pt x="3299930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/>
                </a:gs>
                <a:gs pos="23000">
                  <a:schemeClr val="accent1"/>
                </a:gs>
                <a:gs pos="83000">
                  <a:schemeClr val="accent5"/>
                </a:gs>
                <a:gs pos="100000">
                  <a:schemeClr val="accent5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Mountains">
            <a:extLst>
              <a:ext uri="{FF2B5EF4-FFF2-40B4-BE49-F238E27FC236}">
                <a16:creationId xmlns:a16="http://schemas.microsoft.com/office/drawing/2014/main" id="{244901FC-A8CB-4F49-958F-4E2212A1AE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995896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25000">
                <a:schemeClr val="accent1"/>
              </a:gs>
              <a:gs pos="94000">
                <a:schemeClr val="accent5"/>
              </a:gs>
              <a:gs pos="100000">
                <a:schemeClr val="accent5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04F2053-AB8D-479A-866D-0DF818ABC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1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Problem</a:t>
            </a:r>
            <a:br>
              <a:rPr lang="en-US" sz="31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1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Select a better value for ticket price which capitalizes on facilities instead of market average.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A7F816-3EB4-4C87-B838-DDE3FA0893C3}"/>
              </a:ext>
            </a:extLst>
          </p:cNvPr>
          <p:cNvSpPr txBox="1"/>
          <p:nvPr/>
        </p:nvSpPr>
        <p:spPr>
          <a:xfrm>
            <a:off x="6090574" y="801866"/>
            <a:ext cx="5306084" cy="52306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200" b="1" dirty="0">
                <a:solidFill>
                  <a:srgbClr val="000000"/>
                </a:solidFill>
              </a:rPr>
              <a:t>Big Mountain Resort Key Facts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b="1" dirty="0">
              <a:solidFill>
                <a:srgbClr val="000000"/>
              </a:solidFill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Spectacular views of Glacier National Park and Flathead National Forest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105 trails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11 lifts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2 T-bars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1 magic carpet for novice skiers.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3.3 mile longest run.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Base elevation 4,464 ft,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Summit 6,817 ft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Vertical drop of 2,353 ft.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350,000 visitors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Accommodate skiers and riders of all levels and abilities.</a:t>
            </a:r>
          </a:p>
        </p:txBody>
      </p:sp>
    </p:spTree>
    <p:extLst>
      <p:ext uri="{BB962C8B-B14F-4D97-AF65-F5344CB8AC3E}">
        <p14:creationId xmlns:p14="http://schemas.microsoft.com/office/powerpoint/2010/main" val="3332050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47315-8D99-4BD7-992C-51F70DF4A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826" y="387405"/>
            <a:ext cx="11298886" cy="1325563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Recommendation</a:t>
            </a:r>
            <a:br>
              <a:rPr lang="en-US" sz="2400" dirty="0"/>
            </a:br>
            <a:r>
              <a:rPr lang="en-US" sz="24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Model predicts a ticket price of </a:t>
            </a:r>
            <a:r>
              <a:rPr lang="en-US" sz="2400" b="1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$95.87 </a:t>
            </a:r>
            <a:r>
              <a:rPr lang="en-US" sz="24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with a mean absolute error of. $10.39. </a:t>
            </a:r>
            <a:r>
              <a:rPr lang="en-US" sz="2400" dirty="0">
                <a:ea typeface="Calibri" panose="020F0502020204030204" pitchFamily="34" charset="0"/>
                <a:cs typeface="Calibri" panose="020F0502020204030204" pitchFamily="34" charset="0"/>
              </a:rPr>
              <a:t>It </a:t>
            </a:r>
            <a:r>
              <a:rPr lang="en-US" sz="24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suggests there is room for an increase.</a:t>
            </a:r>
            <a:endParaRPr lang="en-US" sz="2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E56BE99-97D1-48EE-827D-11A93F2B91C6}"/>
              </a:ext>
            </a:extLst>
          </p:cNvPr>
          <p:cNvSpPr txBox="1"/>
          <p:nvPr/>
        </p:nvSpPr>
        <p:spPr>
          <a:xfrm>
            <a:off x="463826" y="2215063"/>
            <a:ext cx="314367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B0F0"/>
                </a:solidFill>
                <a:latin typeface="+mj-lt"/>
              </a:rPr>
              <a:t>Features that matter:</a:t>
            </a:r>
          </a:p>
          <a:p>
            <a:r>
              <a:rPr lang="en-US" dirty="0">
                <a:latin typeface="+mj-lt"/>
              </a:rPr>
              <a:t>Customers are more likely to pay more for these features:</a:t>
            </a:r>
            <a:br>
              <a:rPr lang="en-US" dirty="0">
                <a:latin typeface="+mj-lt"/>
              </a:rPr>
            </a:br>
            <a:endParaRPr lang="en-US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Vertical Drop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Snow Making Area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Chairs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Fast Quads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Runs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Longest Run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Trams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Skiable Area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37D56F2-2CF3-43C3-A35B-52F600779507}"/>
              </a:ext>
            </a:extLst>
          </p:cNvPr>
          <p:cNvSpPr txBox="1"/>
          <p:nvPr/>
        </p:nvSpPr>
        <p:spPr>
          <a:xfrm>
            <a:off x="5038595" y="3031932"/>
            <a:ext cx="6724117" cy="34413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b="1" dirty="0">
                <a:solidFill>
                  <a:srgbClr val="00B0F0"/>
                </a:solidFill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Proposals with most potential:</a:t>
            </a:r>
          </a:p>
          <a:p>
            <a:pPr marL="457200" marR="0" lvl="0" indent="-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2400" b="1" dirty="0"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Close top 1 unused run.</a:t>
            </a:r>
            <a:br>
              <a:rPr lang="en-US" sz="2400" dirty="0"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dirty="0"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Model says closing one run makes no difference.</a:t>
            </a:r>
            <a:endParaRPr lang="en-US" sz="2400" b="1" dirty="0">
              <a:effectLst/>
              <a:latin typeface="+mj-lt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marR="0" lvl="0" indent="-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2400" b="1" dirty="0"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Increase vertical drop 150 feet and install additional chair lift.</a:t>
            </a:r>
            <a:br>
              <a:rPr lang="en-US" sz="2400" dirty="0"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dirty="0"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This scenario increases support for ticket price by $1.99 and over the season this could be expected to amount to $3474638.00</a:t>
            </a:r>
            <a:endParaRPr lang="en-US" sz="24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6F72908-61F4-4777-A7E1-B141A40B5CF9}"/>
              </a:ext>
            </a:extLst>
          </p:cNvPr>
          <p:cNvSpPr txBox="1"/>
          <p:nvPr/>
        </p:nvSpPr>
        <p:spPr>
          <a:xfrm>
            <a:off x="463826" y="1672466"/>
            <a:ext cx="6093912" cy="47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Key Findings</a:t>
            </a:r>
            <a:endParaRPr lang="en-US" sz="2400" b="1" dirty="0">
              <a:solidFill>
                <a:schemeClr val="accent5">
                  <a:lumMod val="75000"/>
                </a:schemeClr>
              </a:solidFill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9EBEC53-1F84-4C6F-BD32-6E4BE2E333BA}"/>
              </a:ext>
            </a:extLst>
          </p:cNvPr>
          <p:cNvSpPr txBox="1"/>
          <p:nvPr/>
        </p:nvSpPr>
        <p:spPr>
          <a:xfrm>
            <a:off x="5055863" y="2142466"/>
            <a:ext cx="6689579" cy="83099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latin typeface="+mj-lt"/>
                <a:ea typeface="Calibri" panose="020F0502020204030204" pitchFamily="34" charset="0"/>
              </a:rPr>
              <a:t>Data analysis shows that </a:t>
            </a:r>
            <a:r>
              <a:rPr lang="en-US" sz="2400" dirty="0">
                <a:effectLst/>
                <a:latin typeface="+mj-lt"/>
                <a:ea typeface="Calibri" panose="020F0502020204030204" pitchFamily="34" charset="0"/>
              </a:rPr>
              <a:t>Big Mountain exceeds in most features in its market segment. 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35026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0DE6A193-4755-479A-BC6F-A7EBCA73B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5A55B759-31A7-423C-9BC2-A8BC09FE9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3166" y="-478"/>
            <a:ext cx="6754318" cy="6858478"/>
          </a:xfrm>
          <a:custGeom>
            <a:avLst/>
            <a:gdLst>
              <a:gd name="connsiteX0" fmla="*/ 0 w 6754318"/>
              <a:gd name="connsiteY0" fmla="*/ 6858478 h 6858478"/>
              <a:gd name="connsiteX1" fmla="*/ 6754318 w 6754318"/>
              <a:gd name="connsiteY1" fmla="*/ 6858478 h 6858478"/>
              <a:gd name="connsiteX2" fmla="*/ 3577943 w 6754318"/>
              <a:gd name="connsiteY2" fmla="*/ 0 h 6858478"/>
              <a:gd name="connsiteX3" fmla="*/ 3572366 w 6754318"/>
              <a:gd name="connsiteY3" fmla="*/ 0 h 6858478"/>
              <a:gd name="connsiteX4" fmla="*/ 2506138 w 6754318"/>
              <a:gd name="connsiteY4" fmla="*/ 0 h 6858478"/>
              <a:gd name="connsiteX5" fmla="*/ 0 w 6754318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54318" h="6858478">
                <a:moveTo>
                  <a:pt x="0" y="6858478"/>
                </a:moveTo>
                <a:lnTo>
                  <a:pt x="6754318" y="6858478"/>
                </a:lnTo>
                <a:lnTo>
                  <a:pt x="3577943" y="0"/>
                </a:lnTo>
                <a:lnTo>
                  <a:pt x="3572366" y="0"/>
                </a:lnTo>
                <a:lnTo>
                  <a:pt x="2506138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617D17FB-975C-487E-8519-38E547609E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78"/>
            <a:ext cx="6386947" cy="6858478"/>
          </a:xfrm>
          <a:custGeom>
            <a:avLst/>
            <a:gdLst>
              <a:gd name="connsiteX0" fmla="*/ 433167 w 6386947"/>
              <a:gd name="connsiteY0" fmla="*/ 0 h 6858478"/>
              <a:gd name="connsiteX1" fmla="*/ 2138767 w 6386947"/>
              <a:gd name="connsiteY1" fmla="*/ 0 h 6858478"/>
              <a:gd name="connsiteX2" fmla="*/ 3204995 w 6386947"/>
              <a:gd name="connsiteY2" fmla="*/ 0 h 6858478"/>
              <a:gd name="connsiteX3" fmla="*/ 3210572 w 6386947"/>
              <a:gd name="connsiteY3" fmla="*/ 0 h 6858478"/>
              <a:gd name="connsiteX4" fmla="*/ 6386947 w 6386947"/>
              <a:gd name="connsiteY4" fmla="*/ 6858478 h 6858478"/>
              <a:gd name="connsiteX5" fmla="*/ 1832610 w 6386947"/>
              <a:gd name="connsiteY5" fmla="*/ 6858478 h 6858478"/>
              <a:gd name="connsiteX6" fmla="*/ 433167 w 6386947"/>
              <a:gd name="connsiteY6" fmla="*/ 6858478 h 6858478"/>
              <a:gd name="connsiteX7" fmla="*/ 0 w 6386947"/>
              <a:gd name="connsiteY7" fmla="*/ 6858478 h 6858478"/>
              <a:gd name="connsiteX8" fmla="*/ 0 w 6386947"/>
              <a:gd name="connsiteY8" fmla="*/ 478 h 6858478"/>
              <a:gd name="connsiteX9" fmla="*/ 433167 w 6386947"/>
              <a:gd name="connsiteY9" fmla="*/ 478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86947" h="6858478">
                <a:moveTo>
                  <a:pt x="433167" y="0"/>
                </a:moveTo>
                <a:lnTo>
                  <a:pt x="2138767" y="0"/>
                </a:lnTo>
                <a:lnTo>
                  <a:pt x="3204995" y="0"/>
                </a:lnTo>
                <a:lnTo>
                  <a:pt x="3210572" y="0"/>
                </a:lnTo>
                <a:lnTo>
                  <a:pt x="6386947" y="6858478"/>
                </a:lnTo>
                <a:lnTo>
                  <a:pt x="1832610" y="6858478"/>
                </a:lnTo>
                <a:lnTo>
                  <a:pt x="433167" y="6858478"/>
                </a:lnTo>
                <a:lnTo>
                  <a:pt x="0" y="6858478"/>
                </a:lnTo>
                <a:lnTo>
                  <a:pt x="0" y="478"/>
                </a:lnTo>
                <a:lnTo>
                  <a:pt x="433167" y="478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B82577-E7AA-4750-9B17-1D73462A06CB}"/>
              </a:ext>
            </a:extLst>
          </p:cNvPr>
          <p:cNvSpPr txBox="1"/>
          <p:nvPr/>
        </p:nvSpPr>
        <p:spPr>
          <a:xfrm>
            <a:off x="804672" y="3993681"/>
            <a:ext cx="4057840" cy="22494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800" b="1" dirty="0">
                <a:latin typeface="+mj-lt"/>
                <a:ea typeface="+mj-ea"/>
                <a:cs typeface="+mj-cs"/>
              </a:rPr>
              <a:t>Ticket Prices for Big Mountain Resort compared with the market segment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EE0ADD-7537-46F1-8DE4-6597361511B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953781" y="353643"/>
            <a:ext cx="5702113" cy="302211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B05764C-2CE6-4B40-8CEA-D2E7F841FC5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491109" y="3772063"/>
            <a:ext cx="4164785" cy="2269807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6EBDA69C-F760-42B6-8F89-0D859FA954CB}"/>
              </a:ext>
            </a:extLst>
          </p:cNvPr>
          <p:cNvSpPr txBox="1">
            <a:spLocks/>
          </p:cNvSpPr>
          <p:nvPr/>
        </p:nvSpPr>
        <p:spPr>
          <a:xfrm>
            <a:off x="463826" y="1465381"/>
            <a:ext cx="1119146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5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46537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F79B0DD-2C63-4EE5-804F-B8E391FC1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37" y="0"/>
            <a:ext cx="12192000" cy="6858000"/>
          </a:xfrm>
          <a:prstGeom prst="rect">
            <a:avLst/>
          </a:prstGeom>
          <a:solidFill>
            <a:schemeClr val="bg1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27DB8AB-CD55-4C8F-9043-52652B8923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6"/>
            <a:ext cx="5364255" cy="2706794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84224A-99FA-4875-8893-1C3008B19F4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443725" y="965200"/>
            <a:ext cx="3763101" cy="2060298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3059C5A-91CB-4024-9B4E-20082E25C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8589" y="643466"/>
            <a:ext cx="5376806" cy="2706794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8A81D0-EFAD-469A-AF57-4ACF26C6BF4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957778" y="965200"/>
            <a:ext cx="3797785" cy="206029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184884BF-A898-4EFF-9504-E13EBE3FF6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3514513"/>
            <a:ext cx="5364255" cy="2703406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A107645-6478-4A1A-977A-2D9F3E4CECE1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397640" y="3836247"/>
            <a:ext cx="3869104" cy="2060298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7B32D337-FDA6-4468-ADB1-7038E5FC0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8589" y="3514513"/>
            <a:ext cx="5376806" cy="2706794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573A49C-2DA5-4FC9-A171-06EA28DD7E14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6885094" y="3836247"/>
            <a:ext cx="3943154" cy="2060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330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F79B0DD-2C63-4EE5-804F-B8E391FC1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37" y="0"/>
            <a:ext cx="12192000" cy="6858000"/>
          </a:xfrm>
          <a:prstGeom prst="rect">
            <a:avLst/>
          </a:prstGeom>
          <a:solidFill>
            <a:schemeClr val="bg1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27DB8AB-CD55-4C8F-9043-52652B8923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6"/>
            <a:ext cx="5364255" cy="2706794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98FB9F-3294-4573-8CEC-21DB3453845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417592" y="965200"/>
            <a:ext cx="3815367" cy="2060298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3059C5A-91CB-4024-9B4E-20082E25C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8589" y="643466"/>
            <a:ext cx="5376806" cy="2706794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883F21-F68A-4EDC-93E3-15E9F3C8369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931159" y="965200"/>
            <a:ext cx="3851023" cy="206029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184884BF-A898-4EFF-9504-E13EBE3FF6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3514513"/>
            <a:ext cx="5364255" cy="2703406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612291A-76F3-46EB-B152-E914F72052E0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397640" y="3836247"/>
            <a:ext cx="3869104" cy="2060298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7B32D337-FDA6-4468-ADB1-7038E5FC0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8589" y="3514513"/>
            <a:ext cx="5376806" cy="2706794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E715848-E42E-451B-AD44-C866E279B97E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6922119" y="3836247"/>
            <a:ext cx="3869104" cy="2060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005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DE76E5CE-AC5C-400E-8638-99B6A4A0EF50}"/>
              </a:ext>
            </a:extLst>
          </p:cNvPr>
          <p:cNvSpPr txBox="1"/>
          <p:nvPr/>
        </p:nvSpPr>
        <p:spPr>
          <a:xfrm>
            <a:off x="363255" y="300625"/>
            <a:ext cx="11386159" cy="574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 predictions for various proposals:</a:t>
            </a: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6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900" b="1" dirty="0"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Close top 10 unused runs.</a:t>
            </a:r>
            <a:br>
              <a:rPr lang="en-US" sz="1900" dirty="0"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900" dirty="0"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Model says closing one run makes no difference. Closing 2 and 3 successively reduces support for ticket price and so revenue. If Big Mountain closes down 3 runs, it seems they may as well close down 4 or 5 as there's no further loss in ticket price. Increasing the closures down to 6 or more leads to a large drop. </a:t>
            </a:r>
            <a:br>
              <a:rPr lang="en-US" sz="1900" dirty="0"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en-US" sz="19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900" b="1" dirty="0"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Increase vertical drop by 150 feet and install an additional chair lift.</a:t>
            </a:r>
            <a:br>
              <a:rPr lang="en-US" sz="1900" dirty="0"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900" dirty="0"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In this scenario, Big Mountain is adding a run, increasing the vertical drop by 150 feet, and installing an additional chair lift. This scenario increases support for ticket price by $1.99 and over the season this could be expected to amount to $3474638.</a:t>
            </a:r>
            <a:br>
              <a:rPr lang="en-US" sz="1900" dirty="0"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en-US" sz="19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900" b="1" dirty="0"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Increase vertical drop by 150 feet and install an additional chair lift and add 2 acres of snow making capability. </a:t>
            </a:r>
            <a:br>
              <a:rPr lang="en-US" sz="1900" b="1" dirty="0"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900" dirty="0"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This scenario increases support for ticket price by $1.99 and over the season this could be expected to amount to $3474638. This is similar to scenario 2 so there is no effect of adding extra 2 acres of snow making capability.</a:t>
            </a:r>
            <a:br>
              <a:rPr lang="en-US" sz="1900" dirty="0"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en-US" sz="19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900" b="1" dirty="0"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Increase longest run by 0.2 miles and guaranteeing its snow coverage by adding 4 acres of snow making capability.</a:t>
            </a:r>
            <a:r>
              <a:rPr lang="en-US" sz="1900" dirty="0"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en-US" sz="1900" dirty="0"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900" dirty="0"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This scenario does not support any increase in ticket price.</a:t>
            </a:r>
            <a:endParaRPr lang="en-US" sz="19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5353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7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19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DCEA9AB-DCF5-4BE9-B6AD-2916098A0896}"/>
              </a:ext>
            </a:extLst>
          </p:cNvPr>
          <p:cNvSpPr txBox="1"/>
          <p:nvPr/>
        </p:nvSpPr>
        <p:spPr>
          <a:xfrm>
            <a:off x="6094105" y="802955"/>
            <a:ext cx="4977976" cy="14540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i="0" kern="1200">
                <a:solidFill>
                  <a:srgbClr val="000000"/>
                </a:solidFill>
                <a:effectLst/>
                <a:latin typeface="+mj-lt"/>
                <a:ea typeface="+mj-ea"/>
                <a:cs typeface="+mj-cs"/>
              </a:rPr>
              <a:t>Summary</a:t>
            </a:r>
            <a:endParaRPr lang="en-US" sz="4400" b="1" kern="1200">
              <a:solidFill>
                <a:srgbClr val="00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2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5" name="Graphic 14" descr="Euro">
            <a:extLst>
              <a:ext uri="{FF2B5EF4-FFF2-40B4-BE49-F238E27FC236}">
                <a16:creationId xmlns:a16="http://schemas.microsoft.com/office/drawing/2014/main" id="{857BE960-D167-4EC8-801B-14C4DBD025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0254" y="1629089"/>
            <a:ext cx="3620021" cy="362002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EFE440E-5C6A-4B1D-B67D-CF2ECE49B56F}"/>
              </a:ext>
            </a:extLst>
          </p:cNvPr>
          <p:cNvSpPr txBox="1"/>
          <p:nvPr/>
        </p:nvSpPr>
        <p:spPr>
          <a:xfrm>
            <a:off x="6065129" y="2112192"/>
            <a:ext cx="4977578" cy="36392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rgbClr val="000000"/>
                </a:solidFill>
                <a:effectLst/>
              </a:rPr>
              <a:t>Model predicts a ticket price of </a:t>
            </a:r>
            <a:r>
              <a:rPr lang="en-US" sz="1900" b="1" dirty="0">
                <a:solidFill>
                  <a:srgbClr val="000000"/>
                </a:solidFill>
                <a:effectLst/>
              </a:rPr>
              <a:t>$95.87 </a:t>
            </a:r>
            <a:r>
              <a:rPr lang="en-US" sz="1900" dirty="0">
                <a:solidFill>
                  <a:srgbClr val="000000"/>
                </a:solidFill>
                <a:effectLst/>
              </a:rPr>
              <a:t>with a mean absolute error of. $10.39. </a:t>
            </a:r>
            <a:r>
              <a:rPr lang="en-US" sz="1900" dirty="0">
                <a:solidFill>
                  <a:srgbClr val="000000"/>
                </a:solidFill>
              </a:rPr>
              <a:t>It </a:t>
            </a:r>
            <a:r>
              <a:rPr lang="en-US" sz="1900" dirty="0">
                <a:solidFill>
                  <a:srgbClr val="000000"/>
                </a:solidFill>
                <a:effectLst/>
              </a:rPr>
              <a:t>suggests there is room for an increase.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900" dirty="0">
              <a:solidFill>
                <a:srgbClr val="000000"/>
              </a:solidFill>
            </a:endParaRP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900" b="1" dirty="0">
                <a:solidFill>
                  <a:srgbClr val="000000"/>
                </a:solidFill>
              </a:rPr>
              <a:t>Other Proposals to consider: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900" dirty="0">
              <a:solidFill>
                <a:srgbClr val="000000"/>
              </a:solidFill>
            </a:endParaRPr>
          </a:p>
          <a:p>
            <a:pPr marR="0" lvl="0" indent="-22860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900" b="1" dirty="0">
                <a:solidFill>
                  <a:srgbClr val="000000"/>
                </a:solidFill>
                <a:effectLst/>
              </a:rPr>
              <a:t>Close top 1 unused run.</a:t>
            </a:r>
            <a:br>
              <a:rPr lang="en-US" sz="1900" dirty="0">
                <a:solidFill>
                  <a:srgbClr val="000000"/>
                </a:solidFill>
                <a:effectLst/>
              </a:rPr>
            </a:br>
            <a:r>
              <a:rPr lang="en-US" sz="1900" dirty="0">
                <a:solidFill>
                  <a:srgbClr val="000000"/>
                </a:solidFill>
                <a:effectLst/>
              </a:rPr>
              <a:t>Model says closing one run makes no difference.</a:t>
            </a:r>
            <a:endParaRPr lang="en-US" sz="1900" b="1" dirty="0">
              <a:solidFill>
                <a:srgbClr val="000000"/>
              </a:solidFill>
              <a:effectLst/>
            </a:endParaRPr>
          </a:p>
          <a:p>
            <a:pPr marR="0" lvl="0" indent="-22860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900" b="1" dirty="0">
                <a:solidFill>
                  <a:srgbClr val="000000"/>
                </a:solidFill>
                <a:effectLst/>
              </a:rPr>
              <a:t>Increase vertical drop 150 feet and install additional chair lift.</a:t>
            </a:r>
            <a:br>
              <a:rPr lang="en-US" sz="1900" dirty="0">
                <a:solidFill>
                  <a:srgbClr val="000000"/>
                </a:solidFill>
                <a:effectLst/>
              </a:rPr>
            </a:br>
            <a:r>
              <a:rPr lang="en-US" sz="1900" dirty="0">
                <a:solidFill>
                  <a:srgbClr val="000000"/>
                </a:solidFill>
                <a:effectLst/>
              </a:rPr>
              <a:t>This scenario increases support for ticket price by $1.99 and over the season this could be expected to amount to $3474638.00</a:t>
            </a:r>
          </a:p>
        </p:txBody>
      </p:sp>
    </p:spTree>
    <p:extLst>
      <p:ext uri="{BB962C8B-B14F-4D97-AF65-F5344CB8AC3E}">
        <p14:creationId xmlns:p14="http://schemas.microsoft.com/office/powerpoint/2010/main" val="1156192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557</Words>
  <Application>Microsoft Office PowerPoint</Application>
  <PresentationFormat>Widescreen</PresentationFormat>
  <Paragraphs>46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Big Mountain Resort</vt:lpstr>
      <vt:lpstr>Problem Select a better value for ticket price which capitalizes on facilities instead of market average.</vt:lpstr>
      <vt:lpstr>Recommendation Model predicts a ticket price of $95.87 with a mean absolute error of. $10.39. It suggests there is room for an increase.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Mountain Resort</dc:title>
  <dc:creator>YZ</dc:creator>
  <cp:lastModifiedBy>YZ</cp:lastModifiedBy>
  <cp:revision>2</cp:revision>
  <dcterms:created xsi:type="dcterms:W3CDTF">2020-11-12T21:34:57Z</dcterms:created>
  <dcterms:modified xsi:type="dcterms:W3CDTF">2020-11-12T21:46:57Z</dcterms:modified>
</cp:coreProperties>
</file>