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8" r:id="rId6"/>
    <p:sldId id="266" r:id="rId7"/>
    <p:sldId id="260" r:id="rId8"/>
    <p:sldId id="261" r:id="rId9"/>
    <p:sldId id="269" r:id="rId10"/>
    <p:sldId id="271" r:id="rId11"/>
    <p:sldId id="270" r:id="rId12"/>
    <p:sldId id="272" r:id="rId13"/>
    <p:sldId id="274" r:id="rId14"/>
    <p:sldId id="273" r:id="rId15"/>
    <p:sldId id="276" r:id="rId16"/>
    <p:sldId id="277" r:id="rId17"/>
    <p:sldId id="262" r:id="rId18"/>
    <p:sldId id="26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EA055-D53E-4F54-A14E-28371420A9BB}" v="15" dt="2024-11-27T13:21:11.6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28"/>
  </p:normalViewPr>
  <p:slideViewPr>
    <p:cSldViewPr snapToGrid="0">
      <p:cViewPr varScale="1">
        <p:scale>
          <a:sx n="119" d="100"/>
          <a:sy n="119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win Varkey &lt;DE ERL GER IN&gt;" userId="63654583-0f64-4238-9a57-6197886a88b0" providerId="ADAL" clId="{726EA055-D53E-4F54-A14E-28371420A9BB}"/>
    <pc:docChg chg="undo custSel addSld delSld modSld">
      <pc:chgData name="Ashwin Varkey &lt;DE ERL GER IN&gt;" userId="63654583-0f64-4238-9a57-6197886a88b0" providerId="ADAL" clId="{726EA055-D53E-4F54-A14E-28371420A9BB}" dt="2024-11-27T13:53:57.667" v="280" actId="1076"/>
      <pc:docMkLst>
        <pc:docMk/>
      </pc:docMkLst>
      <pc:sldChg chg="addSp delSp modSp mod">
        <pc:chgData name="Ashwin Varkey &lt;DE ERL GER IN&gt;" userId="63654583-0f64-4238-9a57-6197886a88b0" providerId="ADAL" clId="{726EA055-D53E-4F54-A14E-28371420A9BB}" dt="2024-11-27T13:53:57.667" v="280" actId="1076"/>
        <pc:sldMkLst>
          <pc:docMk/>
          <pc:sldMk cId="223506766" sldId="273"/>
        </pc:sldMkLst>
        <pc:spChg chg="mod">
          <ac:chgData name="Ashwin Varkey &lt;DE ERL GER IN&gt;" userId="63654583-0f64-4238-9a57-6197886a88b0" providerId="ADAL" clId="{726EA055-D53E-4F54-A14E-28371420A9BB}" dt="2024-11-27T13:20:05.660" v="169" actId="1076"/>
          <ac:spMkLst>
            <pc:docMk/>
            <pc:sldMk cId="223506766" sldId="273"/>
            <ac:spMk id="2" creationId="{D0FD5108-D2FD-1BA7-EEC3-20FC743DE157}"/>
          </ac:spMkLst>
        </pc:spChg>
        <pc:spChg chg="mod">
          <ac:chgData name="Ashwin Varkey &lt;DE ERL GER IN&gt;" userId="63654583-0f64-4238-9a57-6197886a88b0" providerId="ADAL" clId="{726EA055-D53E-4F54-A14E-28371420A9BB}" dt="2024-11-27T13:51:52.919" v="271" actId="27636"/>
          <ac:spMkLst>
            <pc:docMk/>
            <pc:sldMk cId="223506766" sldId="273"/>
            <ac:spMk id="3" creationId="{9FD48AAE-1FA3-FDCD-41F3-FABDD161CDC8}"/>
          </ac:spMkLst>
        </pc:spChg>
        <pc:spChg chg="add del">
          <ac:chgData name="Ashwin Varkey &lt;DE ERL GER IN&gt;" userId="63654583-0f64-4238-9a57-6197886a88b0" providerId="ADAL" clId="{726EA055-D53E-4F54-A14E-28371420A9BB}" dt="2024-11-27T13:14:48.181" v="125" actId="22"/>
          <ac:spMkLst>
            <pc:docMk/>
            <pc:sldMk cId="223506766" sldId="273"/>
            <ac:spMk id="5" creationId="{F1C94ED0-252A-E29B-36AB-F1B3A3C096BB}"/>
          </ac:spMkLst>
        </pc:spChg>
        <pc:graphicFrameChg chg="add mod modGraphic">
          <ac:chgData name="Ashwin Varkey &lt;DE ERL GER IN&gt;" userId="63654583-0f64-4238-9a57-6197886a88b0" providerId="ADAL" clId="{726EA055-D53E-4F54-A14E-28371420A9BB}" dt="2024-11-27T13:53:57.667" v="280" actId="1076"/>
          <ac:graphicFrameMkLst>
            <pc:docMk/>
            <pc:sldMk cId="223506766" sldId="273"/>
            <ac:graphicFrameMk id="6" creationId="{D0450B49-DC99-46B2-B656-7D0EA5C12FE5}"/>
          </ac:graphicFrameMkLst>
        </pc:graphicFrameChg>
        <pc:graphicFrameChg chg="add mod modGraphic">
          <ac:chgData name="Ashwin Varkey &lt;DE ERL GER IN&gt;" userId="63654583-0f64-4238-9a57-6197886a88b0" providerId="ADAL" clId="{726EA055-D53E-4F54-A14E-28371420A9BB}" dt="2024-11-27T13:53:53.280" v="279" actId="1076"/>
          <ac:graphicFrameMkLst>
            <pc:docMk/>
            <pc:sldMk cId="223506766" sldId="273"/>
            <ac:graphicFrameMk id="7" creationId="{78951B28-B448-C6E8-AD7D-7AC23A7B3D3D}"/>
          </ac:graphicFrameMkLst>
        </pc:graphicFrameChg>
      </pc:sldChg>
      <pc:sldChg chg="addSp delSp modSp del mod">
        <pc:chgData name="Ashwin Varkey &lt;DE ERL GER IN&gt;" userId="63654583-0f64-4238-9a57-6197886a88b0" providerId="ADAL" clId="{726EA055-D53E-4F54-A14E-28371420A9BB}" dt="2024-11-27T13:18:18.841" v="144" actId="2696"/>
        <pc:sldMkLst>
          <pc:docMk/>
          <pc:sldMk cId="1644893528" sldId="275"/>
        </pc:sldMkLst>
        <pc:spChg chg="mod">
          <ac:chgData name="Ashwin Varkey &lt;DE ERL GER IN&gt;" userId="63654583-0f64-4238-9a57-6197886a88b0" providerId="ADAL" clId="{726EA055-D53E-4F54-A14E-28371420A9BB}" dt="2024-11-27T12:49:57.523" v="11"/>
          <ac:spMkLst>
            <pc:docMk/>
            <pc:sldMk cId="1644893528" sldId="275"/>
            <ac:spMk id="2" creationId="{584B7B81-A749-6E9E-95B7-A21B10B7582B}"/>
          </ac:spMkLst>
        </pc:spChg>
        <pc:spChg chg="del">
          <ac:chgData name="Ashwin Varkey &lt;DE ERL GER IN&gt;" userId="63654583-0f64-4238-9a57-6197886a88b0" providerId="ADAL" clId="{726EA055-D53E-4F54-A14E-28371420A9BB}" dt="2024-11-27T12:50:19.821" v="12" actId="931"/>
          <ac:spMkLst>
            <pc:docMk/>
            <pc:sldMk cId="1644893528" sldId="275"/>
            <ac:spMk id="3" creationId="{63618648-5DB6-C3ED-5884-874DC37415DA}"/>
          </ac:spMkLst>
        </pc:spChg>
        <pc:spChg chg="add mod">
          <ac:chgData name="Ashwin Varkey &lt;DE ERL GER IN&gt;" userId="63654583-0f64-4238-9a57-6197886a88b0" providerId="ADAL" clId="{726EA055-D53E-4F54-A14E-28371420A9BB}" dt="2024-11-27T12:52:46.166" v="47" actId="1076"/>
          <ac:spMkLst>
            <pc:docMk/>
            <pc:sldMk cId="1644893528" sldId="275"/>
            <ac:spMk id="16" creationId="{CEB777DA-717B-0C7F-61AD-25BEDD046E74}"/>
          </ac:spMkLst>
        </pc:spChg>
        <pc:picChg chg="add mod">
          <ac:chgData name="Ashwin Varkey &lt;DE ERL GER IN&gt;" userId="63654583-0f64-4238-9a57-6197886a88b0" providerId="ADAL" clId="{726EA055-D53E-4F54-A14E-28371420A9BB}" dt="2024-11-27T12:50:23.421" v="15" actId="962"/>
          <ac:picMkLst>
            <pc:docMk/>
            <pc:sldMk cId="1644893528" sldId="275"/>
            <ac:picMk id="5" creationId="{27CA6B53-06B6-93C3-45E8-405E9768A0F7}"/>
          </ac:picMkLst>
        </pc:picChg>
        <pc:picChg chg="add mod">
          <ac:chgData name="Ashwin Varkey &lt;DE ERL GER IN&gt;" userId="63654583-0f64-4238-9a57-6197886a88b0" providerId="ADAL" clId="{726EA055-D53E-4F54-A14E-28371420A9BB}" dt="2024-11-27T12:52:31.117" v="37" actId="1076"/>
          <ac:picMkLst>
            <pc:docMk/>
            <pc:sldMk cId="1644893528" sldId="275"/>
            <ac:picMk id="7" creationId="{14AE8072-ECE9-06CD-23BB-EAA166AE3C6C}"/>
          </ac:picMkLst>
        </pc:picChg>
        <pc:picChg chg="add mod">
          <ac:chgData name="Ashwin Varkey &lt;DE ERL GER IN&gt;" userId="63654583-0f64-4238-9a57-6197886a88b0" providerId="ADAL" clId="{726EA055-D53E-4F54-A14E-28371420A9BB}" dt="2024-11-27T12:51:44.511" v="24" actId="1076"/>
          <ac:picMkLst>
            <pc:docMk/>
            <pc:sldMk cId="1644893528" sldId="275"/>
            <ac:picMk id="9" creationId="{CB904FD5-F1D6-A843-4D58-517B18E6EF2F}"/>
          </ac:picMkLst>
        </pc:picChg>
        <pc:picChg chg="add mod">
          <ac:chgData name="Ashwin Varkey &lt;DE ERL GER IN&gt;" userId="63654583-0f64-4238-9a57-6197886a88b0" providerId="ADAL" clId="{726EA055-D53E-4F54-A14E-28371420A9BB}" dt="2024-11-27T12:51:53.123" v="28" actId="962"/>
          <ac:picMkLst>
            <pc:docMk/>
            <pc:sldMk cId="1644893528" sldId="275"/>
            <ac:picMk id="11" creationId="{98F0A975-C215-6E82-B62B-BABD89CFB215}"/>
          </ac:picMkLst>
        </pc:picChg>
        <pc:picChg chg="add mod">
          <ac:chgData name="Ashwin Varkey &lt;DE ERL GER IN&gt;" userId="63654583-0f64-4238-9a57-6197886a88b0" providerId="ADAL" clId="{726EA055-D53E-4F54-A14E-28371420A9BB}" dt="2024-11-27T12:51:58.856" v="32" actId="1076"/>
          <ac:picMkLst>
            <pc:docMk/>
            <pc:sldMk cId="1644893528" sldId="275"/>
            <ac:picMk id="13" creationId="{92661759-A079-5F13-FFE9-43F38858BC97}"/>
          </ac:picMkLst>
        </pc:picChg>
        <pc:picChg chg="add del mod">
          <ac:chgData name="Ashwin Varkey &lt;DE ERL GER IN&gt;" userId="63654583-0f64-4238-9a57-6197886a88b0" providerId="ADAL" clId="{726EA055-D53E-4F54-A14E-28371420A9BB}" dt="2024-11-27T13:00:47.332" v="82" actId="21"/>
          <ac:picMkLst>
            <pc:docMk/>
            <pc:sldMk cId="1644893528" sldId="275"/>
            <ac:picMk id="15" creationId="{76B27C9A-0547-5DBF-BC82-64EC577608BC}"/>
          </ac:picMkLst>
        </pc:picChg>
      </pc:sldChg>
      <pc:sldChg chg="addSp delSp modSp new mod">
        <pc:chgData name="Ashwin Varkey &lt;DE ERL GER IN&gt;" userId="63654583-0f64-4238-9a57-6197886a88b0" providerId="ADAL" clId="{726EA055-D53E-4F54-A14E-28371420A9BB}" dt="2024-11-27T13:48:41.616" v="242" actId="14100"/>
        <pc:sldMkLst>
          <pc:docMk/>
          <pc:sldMk cId="3748801959" sldId="276"/>
        </pc:sldMkLst>
        <pc:spChg chg="mod">
          <ac:chgData name="Ashwin Varkey &lt;DE ERL GER IN&gt;" userId="63654583-0f64-4238-9a57-6197886a88b0" providerId="ADAL" clId="{726EA055-D53E-4F54-A14E-28371420A9BB}" dt="2024-11-27T13:48:41.616" v="242" actId="14100"/>
          <ac:spMkLst>
            <pc:docMk/>
            <pc:sldMk cId="3748801959" sldId="276"/>
            <ac:spMk id="2" creationId="{FACB171B-F091-9390-7579-E377F82D999A}"/>
          </ac:spMkLst>
        </pc:spChg>
        <pc:spChg chg="del">
          <ac:chgData name="Ashwin Varkey &lt;DE ERL GER IN&gt;" userId="63654583-0f64-4238-9a57-6197886a88b0" providerId="ADAL" clId="{726EA055-D53E-4F54-A14E-28371420A9BB}" dt="2024-11-27T12:56:55.001" v="62"/>
          <ac:spMkLst>
            <pc:docMk/>
            <pc:sldMk cId="3748801959" sldId="276"/>
            <ac:spMk id="3" creationId="{6E687275-6E67-8F98-89B6-B3F6E0DE6D98}"/>
          </ac:spMkLst>
        </pc:spChg>
        <pc:spChg chg="add mod">
          <ac:chgData name="Ashwin Varkey &lt;DE ERL GER IN&gt;" userId="63654583-0f64-4238-9a57-6197886a88b0" providerId="ADAL" clId="{726EA055-D53E-4F54-A14E-28371420A9BB}" dt="2024-11-27T12:58:43.927" v="81" actId="1076"/>
          <ac:spMkLst>
            <pc:docMk/>
            <pc:sldMk cId="3748801959" sldId="276"/>
            <ac:spMk id="4" creationId="{92A2A9A8-D47A-0A05-7549-BD1BD7D029F7}"/>
          </ac:spMkLst>
        </pc:spChg>
        <pc:spChg chg="add del mod">
          <ac:chgData name="Ashwin Varkey &lt;DE ERL GER IN&gt;" userId="63654583-0f64-4238-9a57-6197886a88b0" providerId="ADAL" clId="{726EA055-D53E-4F54-A14E-28371420A9BB}" dt="2024-11-27T12:58:22.517" v="69" actId="931"/>
          <ac:spMkLst>
            <pc:docMk/>
            <pc:sldMk cId="3748801959" sldId="276"/>
            <ac:spMk id="5" creationId="{AFEBC910-6858-BF0C-B07B-5B172D2FC51C}"/>
          </ac:spMkLst>
        </pc:spChg>
        <pc:spChg chg="add mod">
          <ac:chgData name="Ashwin Varkey &lt;DE ERL GER IN&gt;" userId="63654583-0f64-4238-9a57-6197886a88b0" providerId="ADAL" clId="{726EA055-D53E-4F54-A14E-28371420A9BB}" dt="2024-11-27T12:58:41.724" v="80" actId="1076"/>
          <ac:spMkLst>
            <pc:docMk/>
            <pc:sldMk cId="3748801959" sldId="276"/>
            <ac:spMk id="6" creationId="{725AD096-3F50-44F0-9376-A57D6FF63F97}"/>
          </ac:spMkLst>
        </pc:spChg>
        <pc:picChg chg="add mod">
          <ac:chgData name="Ashwin Varkey &lt;DE ERL GER IN&gt;" userId="63654583-0f64-4238-9a57-6197886a88b0" providerId="ADAL" clId="{726EA055-D53E-4F54-A14E-28371420A9BB}" dt="2024-11-27T12:58:31.346" v="76" actId="1076"/>
          <ac:picMkLst>
            <pc:docMk/>
            <pc:sldMk cId="3748801959" sldId="276"/>
            <ac:picMk id="8" creationId="{86779B7E-ADA5-2E29-ED99-AF5B14E94C8C}"/>
          </ac:picMkLst>
        </pc:picChg>
        <pc:picChg chg="add mod">
          <ac:chgData name="Ashwin Varkey &lt;DE ERL GER IN&gt;" userId="63654583-0f64-4238-9a57-6197886a88b0" providerId="ADAL" clId="{726EA055-D53E-4F54-A14E-28371420A9BB}" dt="2024-11-27T12:58:34.600" v="78" actId="14100"/>
          <ac:picMkLst>
            <pc:docMk/>
            <pc:sldMk cId="3748801959" sldId="276"/>
            <ac:picMk id="10" creationId="{4EA604A0-0E05-62C9-000A-1238B26E0DE3}"/>
          </ac:picMkLst>
        </pc:picChg>
        <pc:picChg chg="add mod">
          <ac:chgData name="Ashwin Varkey &lt;DE ERL GER IN&gt;" userId="63654583-0f64-4238-9a57-6197886a88b0" providerId="ADAL" clId="{726EA055-D53E-4F54-A14E-28371420A9BB}" dt="2024-11-27T13:06:43.348" v="97" actId="14100"/>
          <ac:picMkLst>
            <pc:docMk/>
            <pc:sldMk cId="3748801959" sldId="276"/>
            <ac:picMk id="12" creationId="{74619B13-C022-7483-9147-9EBD3DFFBB4F}"/>
          </ac:picMkLst>
        </pc:picChg>
        <pc:picChg chg="add mod">
          <ac:chgData name="Ashwin Varkey &lt;DE ERL GER IN&gt;" userId="63654583-0f64-4238-9a57-6197886a88b0" providerId="ADAL" clId="{726EA055-D53E-4F54-A14E-28371420A9BB}" dt="2024-11-27T13:06:38.896" v="95" actId="14100"/>
          <ac:picMkLst>
            <pc:docMk/>
            <pc:sldMk cId="3748801959" sldId="276"/>
            <ac:picMk id="14" creationId="{C07E166A-964E-6C2B-61B4-A05B59D79A51}"/>
          </ac:picMkLst>
        </pc:picChg>
      </pc:sldChg>
      <pc:sldChg chg="modSp new mod">
        <pc:chgData name="Ashwin Varkey &lt;DE ERL GER IN&gt;" userId="63654583-0f64-4238-9a57-6197886a88b0" providerId="ADAL" clId="{726EA055-D53E-4F54-A14E-28371420A9BB}" dt="2024-11-27T13:49:07.853" v="247" actId="20577"/>
        <pc:sldMkLst>
          <pc:docMk/>
          <pc:sldMk cId="950756431" sldId="277"/>
        </pc:sldMkLst>
        <pc:spChg chg="mod">
          <ac:chgData name="Ashwin Varkey &lt;DE ERL GER IN&gt;" userId="63654583-0f64-4238-9a57-6197886a88b0" providerId="ADAL" clId="{726EA055-D53E-4F54-A14E-28371420A9BB}" dt="2024-11-27T13:48:27.265" v="225" actId="20577"/>
          <ac:spMkLst>
            <pc:docMk/>
            <pc:sldMk cId="950756431" sldId="277"/>
            <ac:spMk id="2" creationId="{A456431D-6FA4-B3BA-11D3-EAE1F4FCEC10}"/>
          </ac:spMkLst>
        </pc:spChg>
        <pc:spChg chg="mod">
          <ac:chgData name="Ashwin Varkey &lt;DE ERL GER IN&gt;" userId="63654583-0f64-4238-9a57-6197886a88b0" providerId="ADAL" clId="{726EA055-D53E-4F54-A14E-28371420A9BB}" dt="2024-11-27T13:49:07.853" v="247" actId="20577"/>
          <ac:spMkLst>
            <pc:docMk/>
            <pc:sldMk cId="950756431" sldId="277"/>
            <ac:spMk id="3" creationId="{C296A8E6-2CD3-1573-D56E-9C0AB3E2CC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632AE-9000-4775-8716-1305F96C309F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D0F74-55E4-45EE-9792-67D09E2B4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65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0F74-55E4-45EE-9792-67D09E2B43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7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D0F74-55E4-45EE-9792-67D09E2B43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05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0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49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150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32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98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44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61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5B2F9-D8C0-5009-5AC5-B4C54CB6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AFDB6-099B-92DE-3E0B-42EF8EAA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D3E88-41F5-E772-644B-DAC307997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B4F38-1A74-2ED9-D4FC-83151CEF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42475-D214-5CF2-D3FC-992D47985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2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21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84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1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96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80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75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7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2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5D3E190-9642-4964-9F90-622F0EAC393D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1D0FB9E-B4FC-44E1-AD4C-19D1D0C32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7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hpcwire.com/2021/03/15/amd-launches-epyc-milan-with-19-skus-for-hpc-enterprise-and-hyperscale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81B98-2B5D-8C40-054B-A92502EE6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Verletlist on AMD Milan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B19D32-3D9C-9212-878E-6A6075A461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Ashwin Varkey</a:t>
            </a:r>
          </a:p>
        </p:txBody>
      </p:sp>
    </p:spTree>
    <p:extLst>
      <p:ext uri="{BB962C8B-B14F-4D97-AF65-F5344CB8AC3E}">
        <p14:creationId xmlns:p14="http://schemas.microsoft.com/office/powerpoint/2010/main" val="187386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596A8-AEF0-CE2E-4BDE-AE5FA22A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8" y="64288"/>
            <a:ext cx="10364451" cy="1596177"/>
          </a:xfrm>
        </p:spPr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42543-E4E8-FFFB-C0F2-2F28DE2AA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422" y="1342393"/>
            <a:ext cx="6532378" cy="3424107"/>
          </a:xfrm>
        </p:spPr>
        <p:txBody>
          <a:bodyPr>
            <a:noAutofit/>
          </a:bodyPr>
          <a:lstStyle/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RETIRED_MMX_FP_INSTR_SSE aggregates all SSE instructions, not just arithmetic ones, potentially skewing analysis by including non-arithmetic operations like SHUFPS, BLENDPS, and MOVAPS.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not possible to differentiate between AVX and SSE flops.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RETIRED_SSE_AVX_FLOPS_ALL to calculate total arithmetic operations (flops) and subtracting the SIMD ops does not give accurate scalar count, cross checked with INTEL Cascade Lake and AMD Genoa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EB6C08-14D2-4741-4206-2D48B0694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43" y="5060340"/>
            <a:ext cx="8908005" cy="1596177"/>
          </a:xfrm>
          <a:prstGeom prst="rect">
            <a:avLst/>
          </a:prstGeom>
        </p:spPr>
      </p:pic>
      <p:pic>
        <p:nvPicPr>
          <p:cNvPr id="7" name="Picture 6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E3CA488-51F3-F2C8-C9D0-0D10FE0BF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11" y="2130218"/>
            <a:ext cx="1784442" cy="1612983"/>
          </a:xfrm>
          <a:prstGeom prst="rect">
            <a:avLst/>
          </a:prstGeom>
        </p:spPr>
      </p:pic>
      <p:pic>
        <p:nvPicPr>
          <p:cNvPr id="9" name="Picture 8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970D0063-DBB4-88D3-91A8-E8A0F1D09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511" y="951196"/>
            <a:ext cx="1784442" cy="10986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3A257D-0966-80E5-BEFA-8D60D4B42828}"/>
              </a:ext>
            </a:extLst>
          </p:cNvPr>
          <p:cNvSpPr txBox="1"/>
          <p:nvPr/>
        </p:nvSpPr>
        <p:spPr>
          <a:xfrm>
            <a:off x="8879511" y="3773132"/>
            <a:ext cx="222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AMD Genoa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205604-8DD7-B014-646E-607C06380BB6}"/>
              </a:ext>
            </a:extLst>
          </p:cNvPr>
          <p:cNvSpPr txBox="1"/>
          <p:nvPr/>
        </p:nvSpPr>
        <p:spPr>
          <a:xfrm>
            <a:off x="9766648" y="6255131"/>
            <a:ext cx="2227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AMD Milan</a:t>
            </a:r>
          </a:p>
        </p:txBody>
      </p:sp>
    </p:spTree>
    <p:extLst>
      <p:ext uri="{BB962C8B-B14F-4D97-AF65-F5344CB8AC3E}">
        <p14:creationId xmlns:p14="http://schemas.microsoft.com/office/powerpoint/2010/main" val="2772431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E2AC4-1251-F00F-50A6-7E6AECDD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en-US" dirty="0"/>
              <a:t>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3467-5A09-F352-241E-B04E75F8DD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8923" y="2076679"/>
            <a:ext cx="6604000" cy="380609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no other events to get accurate counts for arithmetic instructions by SIMD width and scalar in Zen 3</a:t>
            </a:r>
          </a:p>
          <a:p>
            <a:pPr>
              <a:lnSpc>
                <a:spcPct val="11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decided to take the values from Zen 4 architecture (AMD Genoa) which has better events like RETIRED_PACKED_FP_OPS which give separate counts for each SIMD and scalar operation.</a:t>
            </a:r>
          </a:p>
          <a:p>
            <a:pPr>
              <a:lnSpc>
                <a:spcPct val="110000"/>
              </a:lnSpc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RETIRED_PACKED_FP_OPS option tracks the retirement of packed floating-point operations on a specified CPU core for specific operations like ADD,SUB,MUL,DIV,FMA representing various floating-point arithmetic operations on different SIMD variants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E3491-E70B-740C-0FF0-CF962293BD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031" b="-1"/>
          <a:stretch/>
        </p:blipFill>
        <p:spPr>
          <a:xfrm>
            <a:off x="7307541" y="2076679"/>
            <a:ext cx="4282674" cy="3597290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78194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99002-2A35-6A4F-C2B6-872A6A29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06" y="352493"/>
            <a:ext cx="10364451" cy="1596177"/>
          </a:xfrm>
        </p:spPr>
        <p:txBody>
          <a:bodyPr/>
          <a:lstStyle/>
          <a:p>
            <a:pPr>
              <a:spcBef>
                <a:spcPts val="1000"/>
              </a:spcBef>
            </a:pPr>
            <a:r>
              <a:rPr lang="en-US" sz="1800" cap="non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likwid-perfctr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-C S0:1 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-g 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FLOPS_SP 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-m 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./MDB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ench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-VL-GCC-X86-SP 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--</a:t>
            </a:r>
            <a:r>
              <a:rPr lang="en-US" sz="1800" cap="non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freq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3.1 -half 1</a:t>
            </a:r>
            <a:b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</a:br>
            <a:r>
              <a:rPr lang="en-US" sz="1800" cap="non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likwid-perfctr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-C S0:1 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-g 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FLOPS_SP 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-m 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./MDB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ench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-VL-GCC-X86-SP 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--</a:t>
            </a:r>
            <a:r>
              <a:rPr lang="en-US" sz="1800" cap="non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freq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3.1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8F88869-6ADB-A54D-6837-DC90E523F24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60816538"/>
              </p:ext>
            </p:extLst>
          </p:nvPr>
        </p:nvGraphicFramePr>
        <p:xfrm>
          <a:off x="297128" y="1792288"/>
          <a:ext cx="9002919" cy="44938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4505">
                  <a:extLst>
                    <a:ext uri="{9D8B030D-6E8A-4147-A177-3AD203B41FA5}">
                      <a16:colId xmlns:a16="http://schemas.microsoft.com/office/drawing/2014/main" val="2597450815"/>
                    </a:ext>
                  </a:extLst>
                </a:gridCol>
                <a:gridCol w="1313496">
                  <a:extLst>
                    <a:ext uri="{9D8B030D-6E8A-4147-A177-3AD203B41FA5}">
                      <a16:colId xmlns:a16="http://schemas.microsoft.com/office/drawing/2014/main" val="3392838387"/>
                    </a:ext>
                  </a:extLst>
                </a:gridCol>
                <a:gridCol w="1204038">
                  <a:extLst>
                    <a:ext uri="{9D8B030D-6E8A-4147-A177-3AD203B41FA5}">
                      <a16:colId xmlns:a16="http://schemas.microsoft.com/office/drawing/2014/main" val="4287426355"/>
                    </a:ext>
                  </a:extLst>
                </a:gridCol>
                <a:gridCol w="1162992">
                  <a:extLst>
                    <a:ext uri="{9D8B030D-6E8A-4147-A177-3AD203B41FA5}">
                      <a16:colId xmlns:a16="http://schemas.microsoft.com/office/drawing/2014/main" val="2206335541"/>
                    </a:ext>
                  </a:extLst>
                </a:gridCol>
                <a:gridCol w="1340859">
                  <a:extLst>
                    <a:ext uri="{9D8B030D-6E8A-4147-A177-3AD203B41FA5}">
                      <a16:colId xmlns:a16="http://schemas.microsoft.com/office/drawing/2014/main" val="1147759950"/>
                    </a:ext>
                  </a:extLst>
                </a:gridCol>
                <a:gridCol w="1190356">
                  <a:extLst>
                    <a:ext uri="{9D8B030D-6E8A-4147-A177-3AD203B41FA5}">
                      <a16:colId xmlns:a16="http://schemas.microsoft.com/office/drawing/2014/main" val="2322802916"/>
                    </a:ext>
                  </a:extLst>
                </a:gridCol>
                <a:gridCol w="1176673">
                  <a:extLst>
                    <a:ext uri="{9D8B030D-6E8A-4147-A177-3AD203B41FA5}">
                      <a16:colId xmlns:a16="http://schemas.microsoft.com/office/drawing/2014/main" val="2767042108"/>
                    </a:ext>
                  </a:extLst>
                </a:gridCol>
              </a:tblGrid>
              <a:tr h="3744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FN Scalar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FN SSE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FN AVX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HN Scalar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HN SSE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HN AVX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63953823"/>
                  </a:ext>
                </a:extLst>
              </a:tr>
              <a:tr h="3744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Total Ins. 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73458550000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41804010000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28181150000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53034620000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51656040000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41947810000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04613011"/>
                  </a:ext>
                </a:extLst>
              </a:tr>
              <a:tr h="3744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Time &lt;s&gt;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13,72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4,33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9,12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0616408"/>
                  </a:ext>
                </a:extLst>
              </a:tr>
              <a:tr h="3744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CPI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65731752"/>
                  </a:ext>
                </a:extLst>
              </a:tr>
              <a:tr h="3744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*Arith SIMD*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12934640000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6301238230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2526909870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2526909870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17237763"/>
                  </a:ext>
                </a:extLst>
              </a:tr>
              <a:tr h="3744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*Arith Scalar*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36283151000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217791974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460681670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21194487900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17659470800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14798639800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00643244"/>
                  </a:ext>
                </a:extLst>
              </a:tr>
              <a:tr h="374487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*Vectorization Ratio*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98,3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93,2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12,5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19368181"/>
                  </a:ext>
                </a:extLst>
              </a:tr>
              <a:tr h="3744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*%Arith*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49,4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24,0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40,0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39,1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41,3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06512967"/>
                  </a:ext>
                </a:extLst>
              </a:tr>
              <a:tr h="3744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Instr. FN vs Inst. HN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60221790"/>
                  </a:ext>
                </a:extLst>
              </a:tr>
              <a:tr h="3744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Arith. FN vs Arith. HN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04847524"/>
                  </a:ext>
                </a:extLst>
              </a:tr>
              <a:tr h="3744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Speed up Time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529486223"/>
                  </a:ext>
                </a:extLst>
              </a:tr>
              <a:tr h="37448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Perf &lt;MFlops/s&gt;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2643,3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11988,4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15332,2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2428,5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3045,2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3150,9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3927973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3F1C718-7273-1242-8F55-5ACC87C40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1584" y="2070761"/>
            <a:ext cx="2550257" cy="6722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598C0E-BAA1-93B7-9950-4A0D10314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6207" y="1384626"/>
            <a:ext cx="1181010" cy="5561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722A0E-CADF-7506-FC45-F74A20084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85" y="2947709"/>
            <a:ext cx="1978620" cy="7330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2670A8-6E12-1482-F397-0BDCEABAC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7403" y="4847090"/>
            <a:ext cx="1978620" cy="73302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38DD7F-F8B6-D4A7-220E-31B0FE722A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3685" y="3940697"/>
            <a:ext cx="1978620" cy="7591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0444E09-D323-698A-D1C4-E3ED58503BF7}"/>
              </a:ext>
            </a:extLst>
          </p:cNvPr>
          <p:cNvSpPr txBox="1"/>
          <p:nvPr/>
        </p:nvSpPr>
        <p:spPr>
          <a:xfrm>
            <a:off x="796544" y="6400804"/>
            <a:ext cx="615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 marked with * prefix are taken from AMD Genoa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BC159-3FF2-8DE0-F5FC-6627EE6F2BA7}"/>
              </a:ext>
            </a:extLst>
          </p:cNvPr>
          <p:cNvSpPr txBox="1"/>
          <p:nvPr/>
        </p:nvSpPr>
        <p:spPr>
          <a:xfrm>
            <a:off x="6852621" y="6400804"/>
            <a:ext cx="3628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Table-Instruction Count Analysis -SP</a:t>
            </a:r>
          </a:p>
        </p:txBody>
      </p:sp>
    </p:spTree>
    <p:extLst>
      <p:ext uri="{BB962C8B-B14F-4D97-AF65-F5344CB8AC3E}">
        <p14:creationId xmlns:p14="http://schemas.microsoft.com/office/powerpoint/2010/main" val="1458641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F422-96B1-DD8D-7343-8C316A48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129" y="17526"/>
            <a:ext cx="10364451" cy="1596177"/>
          </a:xfrm>
        </p:spPr>
        <p:txBody>
          <a:bodyPr>
            <a:normAutofit/>
          </a:bodyPr>
          <a:lstStyle/>
          <a:p>
            <a:r>
              <a:rPr lang="en-US" sz="1800" cap="non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likwid-perfctr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-C S0:1 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-g 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FLOPS_DP 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-m 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./MDB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ench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-VL-GCC-X86-DP 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--</a:t>
            </a:r>
            <a:r>
              <a:rPr lang="en-US" sz="1800" cap="non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freq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3.1 -half 1</a:t>
            </a:r>
            <a:b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</a:br>
            <a:r>
              <a:rPr lang="en-US" sz="1800" cap="non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likwid-perfctr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-C S0:1 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-g 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FLOPS_DP 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-m 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./MDB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ench</a:t>
            </a:r>
            <a:r>
              <a:rPr lang="en-US" sz="1800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-VL-GCC-X86-DP 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--</a:t>
            </a:r>
            <a:r>
              <a:rPr lang="en-US" sz="1800" cap="none" dirty="0" err="1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freq</a:t>
            </a:r>
            <a:r>
              <a:rPr lang="en-US" sz="1800" cap="none" dirty="0">
                <a:solidFill>
                  <a:srgbClr val="000000"/>
                </a:solidFill>
                <a:effectLst/>
                <a:latin typeface="Tw Cen MT" panose="020B0602020104020603" pitchFamily="34" charset="0"/>
              </a:rPr>
              <a:t> 3.1</a:t>
            </a:r>
            <a:endParaRPr lang="en-US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72956C-E390-2FFB-BCA7-1909C64D923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40279771"/>
              </p:ext>
            </p:extLst>
          </p:nvPr>
        </p:nvGraphicFramePr>
        <p:xfrm>
          <a:off x="117231" y="1336431"/>
          <a:ext cx="11730892" cy="4956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6110">
                  <a:extLst>
                    <a:ext uri="{9D8B030D-6E8A-4147-A177-3AD203B41FA5}">
                      <a16:colId xmlns:a16="http://schemas.microsoft.com/office/drawing/2014/main" val="2711081054"/>
                    </a:ext>
                  </a:extLst>
                </a:gridCol>
                <a:gridCol w="1848393">
                  <a:extLst>
                    <a:ext uri="{9D8B030D-6E8A-4147-A177-3AD203B41FA5}">
                      <a16:colId xmlns:a16="http://schemas.microsoft.com/office/drawing/2014/main" val="4152956922"/>
                    </a:ext>
                  </a:extLst>
                </a:gridCol>
                <a:gridCol w="1464074">
                  <a:extLst>
                    <a:ext uri="{9D8B030D-6E8A-4147-A177-3AD203B41FA5}">
                      <a16:colId xmlns:a16="http://schemas.microsoft.com/office/drawing/2014/main" val="1318427631"/>
                    </a:ext>
                  </a:extLst>
                </a:gridCol>
                <a:gridCol w="1683685">
                  <a:extLst>
                    <a:ext uri="{9D8B030D-6E8A-4147-A177-3AD203B41FA5}">
                      <a16:colId xmlns:a16="http://schemas.microsoft.com/office/drawing/2014/main" val="230195857"/>
                    </a:ext>
                  </a:extLst>
                </a:gridCol>
                <a:gridCol w="1592180">
                  <a:extLst>
                    <a:ext uri="{9D8B030D-6E8A-4147-A177-3AD203B41FA5}">
                      <a16:colId xmlns:a16="http://schemas.microsoft.com/office/drawing/2014/main" val="580314658"/>
                    </a:ext>
                  </a:extLst>
                </a:gridCol>
                <a:gridCol w="1500677">
                  <a:extLst>
                    <a:ext uri="{9D8B030D-6E8A-4147-A177-3AD203B41FA5}">
                      <a16:colId xmlns:a16="http://schemas.microsoft.com/office/drawing/2014/main" val="3196193149"/>
                    </a:ext>
                  </a:extLst>
                </a:gridCol>
                <a:gridCol w="1445773">
                  <a:extLst>
                    <a:ext uri="{9D8B030D-6E8A-4147-A177-3AD203B41FA5}">
                      <a16:colId xmlns:a16="http://schemas.microsoft.com/office/drawing/2014/main" val="3433092221"/>
                    </a:ext>
                  </a:extLst>
                </a:gridCol>
              </a:tblGrid>
              <a:tr h="413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FN Scalar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FN SSE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FN AVX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HN Scalar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HN SSE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HN AVX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28733521"/>
                  </a:ext>
                </a:extLst>
              </a:tr>
              <a:tr h="413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Total Ins. 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73432270000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55602820000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32516670000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53034650000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53473780000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40784140000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5525443"/>
                  </a:ext>
                </a:extLst>
              </a:tr>
              <a:tr h="413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Time &lt;s&gt;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13,86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9,31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03049786"/>
                  </a:ext>
                </a:extLst>
              </a:tr>
              <a:tr h="413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CPI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 0,3924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12416304"/>
                  </a:ext>
                </a:extLst>
              </a:tr>
              <a:tr h="413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*Arith SIMD*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21768150600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10474058150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2526910970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2526910970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85568235"/>
                  </a:ext>
                </a:extLst>
              </a:tr>
              <a:tr h="413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*Arith Scalar*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36283320000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592457550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460667170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21201667900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17666652900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14798646900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935317703"/>
                  </a:ext>
                </a:extLst>
              </a:tr>
              <a:tr h="413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*Vectorization Ratio*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97,4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95,8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12,5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14,6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36328859"/>
                  </a:ext>
                </a:extLst>
              </a:tr>
              <a:tr h="413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*%Arith*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49,41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40,21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33,63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39,98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37,76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42,48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86219430"/>
                  </a:ext>
                </a:extLst>
              </a:tr>
              <a:tr h="413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Instr. FN vs Inst. HN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1,38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1,04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0,80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19724272"/>
                  </a:ext>
                </a:extLst>
              </a:tr>
              <a:tr h="413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Arith. FN vs Arith. HN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9248178"/>
                  </a:ext>
                </a:extLst>
              </a:tr>
              <a:tr h="413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Speed up Time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34829887"/>
                  </a:ext>
                </a:extLst>
              </a:tr>
              <a:tr h="413066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Perf &lt;MFlops/s&gt;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2617,6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7481,5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10642,4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2437,5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2441,1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2537,6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939976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37FA30-26AE-F7E2-A811-4B8F86F145DA}"/>
              </a:ext>
            </a:extLst>
          </p:cNvPr>
          <p:cNvSpPr txBox="1"/>
          <p:nvPr/>
        </p:nvSpPr>
        <p:spPr>
          <a:xfrm>
            <a:off x="913775" y="6471142"/>
            <a:ext cx="6158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metrics marked with * prefix are taken from AMD Genoa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008B34-C9C6-AECF-FC6F-E7E4C436AA61}"/>
              </a:ext>
            </a:extLst>
          </p:cNvPr>
          <p:cNvSpPr txBox="1"/>
          <p:nvPr/>
        </p:nvSpPr>
        <p:spPr>
          <a:xfrm>
            <a:off x="6626711" y="6471142"/>
            <a:ext cx="3700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Table-Instruction Count Analysis -DP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802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5108-D2FD-1BA7-EEC3-20FC743DE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728" y="262915"/>
            <a:ext cx="10364451" cy="1596177"/>
          </a:xfrm>
        </p:spPr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48AAE-1FA3-FDCD-41F3-FABDD161CDC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127" y="1242647"/>
            <a:ext cx="4121542" cy="5448664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instruction counts and low CPI which is noted in case of both FN and HN systems. 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Vectorization is efficient which can be seen from the speedup in runtime (3x in FN-SSE and 4x in FN-AVX) and lower CPI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HN shows lesser performance improvement in SIMD variants with lower vectorization ratio values and instruction efficiency ratios close to or below 1. 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FN is a more efficient algorithm, leveraging SIMD for higher performance in parallelized SP/DP workloads  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AVX vectorization offers optimal performance </a:t>
            </a:r>
          </a:p>
          <a:p>
            <a:pPr marL="0" indent="0">
              <a:buNone/>
            </a:pP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(15332,2 </a:t>
            </a:r>
            <a:r>
              <a:rPr lang="en-US" sz="1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MFlops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AVX-SP-FN and 10642,4 </a:t>
            </a:r>
            <a:r>
              <a:rPr lang="en-US" sz="16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MFlops</a:t>
            </a:r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AVX-DP-FN)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SOA layout improves performance but doesn’t address HN issues.</a:t>
            </a:r>
          </a:p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0450B49-DC99-46B2-B656-7D0EA5C12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8676097"/>
              </p:ext>
            </p:extLst>
          </p:nvPr>
        </p:nvGraphicFramePr>
        <p:xfrm>
          <a:off x="5041106" y="1428510"/>
          <a:ext cx="6777038" cy="22475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0247">
                  <a:extLst>
                    <a:ext uri="{9D8B030D-6E8A-4147-A177-3AD203B41FA5}">
                      <a16:colId xmlns:a16="http://schemas.microsoft.com/office/drawing/2014/main" val="2597450815"/>
                    </a:ext>
                  </a:extLst>
                </a:gridCol>
                <a:gridCol w="987874">
                  <a:extLst>
                    <a:ext uri="{9D8B030D-6E8A-4147-A177-3AD203B41FA5}">
                      <a16:colId xmlns:a16="http://schemas.microsoft.com/office/drawing/2014/main" val="3392838387"/>
                    </a:ext>
                  </a:extLst>
                </a:gridCol>
                <a:gridCol w="905553">
                  <a:extLst>
                    <a:ext uri="{9D8B030D-6E8A-4147-A177-3AD203B41FA5}">
                      <a16:colId xmlns:a16="http://schemas.microsoft.com/office/drawing/2014/main" val="4287426355"/>
                    </a:ext>
                  </a:extLst>
                </a:gridCol>
                <a:gridCol w="874679">
                  <a:extLst>
                    <a:ext uri="{9D8B030D-6E8A-4147-A177-3AD203B41FA5}">
                      <a16:colId xmlns:a16="http://schemas.microsoft.com/office/drawing/2014/main" val="2206335541"/>
                    </a:ext>
                  </a:extLst>
                </a:gridCol>
                <a:gridCol w="1008454">
                  <a:extLst>
                    <a:ext uri="{9D8B030D-6E8A-4147-A177-3AD203B41FA5}">
                      <a16:colId xmlns:a16="http://schemas.microsoft.com/office/drawing/2014/main" val="1147759950"/>
                    </a:ext>
                  </a:extLst>
                </a:gridCol>
                <a:gridCol w="895260">
                  <a:extLst>
                    <a:ext uri="{9D8B030D-6E8A-4147-A177-3AD203B41FA5}">
                      <a16:colId xmlns:a16="http://schemas.microsoft.com/office/drawing/2014/main" val="2322802916"/>
                    </a:ext>
                  </a:extLst>
                </a:gridCol>
                <a:gridCol w="884971">
                  <a:extLst>
                    <a:ext uri="{9D8B030D-6E8A-4147-A177-3AD203B41FA5}">
                      <a16:colId xmlns:a16="http://schemas.microsoft.com/office/drawing/2014/main" val="2767042108"/>
                    </a:ext>
                  </a:extLst>
                </a:gridCol>
              </a:tblGrid>
              <a:tr h="2839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FN Scalar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FN SSE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FN AVX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HN Scalar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HN SSE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HN AVX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63953823"/>
                  </a:ext>
                </a:extLst>
              </a:tr>
              <a:tr h="396152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Total Ins. 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73458550000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41804010000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28181150000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53034620000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51656040000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41947810000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40461301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Time &lt;s&gt;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13,72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4,33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3,37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8,73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9,12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0616408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CPI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0,38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0,44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0,61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0,78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565731752"/>
                  </a:ext>
                </a:extLst>
              </a:tr>
              <a:tr h="431761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*Vectorization Ratio*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98,3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93,2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12,5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14,6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19368181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Instr. FN vs Inst. HN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1,39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260221790"/>
                  </a:ext>
                </a:extLst>
              </a:tr>
              <a:tr h="28392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Perf &lt;</a:t>
                      </a:r>
                      <a:r>
                        <a:rPr lang="en-US" sz="1100" u="none" strike="noStrike" dirty="0" err="1">
                          <a:effectLst/>
                        </a:rPr>
                        <a:t>MFlops</a:t>
                      </a:r>
                      <a:r>
                        <a:rPr lang="en-US" sz="1100" u="none" strike="noStrike" dirty="0">
                          <a:effectLst/>
                        </a:rPr>
                        <a:t>/s&gt;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2643,3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11988,4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15332,2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2428,5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3045,2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3150,9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39279734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8951B28-B448-C6E8-AD7D-7AC23A7B3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5255109"/>
              </p:ext>
            </p:extLst>
          </p:nvPr>
        </p:nvGraphicFramePr>
        <p:xfrm>
          <a:off x="4886325" y="4057650"/>
          <a:ext cx="7086600" cy="263366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6664">
                  <a:extLst>
                    <a:ext uri="{9D8B030D-6E8A-4147-A177-3AD203B41FA5}">
                      <a16:colId xmlns:a16="http://schemas.microsoft.com/office/drawing/2014/main" val="2711081054"/>
                    </a:ext>
                  </a:extLst>
                </a:gridCol>
                <a:gridCol w="1116609">
                  <a:extLst>
                    <a:ext uri="{9D8B030D-6E8A-4147-A177-3AD203B41FA5}">
                      <a16:colId xmlns:a16="http://schemas.microsoft.com/office/drawing/2014/main" val="4152956922"/>
                    </a:ext>
                  </a:extLst>
                </a:gridCol>
                <a:gridCol w="884442">
                  <a:extLst>
                    <a:ext uri="{9D8B030D-6E8A-4147-A177-3AD203B41FA5}">
                      <a16:colId xmlns:a16="http://schemas.microsoft.com/office/drawing/2014/main" val="1318427631"/>
                    </a:ext>
                  </a:extLst>
                </a:gridCol>
                <a:gridCol w="1017112">
                  <a:extLst>
                    <a:ext uri="{9D8B030D-6E8A-4147-A177-3AD203B41FA5}">
                      <a16:colId xmlns:a16="http://schemas.microsoft.com/office/drawing/2014/main" val="230195857"/>
                    </a:ext>
                  </a:extLst>
                </a:gridCol>
                <a:gridCol w="961831">
                  <a:extLst>
                    <a:ext uri="{9D8B030D-6E8A-4147-A177-3AD203B41FA5}">
                      <a16:colId xmlns:a16="http://schemas.microsoft.com/office/drawing/2014/main" val="580314658"/>
                    </a:ext>
                  </a:extLst>
                </a:gridCol>
                <a:gridCol w="906555">
                  <a:extLst>
                    <a:ext uri="{9D8B030D-6E8A-4147-A177-3AD203B41FA5}">
                      <a16:colId xmlns:a16="http://schemas.microsoft.com/office/drawing/2014/main" val="3196193149"/>
                    </a:ext>
                  </a:extLst>
                </a:gridCol>
                <a:gridCol w="873387">
                  <a:extLst>
                    <a:ext uri="{9D8B030D-6E8A-4147-A177-3AD203B41FA5}">
                      <a16:colId xmlns:a16="http://schemas.microsoft.com/office/drawing/2014/main" val="3433092221"/>
                    </a:ext>
                  </a:extLst>
                </a:gridCol>
              </a:tblGrid>
              <a:tr h="2361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DP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FN Scalar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FN SSE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FN AVX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HN Scalar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HN SSE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HN AVX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328733521"/>
                  </a:ext>
                </a:extLst>
              </a:tr>
              <a:tr h="356267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Total Ins. 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73432270000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55602820000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32516670000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53034650000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53473780000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40784140000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5525443"/>
                  </a:ext>
                </a:extLst>
              </a:tr>
              <a:tr h="2361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Time &lt;s&gt;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13,86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5,90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4,18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9,31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8,96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203049786"/>
                  </a:ext>
                </a:extLst>
              </a:tr>
              <a:tr h="2361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CPI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 0,3924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0,61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0,64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412416304"/>
                  </a:ext>
                </a:extLst>
              </a:tr>
              <a:tr h="38829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*Vectorization Ratio*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0,0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97,4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95,8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0,0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12,5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14,6</a:t>
                      </a:r>
                      <a:endParaRPr lang="en-US" sz="1100" b="0" i="0" u="none" strike="noStrike" dirty="0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136328859"/>
                  </a:ext>
                </a:extLst>
              </a:tr>
              <a:tr h="2361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*%Arith*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49,41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40,21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33,63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39,98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37,76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42,48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286219430"/>
                  </a:ext>
                </a:extLst>
              </a:tr>
              <a:tr h="2361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Instr. FN vs Inst. HN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1,38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1,04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0,80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619724272"/>
                  </a:ext>
                </a:extLst>
              </a:tr>
              <a:tr h="2361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Arith. FN vs Arith. HN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0,63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9248178"/>
                  </a:ext>
                </a:extLst>
              </a:tr>
              <a:tr h="2361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Speed up Time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3,3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-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0,9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34829887"/>
                  </a:ext>
                </a:extLst>
              </a:tr>
              <a:tr h="236138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Perf &lt;MFlops/s&gt;</a:t>
                      </a:r>
                      <a:endParaRPr lang="en-US" sz="1100" b="0" i="0" u="none" strike="noStrike">
                        <a:solidFill>
                          <a:srgbClr val="333333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2617,6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7481,5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10642,4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2437,5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2441,1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2537,6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1939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06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B171B-F091-9390-7579-E377F82D9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444788" cy="776896"/>
          </a:xfrm>
        </p:spPr>
        <p:txBody>
          <a:bodyPr/>
          <a:lstStyle/>
          <a:p>
            <a:r>
              <a:rPr lang="en-US" dirty="0"/>
              <a:t>HN vs </a:t>
            </a:r>
            <a:r>
              <a:rPr lang="en-US" dirty="0" err="1"/>
              <a:t>fN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A2A9A8-D47A-0A05-7549-BD1BD7D029F7}"/>
              </a:ext>
            </a:extLst>
          </p:cNvPr>
          <p:cNvSpPr txBox="1"/>
          <p:nvPr/>
        </p:nvSpPr>
        <p:spPr>
          <a:xfrm>
            <a:off x="2633783" y="3988750"/>
            <a:ext cx="139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AVX2-SP FN</a:t>
            </a:r>
          </a:p>
        </p:txBody>
      </p:sp>
      <p:pic>
        <p:nvPicPr>
          <p:cNvPr id="8" name="Content Placeholder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6779B7E-ADA5-2E29-ED99-AF5B14E94C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465" y="2214694"/>
            <a:ext cx="4875165" cy="1665775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5AD096-3F50-44F0-9376-A57D6FF63F97}"/>
              </a:ext>
            </a:extLst>
          </p:cNvPr>
          <p:cNvSpPr txBox="1"/>
          <p:nvPr/>
        </p:nvSpPr>
        <p:spPr>
          <a:xfrm>
            <a:off x="8354573" y="3957488"/>
            <a:ext cx="139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AVX2-SP HN</a:t>
            </a:r>
          </a:p>
        </p:txBody>
      </p:sp>
      <p:pic>
        <p:nvPicPr>
          <p:cNvPr id="10" name="Picture 9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EA604A0-0E05-62C9-000A-1238B26E0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371" y="2177627"/>
            <a:ext cx="5101545" cy="1730244"/>
          </a:xfrm>
          <a:prstGeom prst="rect">
            <a:avLst/>
          </a:prstGeom>
        </p:spPr>
      </p:pic>
      <p:pic>
        <p:nvPicPr>
          <p:cNvPr id="12" name="Picture 1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74619B13-C022-7483-9147-9EBD3DFFB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017" y="4427924"/>
            <a:ext cx="5101544" cy="1665775"/>
          </a:xfrm>
          <a:prstGeom prst="rect">
            <a:avLst/>
          </a:prstGeom>
        </p:spPr>
      </p:pic>
      <p:pic>
        <p:nvPicPr>
          <p:cNvPr id="14" name="Picture 13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C07E166A-964E-6C2B-61B4-A05B59D79A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9370" y="4358082"/>
            <a:ext cx="5101545" cy="168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0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6431D-6FA4-B3BA-11D3-EAE1F4FC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6A8E6-2CD3-1573-D56E-9C0AB3E2CC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SIMD enables parallel execution by allowing a processor to apply the same operation to multiple data elements simultaneously. This reduces the number of instructions the CPU must process, improving efficiency by handling several data points at once.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datasets or skipped elements in HN lists lead to lowering SIMD efficiency. 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list vectorization matches SIMD register width better, reducing overhead and improving performance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AVX2 gather instructions are better than SSE because they allow for the direct loading of non-contiguous data into vector registers, eliminating the need for multiple scalar loads and manual packing in case of scalar and SSE, which improves memory access</a:t>
            </a:r>
          </a:p>
        </p:txBody>
      </p:sp>
    </p:spTree>
    <p:extLst>
      <p:ext uri="{BB962C8B-B14F-4D97-AF65-F5344CB8AC3E}">
        <p14:creationId xmlns:p14="http://schemas.microsoft.com/office/powerpoint/2010/main" val="950756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117B2-0AEC-273D-812B-493C2D41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098" y="128954"/>
            <a:ext cx="10364451" cy="1596177"/>
          </a:xfrm>
        </p:spPr>
        <p:txBody>
          <a:bodyPr/>
          <a:lstStyle/>
          <a:p>
            <a:r>
              <a:rPr lang="en-US" dirty="0"/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40FD1-20D9-E4A4-9E7B-C318C069A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52" y="1323954"/>
            <a:ext cx="5987210" cy="4837724"/>
          </a:xfrm>
        </p:spPr>
        <p:txBody>
          <a:bodyPr>
            <a:normAutofit fontScale="25000" lnSpcReduction="20000"/>
          </a:bodyPr>
          <a:lstStyle/>
          <a:p>
            <a:pPr algn="l" fontAlgn="base">
              <a:spcAft>
                <a:spcPts val="750"/>
              </a:spcAft>
            </a:pPr>
            <a:r>
              <a:rPr lang="en-US" sz="7200" dirty="0"/>
              <a:t>The </a:t>
            </a:r>
            <a:r>
              <a:rPr lang="en-US" sz="7200" b="1" dirty="0"/>
              <a:t>AMD EPYC 7543</a:t>
            </a:r>
            <a:r>
              <a:rPr lang="en-US" sz="7200" dirty="0"/>
              <a:t> features a </a:t>
            </a:r>
            <a:r>
              <a:rPr lang="en-US" sz="7200" b="1" dirty="0"/>
              <a:t>chiplet design</a:t>
            </a:r>
            <a:r>
              <a:rPr lang="en-US" sz="7200" dirty="0"/>
              <a:t> with up to </a:t>
            </a:r>
            <a:r>
              <a:rPr lang="en-US" sz="7200" b="1" dirty="0"/>
              <a:t>8 cores per Core Complex Die (CCD)</a:t>
            </a:r>
            <a:r>
              <a:rPr lang="en-US" sz="7200" dirty="0"/>
              <a:t> and shared </a:t>
            </a:r>
            <a:r>
              <a:rPr lang="en-US" sz="7200" b="1" dirty="0"/>
              <a:t>L3 cache</a:t>
            </a:r>
            <a:r>
              <a:rPr lang="en-US" sz="7200" dirty="0"/>
              <a:t>, along with a </a:t>
            </a:r>
            <a:r>
              <a:rPr lang="en-US" sz="7200" b="1" dirty="0"/>
              <a:t>central I/O Die</a:t>
            </a:r>
            <a:r>
              <a:rPr lang="en-US" sz="7200" dirty="0"/>
              <a:t> for memory and I/O connections. </a:t>
            </a:r>
          </a:p>
          <a:p>
            <a:pPr algn="l" fontAlgn="base">
              <a:spcAft>
                <a:spcPts val="750"/>
              </a:spcAft>
            </a:pPr>
            <a:r>
              <a:rPr lang="en-US" sz="7200" dirty="0"/>
              <a:t>The </a:t>
            </a:r>
            <a:r>
              <a:rPr lang="en-US" sz="7200" b="1" dirty="0"/>
              <a:t>Milan series</a:t>
            </a:r>
            <a:r>
              <a:rPr lang="en-US" sz="7200" dirty="0"/>
              <a:t> processors employ up to </a:t>
            </a:r>
            <a:r>
              <a:rPr lang="en-US" sz="7200" b="1" dirty="0"/>
              <a:t>64 7nm cores per processor</a:t>
            </a:r>
            <a:r>
              <a:rPr lang="en-US" sz="7200" dirty="0"/>
              <a:t>, delivering </a:t>
            </a:r>
            <a:r>
              <a:rPr lang="en-US" sz="7200" b="1" dirty="0"/>
              <a:t>19% higher instructions per clock (IPC)</a:t>
            </a:r>
            <a:r>
              <a:rPr lang="en-US" sz="7200" dirty="0"/>
              <a:t> compared to the previous-gen </a:t>
            </a:r>
            <a:r>
              <a:rPr lang="en-US" sz="7200" b="1" dirty="0"/>
              <a:t>Rome</a:t>
            </a:r>
            <a:r>
              <a:rPr lang="en-US" sz="7200" dirty="0"/>
              <a:t> processors.</a:t>
            </a:r>
          </a:p>
          <a:p>
            <a:pPr algn="l" fontAlgn="base">
              <a:spcAft>
                <a:spcPts val="750"/>
              </a:spcAft>
            </a:pPr>
            <a:r>
              <a:rPr lang="en-US" sz="7200" dirty="0"/>
              <a:t>The </a:t>
            </a:r>
            <a:r>
              <a:rPr lang="en-US" sz="7200" b="1" dirty="0"/>
              <a:t>Zen 3</a:t>
            </a:r>
            <a:r>
              <a:rPr lang="en-US" sz="7200" dirty="0"/>
              <a:t> architecture redefines the CCD design, consolidating the L3 cache into a </a:t>
            </a:r>
            <a:r>
              <a:rPr lang="en-US" sz="7200" b="1" dirty="0"/>
              <a:t>single 32MB shared cache</a:t>
            </a:r>
            <a:r>
              <a:rPr lang="en-US" sz="7200" dirty="0"/>
              <a:t> for all cores on the same CCD, a significant upgrade from </a:t>
            </a:r>
            <a:r>
              <a:rPr lang="en-US" sz="7200" b="1" dirty="0"/>
              <a:t>Zen 2</a:t>
            </a:r>
            <a:r>
              <a:rPr lang="en-US" sz="7200" dirty="0"/>
              <a:t>, where each core had access to just </a:t>
            </a:r>
            <a:r>
              <a:rPr lang="en-US" sz="7200" b="1" dirty="0"/>
              <a:t>16MB of L3 cache</a:t>
            </a:r>
            <a:endParaRPr lang="en-US" sz="7200" dirty="0">
              <a:solidFill>
                <a:srgbClr val="333333"/>
              </a:solidFill>
              <a:latin typeface="inherit"/>
            </a:endParaRPr>
          </a:p>
          <a:p>
            <a:r>
              <a:rPr lang="en-US" sz="7200" dirty="0"/>
              <a:t>The CPU has 32 KB L1 cache, 512 KB L2 cache per core, and 32 MB L3 cache per CCD. It supports DDR4-3200 memory, 128 PCIe 4.0 lanes, and uses Infinity Fabric for high-speed interconnects.</a:t>
            </a:r>
          </a:p>
          <a:p>
            <a:pPr marL="0" indent="0" algn="l" fontAlgn="base">
              <a:spcAft>
                <a:spcPts val="750"/>
              </a:spcAft>
              <a:buNone/>
            </a:pP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F274D93-2E57-9BE2-09F8-6E6C3F137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3" y="1511410"/>
            <a:ext cx="4900245" cy="4249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0DC0A4-CAB8-BBC8-2248-3CE2D3636CEC}"/>
              </a:ext>
            </a:extLst>
          </p:cNvPr>
          <p:cNvSpPr txBox="1"/>
          <p:nvPr/>
        </p:nvSpPr>
        <p:spPr>
          <a:xfrm>
            <a:off x="8424985" y="60683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4"/>
              </a:rPr>
              <a:t>HPCWIRE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24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7858AE-6855-AC23-004A-EFF3991CB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794105" y="1848339"/>
            <a:ext cx="7025821" cy="4918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7DC68-58CA-9D4D-505B-C4A5F96D0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9596" y="343789"/>
            <a:ext cx="5580185" cy="645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34A10-1788-1576-C2F7-6708D3D1F7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9907" y="1183939"/>
            <a:ext cx="7612185" cy="11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9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D2FA7-319E-3065-064D-AAD95705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18" y="308710"/>
            <a:ext cx="10364451" cy="1596177"/>
          </a:xfrm>
        </p:spPr>
        <p:txBody>
          <a:bodyPr/>
          <a:lstStyle/>
          <a:p>
            <a:r>
              <a:rPr lang="en-US" dirty="0"/>
              <a:t>Key Observations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0B164F-55DB-C72E-3C52-145D8F3F4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6295" y="1658666"/>
            <a:ext cx="73133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AMD Milan Architecture: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victim cache temporarily stores evicted data, ensuring only modified data is written back to higher cache levels or memory, thus minimizing unnecessary transfers and improving system efficiency.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Flow: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GB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data comes from main memory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reused twice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L2 cache</a:t>
            </a:r>
            <a:r>
              <a:rPr lang="en-U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around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 GB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 Performance: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memory bandwidth in FN SIMD cases due to more data required for loading. Fits well in architecture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Single core memory bandwidth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30-33 GB/s.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Peak performance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39.2 GFLOPS (DP), 78.4 GFLOPS (SP).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balance: 0.4-0.8, aligning with low code balance.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Cache Miss Behavior: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 (Single Precision) experiences more cache misses than DP (Double Precision) </a:t>
            </a:r>
            <a:r>
              <a:rPr lang="en-U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espite the same cache accesses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6D331-975B-1927-883E-D3A21FF380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140" b="-3140"/>
          <a:stretch/>
        </p:blipFill>
        <p:spPr>
          <a:xfrm>
            <a:off x="7706785" y="2215662"/>
            <a:ext cx="4485215" cy="313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602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B842-B78A-A892-A5E3-D29B449D3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575" y="226645"/>
            <a:ext cx="10364451" cy="1596177"/>
          </a:xfrm>
        </p:spPr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BD9DD-12F8-43E9-A573-F7AA2B66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1602154"/>
            <a:ext cx="10731148" cy="4806461"/>
          </a:xfrm>
        </p:spPr>
        <p:txBody>
          <a:bodyPr>
            <a:normAutofit/>
          </a:bodyPr>
          <a:lstStyle/>
          <a:p>
            <a:pPr marL="0" indent="0" algn="l">
              <a:spcBef>
                <a:spcPts val="1800"/>
              </a:spcBef>
              <a:spcAft>
                <a:spcPts val="1200"/>
              </a:spcAft>
              <a:buNone/>
            </a:pPr>
            <a:r>
              <a:rPr lang="en-US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task is to pick a CPU architecture and build and run </a:t>
            </a:r>
            <a:r>
              <a:rPr lang="en-US" b="1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MD-Bench for solid copper test case </a:t>
            </a:r>
            <a:r>
              <a:rPr lang="en-US" cap="none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i="0" cap="none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perform runtime profiling, instruction code and performance analysis. Criteria for test case: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specific compiler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SIMD vector lengths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and DP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Verletlist or Clusterpair</a:t>
            </a:r>
          </a:p>
          <a:p>
            <a:pPr>
              <a:spcBef>
                <a:spcPts val="1800"/>
              </a:spcBef>
              <a:spcAft>
                <a:spcPts val="1200"/>
              </a:spcAft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full neighbor list vs half neighbor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24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A4B1-D0F8-0D22-4D25-8476D23D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Test system</a:t>
            </a:r>
            <a:b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41EC5-29F4-905A-BE8A-4283C5A4F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569" y="1352061"/>
            <a:ext cx="4921738" cy="5627077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Host/Cluster name: Milan1</a:t>
            </a:r>
          </a:p>
          <a:p>
            <a:pPr algn="l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CPU name: AMD EPYC 7543 32-Core Processor</a:t>
            </a:r>
          </a:p>
          <a:p>
            <a:pPr algn="l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CPU type: AMD K19 (Zen3) architecture</a:t>
            </a:r>
          </a:p>
          <a:p>
            <a:pPr algn="l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CPU clock: 2.79 GHz (3.8 GHz Turbo)</a:t>
            </a:r>
          </a:p>
          <a:p>
            <a:pPr algn="l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Memory capacity:251.56 GB</a:t>
            </a:r>
          </a:p>
          <a:p>
            <a:pPr algn="l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Number of cores per node: 64</a:t>
            </a:r>
          </a:p>
          <a:p>
            <a:pPr algn="l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Interconnect:PCIe</a:t>
            </a:r>
            <a:r>
              <a:rPr lang="en-US" dirty="0"/>
              <a:t>® 4.0 x128</a:t>
            </a:r>
          </a:p>
          <a:p>
            <a:pPr algn="l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EAA96-E632-A242-2BC4-3AE3329A298C}"/>
              </a:ext>
            </a:extLst>
          </p:cNvPr>
          <p:cNvSpPr txBox="1"/>
          <p:nvPr/>
        </p:nvSpPr>
        <p:spPr>
          <a:xfrm>
            <a:off x="6682152" y="2013228"/>
            <a:ext cx="510344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Aft>
                <a:spcPts val="1200"/>
              </a:spcAft>
            </a:pPr>
            <a:r>
              <a:rPr lang="en-US" sz="2000" dirty="0"/>
              <a:t>Software Environment</a:t>
            </a:r>
          </a:p>
          <a:p>
            <a:pPr algn="l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Compiler: </a:t>
            </a:r>
            <a:r>
              <a:rPr lang="en-US" sz="2000" dirty="0" err="1"/>
              <a:t>gcc</a:t>
            </a:r>
            <a:r>
              <a:rPr lang="en-US" sz="2000" dirty="0"/>
              <a:t>/11.2.0 (</a:t>
            </a:r>
            <a:r>
              <a:rPr lang="en-US" sz="2000" dirty="0" err="1"/>
              <a:t>gcc</a:t>
            </a:r>
            <a:r>
              <a:rPr lang="en-US" sz="2000" dirty="0"/>
              <a:t>)</a:t>
            </a:r>
          </a:p>
          <a:p>
            <a:pPr algn="l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Tools:likwid</a:t>
            </a:r>
            <a:r>
              <a:rPr lang="en-US" sz="2000" dirty="0"/>
              <a:t>/5.3.0 (for performance profiling and analysis)</a:t>
            </a:r>
          </a:p>
          <a:p>
            <a:pPr algn="l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Make Version: GNU Make 4.3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94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A9191-B049-BA91-679B-B8F5D256F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Testcase description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3A4D-F85E-9527-AB94-59F026FFF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915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Force field: </a:t>
            </a:r>
            <a:r>
              <a:rPr lang="en-US" dirty="0" err="1"/>
              <a:t>lj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Unit cells (</a:t>
            </a:r>
            <a:r>
              <a:rPr lang="en-US" dirty="0" err="1"/>
              <a:t>nx</a:t>
            </a:r>
            <a:r>
              <a:rPr lang="en-US" dirty="0"/>
              <a:t>, </a:t>
            </a:r>
            <a:r>
              <a:rPr lang="en-US" dirty="0" err="1"/>
              <a:t>ny</a:t>
            </a:r>
            <a:r>
              <a:rPr lang="en-US" dirty="0"/>
              <a:t>, </a:t>
            </a:r>
            <a:r>
              <a:rPr lang="en-US" dirty="0" err="1"/>
              <a:t>nz</a:t>
            </a:r>
            <a:r>
              <a:rPr lang="en-US" dirty="0"/>
              <a:t>): 32, 32, 32</a:t>
            </a:r>
          </a:p>
          <a:p>
            <a:pPr marL="0" indent="0">
              <a:buNone/>
            </a:pPr>
            <a:r>
              <a:rPr lang="en-US" dirty="0"/>
              <a:t>Domain box sizes (x=y=z): 5.374708e+01</a:t>
            </a:r>
          </a:p>
          <a:p>
            <a:pPr marL="0" indent="0">
              <a:buNone/>
            </a:pPr>
            <a:r>
              <a:rPr lang="en-US" dirty="0"/>
              <a:t>Data layout: </a:t>
            </a:r>
            <a:r>
              <a:rPr lang="en-US" dirty="0" err="1"/>
              <a:t>AoS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Floating-point </a:t>
            </a:r>
            <a:r>
              <a:rPr lang="en-US" dirty="0" err="1"/>
              <a:t>precision:DP</a:t>
            </a:r>
            <a:r>
              <a:rPr lang="en-US" dirty="0"/>
              <a:t>/SP</a:t>
            </a:r>
          </a:p>
          <a:p>
            <a:pPr marL="0" indent="0">
              <a:buNone/>
            </a:pPr>
            <a:r>
              <a:rPr lang="en-US" dirty="0"/>
              <a:t>Periodic (x, y, z): 1, 1, 1</a:t>
            </a:r>
          </a:p>
          <a:p>
            <a:pPr marL="0" indent="0">
              <a:buNone/>
            </a:pPr>
            <a:r>
              <a:rPr lang="en-US" dirty="0"/>
              <a:t>Lattice size: 1.679596e+00</a:t>
            </a:r>
          </a:p>
          <a:p>
            <a:pPr marL="0" indent="0">
              <a:buNone/>
            </a:pPr>
            <a:r>
              <a:rPr lang="en-US" dirty="0"/>
              <a:t>Epsilon: 1.000000e+00</a:t>
            </a:r>
          </a:p>
          <a:p>
            <a:pPr marL="0" indent="0">
              <a:buNone/>
            </a:pPr>
            <a:r>
              <a:rPr lang="en-US" dirty="0"/>
              <a:t>Sigma: 1.000000e+00</a:t>
            </a:r>
          </a:p>
          <a:p>
            <a:pPr marL="0" indent="0">
              <a:buNone/>
            </a:pPr>
            <a:r>
              <a:rPr lang="en-US" dirty="0"/>
              <a:t>Temperature: 1.440000e+00</a:t>
            </a:r>
          </a:p>
          <a:p>
            <a:pPr marL="0" indent="0">
              <a:buNone/>
            </a:pPr>
            <a:r>
              <a:rPr lang="en-US" dirty="0"/>
              <a:t>RHO: 8.442000e-01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D0038A-9492-21CD-16CE-F4366A92D344}"/>
              </a:ext>
            </a:extLst>
          </p:cNvPr>
          <p:cNvSpPr txBox="1"/>
          <p:nvPr/>
        </p:nvSpPr>
        <p:spPr>
          <a:xfrm>
            <a:off x="6096000" y="1739136"/>
            <a:ext cx="649458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Mass: 1.000000e+00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Number of timesteps: 200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</a:t>
            </a:r>
            <a:r>
              <a:rPr lang="en-US" sz="2000" dirty="0" err="1"/>
              <a:t>Reneighbor</a:t>
            </a:r>
            <a:r>
              <a:rPr lang="en-US" sz="2000" dirty="0"/>
              <a:t> every (timesteps): 20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Sort atoms: no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Delta time (dt): 5.000000e-03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Cutoff radius: 2.500000e+00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Skin: 3.000000e-01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Half neighbor lists: 0 or 1 (for half)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	Processor frequency (GHz): 3.1000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01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4E48-4117-B587-C526-9ABB5E427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004" y="191478"/>
            <a:ext cx="10364451" cy="1596177"/>
          </a:xfrm>
        </p:spPr>
        <p:txBody>
          <a:bodyPr/>
          <a:lstStyle/>
          <a:p>
            <a:r>
              <a:rPr lang="en-US"/>
              <a:t>Build SOFTWARE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8449B-54B9-B018-4B74-22D0DD269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91138"/>
            <a:ext cx="11168185" cy="5275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 by editing `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config.mk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which contains various configurations that determine how the code will be compiled and optimized. For our case the conditions are: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TOOLCHAIN: GCC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ISA:x86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SIMD : NONE, SSE, AVX2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OPT SCHEME Verlet List (VL)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ENABLE LIKWID: True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TYPE: SP and DP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LAYOUT:AOS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ENABLE OMP SIMD: True (for half neighbor list Optimization)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COMPUTE STATS: True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6E1FE-19DE-4B96-9C41-C2AC57914500}"/>
              </a:ext>
            </a:extLst>
          </p:cNvPr>
          <p:cNvSpPr txBox="1"/>
          <p:nvPr/>
        </p:nvSpPr>
        <p:spPr>
          <a:xfrm>
            <a:off x="5009662" y="2987315"/>
            <a:ext cx="646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cap="none" dirty="0" err="1"/>
              <a:t>salloc</a:t>
            </a:r>
            <a:r>
              <a:rPr lang="en-US" cap="none" dirty="0"/>
              <a:t> -t 01:00:00 --exclusive -w milan1 -c 64 -p work -c </a:t>
            </a:r>
            <a:r>
              <a:rPr lang="en-US" cap="none" dirty="0" err="1"/>
              <a:t>hwperf</a:t>
            </a:r>
            <a:endParaRPr lang="en-US" cap="non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6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B1981535-B5AA-4E0C-ACE5-925CC19B2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97D060-AA7E-4411-BA62-28BD1EBD5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DDE267B-E820-4910-868D-BA40CFB93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-9523"/>
            <a:ext cx="10058400" cy="6867522"/>
          </a:xfrm>
          <a:custGeom>
            <a:avLst/>
            <a:gdLst>
              <a:gd name="connsiteX0" fmla="*/ 1263465 w 10058400"/>
              <a:gd name="connsiteY0" fmla="*/ 0 h 6867522"/>
              <a:gd name="connsiteX1" fmla="*/ 8794935 w 10058400"/>
              <a:gd name="connsiteY1" fmla="*/ 0 h 6867522"/>
              <a:gd name="connsiteX2" fmla="*/ 8909975 w 10058400"/>
              <a:gd name="connsiteY2" fmla="*/ 132807 h 6867522"/>
              <a:gd name="connsiteX3" fmla="*/ 10058400 w 10058400"/>
              <a:gd name="connsiteY3" fmla="*/ 3331845 h 6867522"/>
              <a:gd name="connsiteX4" fmla="*/ 8751905 w 10058400"/>
              <a:gd name="connsiteY4" fmla="*/ 6713366 h 6867522"/>
              <a:gd name="connsiteX5" fmla="*/ 8604930 w 10058400"/>
              <a:gd name="connsiteY5" fmla="*/ 6867522 h 6867522"/>
              <a:gd name="connsiteX6" fmla="*/ 1453470 w 10058400"/>
              <a:gd name="connsiteY6" fmla="*/ 6867522 h 6867522"/>
              <a:gd name="connsiteX7" fmla="*/ 1306495 w 10058400"/>
              <a:gd name="connsiteY7" fmla="*/ 6713366 h 6867522"/>
              <a:gd name="connsiteX8" fmla="*/ 0 w 10058400"/>
              <a:gd name="connsiteY8" fmla="*/ 3331845 h 6867522"/>
              <a:gd name="connsiteX9" fmla="*/ 1148425 w 10058400"/>
              <a:gd name="connsiteY9" fmla="*/ 132807 h 6867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67522">
                <a:moveTo>
                  <a:pt x="1263465" y="0"/>
                </a:moveTo>
                <a:lnTo>
                  <a:pt x="8794935" y="0"/>
                </a:lnTo>
                <a:lnTo>
                  <a:pt x="8909975" y="132807"/>
                </a:lnTo>
                <a:cubicBezTo>
                  <a:pt x="9627420" y="1002149"/>
                  <a:pt x="10058400" y="2116667"/>
                  <a:pt x="10058400" y="3331845"/>
                </a:cubicBezTo>
                <a:cubicBezTo>
                  <a:pt x="10058400" y="4633822"/>
                  <a:pt x="9563653" y="5820244"/>
                  <a:pt x="8751905" y="6713366"/>
                </a:cubicBezTo>
                <a:lnTo>
                  <a:pt x="8604930" y="6867522"/>
                </a:lnTo>
                <a:lnTo>
                  <a:pt x="1453470" y="6867522"/>
                </a:lnTo>
                <a:lnTo>
                  <a:pt x="1306495" y="6713366"/>
                </a:lnTo>
                <a:cubicBezTo>
                  <a:pt x="494747" y="5820244"/>
                  <a:pt x="0" y="4633822"/>
                  <a:pt x="0" y="3331845"/>
                </a:cubicBezTo>
                <a:cubicBezTo>
                  <a:pt x="0" y="2116667"/>
                  <a:pt x="430980" y="1002149"/>
                  <a:pt x="1148425" y="13280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3E25D7-C2F8-445D-AA42-C1163028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92915-1A86-6F12-45D3-CF75DC187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179891" y="1005099"/>
            <a:ext cx="5296874" cy="58529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A8133A-101E-4A2C-978A-083340025FD3}"/>
              </a:ext>
            </a:extLst>
          </p:cNvPr>
          <p:cNvSpPr txBox="1"/>
          <p:nvPr/>
        </p:nvSpPr>
        <p:spPr>
          <a:xfrm>
            <a:off x="6471690" y="542664"/>
            <a:ext cx="544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cap="none" dirty="0"/>
              <a:t>./MDBench-VL-GCC-X86-SP --</a:t>
            </a:r>
            <a:r>
              <a:rPr lang="en-US" cap="none" dirty="0" err="1"/>
              <a:t>freq</a:t>
            </a:r>
            <a:r>
              <a:rPr lang="en-US" cap="none" dirty="0"/>
              <a:t> 3.1</a:t>
            </a:r>
          </a:p>
          <a:p>
            <a:r>
              <a:rPr lang="en-US" cap="none" dirty="0"/>
              <a:t> ./MDBench-VL-GCC-X86-DP --</a:t>
            </a:r>
            <a:r>
              <a:rPr lang="en-US" cap="none" dirty="0" err="1"/>
              <a:t>freq</a:t>
            </a:r>
            <a:r>
              <a:rPr lang="en-US" cap="none" dirty="0"/>
              <a:t> 3.1 –half 1</a:t>
            </a:r>
          </a:p>
          <a:p>
            <a:endParaRPr lang="en-US" cap="none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49CD6-FE1F-11D3-7833-2598DB5E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391" y="-346339"/>
            <a:ext cx="10364451" cy="1596177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Runtime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40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A418-EE3A-EB7B-9F76-1B845A3A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21" y="55809"/>
            <a:ext cx="10364451" cy="1596177"/>
          </a:xfrm>
        </p:spPr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-apple-system"/>
              </a:rPr>
              <a:t>Runtime Profile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7BB8F9-63CE-4CC0-426E-511256714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892" y="1946271"/>
            <a:ext cx="6291385" cy="373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 region bottleneck: accounts for approximately 81-83% of runtime in both single (SP) and double precision (DP)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 shows no performance improvement over DP in this analysis, despite expectations of better cache utilization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neighbor (HN) strategy advantage: scalar case improvement by reducing neighbor list update costs at each timestep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BAF63B-8D50-6D98-E5F4-89591BF6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585" y="1364608"/>
            <a:ext cx="3993661" cy="441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8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11FC-C910-B1A9-3966-8C1DF5B3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Count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FC03-724F-E9D6-3AB1-7F2F9E3C7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aims to quantitatively characterize an application based on the number of executed instructions.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Milan supports AVX2 (256 bit) but not the AVX-512 instructions.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AMD reports operations rather than instructions in some of  their performance counters. On Zen4, there are specific "RETIRED_FP_OPS_BY WIDTH" and "RETIRED_PACKED_FP_OPS" events that directly track vector and scalar operations.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Zen3, these events aren't available and RETIRED_MMX_FP_INSTR_SSE needed to be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5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F3F9620-B492-499F-B279-C43A5FC22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63E-9BA6-4496-BC9B-93FF2283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757"/>
          <a:stretch/>
        </p:blipFill>
        <p:spPr>
          <a:xfrm>
            <a:off x="0" y="0"/>
            <a:ext cx="12192000" cy="36513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D0CE49-9880-6CC1-96AD-22F0B7250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43" y="5080068"/>
            <a:ext cx="11048914" cy="1159415"/>
          </a:xfrm>
          <a:prstGeom prst="roundRect">
            <a:avLst>
              <a:gd name="adj" fmla="val 5301"/>
            </a:avLst>
          </a:prstGeom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0F28EC2-7576-4063-8685-C3F01C33E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10" r="21258"/>
          <a:stretch/>
        </p:blipFill>
        <p:spPr>
          <a:xfrm>
            <a:off x="0" y="4238951"/>
            <a:ext cx="9600237" cy="2619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7AC6EF-5FC5-AD27-6432-11246B006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49" y="618517"/>
            <a:ext cx="3748035" cy="5641606"/>
          </a:xfrm>
        </p:spPr>
        <p:txBody>
          <a:bodyPr>
            <a:normAutofit/>
          </a:bodyPr>
          <a:lstStyle/>
          <a:p>
            <a:r>
              <a:rPr lang="en-US" dirty="0"/>
              <a:t>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C5061-6A97-B589-64A3-A54DD5844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7200" y="448119"/>
            <a:ext cx="7559710" cy="4211389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US" sz="18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RETIRED_SSE_AVX_FLOPS_ALL</a:t>
            </a:r>
            <a:r>
              <a:rPr lang="en-US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calculate Total 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rith</a:t>
            </a:r>
            <a:r>
              <a:rPr lang="en-US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Operations</a:t>
            </a:r>
          </a:p>
          <a:p>
            <a:pPr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 </a:t>
            </a:r>
            <a:r>
              <a:rPr lang="en-US" sz="18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RETIRED_MMX_FP_INSTR_SSE</a:t>
            </a:r>
            <a:r>
              <a:rPr lang="en-US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to measure flops performed using SSE instructions. (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rthimetic</a:t>
            </a:r>
            <a:r>
              <a:rPr lang="en-US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SIMD). </a:t>
            </a:r>
            <a:r>
              <a:rPr lang="en-US" sz="18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SSE operations</a:t>
            </a:r>
            <a:r>
              <a:rPr lang="en-US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process either 2 double-precision (DP) or 4 single-precision (SP) values per 128-bit register.</a:t>
            </a:r>
          </a:p>
          <a:p>
            <a:pPr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AVX2</a:t>
            </a:r>
            <a:r>
              <a:rPr lang="en-US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uses two SSE instructions per AVX instruction in Zen3 and is not natively supported</a:t>
            </a:r>
          </a:p>
          <a:p>
            <a:pPr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 </a:t>
            </a:r>
            <a:r>
              <a:rPr lang="en-US" sz="1800" b="1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rith</a:t>
            </a:r>
            <a:r>
              <a:rPr lang="en-US" sz="1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1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Scalar instructions</a:t>
            </a:r>
            <a:r>
              <a:rPr lang="en-US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by subtracting the 2 metrics :Total 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rith</a:t>
            </a:r>
            <a:r>
              <a:rPr lang="en-US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Instructions and </a:t>
            </a: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b="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rith</a:t>
            </a:r>
            <a:r>
              <a:rPr lang="en-US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SIMD operations</a:t>
            </a:r>
          </a:p>
          <a:p>
            <a:pPr marL="0" indent="0">
              <a:lnSpc>
                <a:spcPct val="110000"/>
              </a:lnSpc>
              <a:spcAft>
                <a:spcPts val="1200"/>
              </a:spcAft>
              <a:buNone/>
            </a:pPr>
            <a:r>
              <a:rPr lang="en-US" sz="1800" b="0" i="0" cap="non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Arith</a:t>
            </a:r>
            <a:r>
              <a:rPr lang="en-US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Scalar Ops= RETIRED_SSE_AVX_FLOPS_ALL- RETIRED_MMX_FP_INSTR_SSE/4  (SP)</a:t>
            </a:r>
          </a:p>
          <a:p>
            <a:pPr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300" b="0" i="0" dirty="0">
              <a:effectLst/>
              <a:latin typeface="-apple-system"/>
            </a:endParaRPr>
          </a:p>
          <a:p>
            <a:pPr>
              <a:lnSpc>
                <a:spcPct val="11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1300" b="0" i="0" dirty="0">
              <a:effectLst/>
              <a:latin typeface="-apple-system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sz="1300" cap="none" dirty="0"/>
          </a:p>
        </p:txBody>
      </p:sp>
    </p:spTree>
    <p:extLst>
      <p:ext uri="{BB962C8B-B14F-4D97-AF65-F5344CB8AC3E}">
        <p14:creationId xmlns:p14="http://schemas.microsoft.com/office/powerpoint/2010/main" val="163567978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811</TotalTime>
  <Words>1960</Words>
  <Application>Microsoft Macintosh PowerPoint</Application>
  <PresentationFormat>Widescreen</PresentationFormat>
  <Paragraphs>415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-apple-system</vt:lpstr>
      <vt:lpstr>Aptos</vt:lpstr>
      <vt:lpstr>Arial</vt:lpstr>
      <vt:lpstr>Calibri</vt:lpstr>
      <vt:lpstr>Helvetica</vt:lpstr>
      <vt:lpstr>inherit</vt:lpstr>
      <vt:lpstr>Times New Roman</vt:lpstr>
      <vt:lpstr>Tw Cen MT</vt:lpstr>
      <vt:lpstr>Droplet</vt:lpstr>
      <vt:lpstr>Verletlist on AMD Milan</vt:lpstr>
      <vt:lpstr>Task</vt:lpstr>
      <vt:lpstr>Test system </vt:lpstr>
      <vt:lpstr>Testcase description </vt:lpstr>
      <vt:lpstr>Build SOFTWARE</vt:lpstr>
      <vt:lpstr>Runtime Profile</vt:lpstr>
      <vt:lpstr>Runtime Profile</vt:lpstr>
      <vt:lpstr>Instruction Count Analysis</vt:lpstr>
      <vt:lpstr>Approach 1</vt:lpstr>
      <vt:lpstr>ISSUES</vt:lpstr>
      <vt:lpstr>APPROACH 2</vt:lpstr>
      <vt:lpstr>likwid-perfctr -C S0:1 -g FLOPS_SP -m ./MDBench-VL-GCC-X86-SP --freq 3.1 -half 1 likwid-perfctr -C S0:1 -g FLOPS_SP -m ./MDBench-VL-GCC-X86-SP --freq 3.1</vt:lpstr>
      <vt:lpstr>likwid-perfctr -C S0:1 -g FLOPS_DP -m ./MDBench-VL-GCC-X86-DP --freq 3.1 -half 1 likwid-perfctr -C S0:1 -g FLOPS_DP -m ./MDBench-VL-GCC-X86-DP --freq 3.1</vt:lpstr>
      <vt:lpstr>Key Observations</vt:lpstr>
      <vt:lpstr>HN vs fN</vt:lpstr>
      <vt:lpstr>Reasons</vt:lpstr>
      <vt:lpstr>Performance Analysis</vt:lpstr>
      <vt:lpstr>PowerPoint Presentation</vt:lpstr>
      <vt:lpstr>Key Observations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Verletlist on AMD Milan</dc:title>
  <dc:creator>Ashwin Varkey &lt;DE ERL GER IN&gt;</dc:creator>
  <cp:lastModifiedBy>Microsoft Office User</cp:lastModifiedBy>
  <cp:revision>4</cp:revision>
  <dcterms:created xsi:type="dcterms:W3CDTF">2024-11-26T23:53:20Z</dcterms:created>
  <dcterms:modified xsi:type="dcterms:W3CDTF">2024-11-27T14:18:46Z</dcterms:modified>
</cp:coreProperties>
</file>