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47757-03B1-8F43-0D0D-EA37F1A19F6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91D4B18-E4CA-F8A7-F8EF-E4BE42666A3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46B3790-8E50-79F7-1DA7-5819A380FA55}"/>
              </a:ext>
            </a:extLst>
          </p:cNvPr>
          <p:cNvSpPr>
            <a:spLocks noGrp="1"/>
          </p:cNvSpPr>
          <p:nvPr>
            <p:ph type="dt" sz="half" idx="10"/>
          </p:nvPr>
        </p:nvSpPr>
        <p:spPr/>
        <p:txBody>
          <a:bodyPr/>
          <a:lstStyle/>
          <a:p>
            <a:fld id="{4D6A269C-E5BE-4A46-9067-2083CC71BC29}" type="datetimeFigureOut">
              <a:rPr lang="en-IN" smtClean="0"/>
              <a:t>16-03-2025</a:t>
            </a:fld>
            <a:endParaRPr lang="en-IN"/>
          </a:p>
        </p:txBody>
      </p:sp>
      <p:sp>
        <p:nvSpPr>
          <p:cNvPr id="5" name="Footer Placeholder 4">
            <a:extLst>
              <a:ext uri="{FF2B5EF4-FFF2-40B4-BE49-F238E27FC236}">
                <a16:creationId xmlns:a16="http://schemas.microsoft.com/office/drawing/2014/main" id="{51ED8926-78FA-E7B6-C592-B85A8E29199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D58706B-1F1C-DC05-8649-4F6E23244AA2}"/>
              </a:ext>
            </a:extLst>
          </p:cNvPr>
          <p:cNvSpPr>
            <a:spLocks noGrp="1"/>
          </p:cNvSpPr>
          <p:nvPr>
            <p:ph type="sldNum" sz="quarter" idx="12"/>
          </p:nvPr>
        </p:nvSpPr>
        <p:spPr/>
        <p:txBody>
          <a:bodyPr/>
          <a:lstStyle/>
          <a:p>
            <a:fld id="{CDE22A75-4300-434A-9E9B-147481D20F8C}" type="slidenum">
              <a:rPr lang="en-IN" smtClean="0"/>
              <a:t>‹#›</a:t>
            </a:fld>
            <a:endParaRPr lang="en-IN"/>
          </a:p>
        </p:txBody>
      </p:sp>
    </p:spTree>
    <p:extLst>
      <p:ext uri="{BB962C8B-B14F-4D97-AF65-F5344CB8AC3E}">
        <p14:creationId xmlns:p14="http://schemas.microsoft.com/office/powerpoint/2010/main" val="23006150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E7CE6-D957-8DF5-CC04-CE76663FDF0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322DE8B-38D4-2428-30B5-295C7DD7737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0B75D26-75F6-84CF-62A5-0F5AFD43346D}"/>
              </a:ext>
            </a:extLst>
          </p:cNvPr>
          <p:cNvSpPr>
            <a:spLocks noGrp="1"/>
          </p:cNvSpPr>
          <p:nvPr>
            <p:ph type="dt" sz="half" idx="10"/>
          </p:nvPr>
        </p:nvSpPr>
        <p:spPr/>
        <p:txBody>
          <a:bodyPr/>
          <a:lstStyle/>
          <a:p>
            <a:fld id="{4D6A269C-E5BE-4A46-9067-2083CC71BC29}" type="datetimeFigureOut">
              <a:rPr lang="en-IN" smtClean="0"/>
              <a:t>16-03-2025</a:t>
            </a:fld>
            <a:endParaRPr lang="en-IN"/>
          </a:p>
        </p:txBody>
      </p:sp>
      <p:sp>
        <p:nvSpPr>
          <p:cNvPr id="5" name="Footer Placeholder 4">
            <a:extLst>
              <a:ext uri="{FF2B5EF4-FFF2-40B4-BE49-F238E27FC236}">
                <a16:creationId xmlns:a16="http://schemas.microsoft.com/office/drawing/2014/main" id="{5267B5B9-9AC0-3E75-E6AB-A792E49F11B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5730329-C288-72E7-2B67-D7F5B3A15863}"/>
              </a:ext>
            </a:extLst>
          </p:cNvPr>
          <p:cNvSpPr>
            <a:spLocks noGrp="1"/>
          </p:cNvSpPr>
          <p:nvPr>
            <p:ph type="sldNum" sz="quarter" idx="12"/>
          </p:nvPr>
        </p:nvSpPr>
        <p:spPr/>
        <p:txBody>
          <a:bodyPr/>
          <a:lstStyle/>
          <a:p>
            <a:fld id="{CDE22A75-4300-434A-9E9B-147481D20F8C}" type="slidenum">
              <a:rPr lang="en-IN" smtClean="0"/>
              <a:t>‹#›</a:t>
            </a:fld>
            <a:endParaRPr lang="en-IN"/>
          </a:p>
        </p:txBody>
      </p:sp>
    </p:spTree>
    <p:extLst>
      <p:ext uri="{BB962C8B-B14F-4D97-AF65-F5344CB8AC3E}">
        <p14:creationId xmlns:p14="http://schemas.microsoft.com/office/powerpoint/2010/main" val="18290706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F41B6FD-E65A-5185-C502-53CDD180F65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49128B3-FB2B-6B01-9FC6-B9A119DBB99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D512912-6C9F-AAEF-7A0D-9B9E44A4CCFD}"/>
              </a:ext>
            </a:extLst>
          </p:cNvPr>
          <p:cNvSpPr>
            <a:spLocks noGrp="1"/>
          </p:cNvSpPr>
          <p:nvPr>
            <p:ph type="dt" sz="half" idx="10"/>
          </p:nvPr>
        </p:nvSpPr>
        <p:spPr/>
        <p:txBody>
          <a:bodyPr/>
          <a:lstStyle/>
          <a:p>
            <a:fld id="{4D6A269C-E5BE-4A46-9067-2083CC71BC29}" type="datetimeFigureOut">
              <a:rPr lang="en-IN" smtClean="0"/>
              <a:t>16-03-2025</a:t>
            </a:fld>
            <a:endParaRPr lang="en-IN"/>
          </a:p>
        </p:txBody>
      </p:sp>
      <p:sp>
        <p:nvSpPr>
          <p:cNvPr id="5" name="Footer Placeholder 4">
            <a:extLst>
              <a:ext uri="{FF2B5EF4-FFF2-40B4-BE49-F238E27FC236}">
                <a16:creationId xmlns:a16="http://schemas.microsoft.com/office/drawing/2014/main" id="{537E5817-4AC0-6DC2-039A-C02B5C0CCB6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95AD82B-F61E-6EF0-F9D4-14BFAFF29989}"/>
              </a:ext>
            </a:extLst>
          </p:cNvPr>
          <p:cNvSpPr>
            <a:spLocks noGrp="1"/>
          </p:cNvSpPr>
          <p:nvPr>
            <p:ph type="sldNum" sz="quarter" idx="12"/>
          </p:nvPr>
        </p:nvSpPr>
        <p:spPr/>
        <p:txBody>
          <a:bodyPr/>
          <a:lstStyle/>
          <a:p>
            <a:fld id="{CDE22A75-4300-434A-9E9B-147481D20F8C}" type="slidenum">
              <a:rPr lang="en-IN" smtClean="0"/>
              <a:t>‹#›</a:t>
            </a:fld>
            <a:endParaRPr lang="en-IN"/>
          </a:p>
        </p:txBody>
      </p:sp>
    </p:spTree>
    <p:extLst>
      <p:ext uri="{BB962C8B-B14F-4D97-AF65-F5344CB8AC3E}">
        <p14:creationId xmlns:p14="http://schemas.microsoft.com/office/powerpoint/2010/main" val="27888831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23005D-454F-7B9C-2593-59D39D6B774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81D6803-9EC6-7199-9177-3078C83EF61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8AA2842-3BFB-F428-4905-7B561E35A639}"/>
              </a:ext>
            </a:extLst>
          </p:cNvPr>
          <p:cNvSpPr>
            <a:spLocks noGrp="1"/>
          </p:cNvSpPr>
          <p:nvPr>
            <p:ph type="dt" sz="half" idx="10"/>
          </p:nvPr>
        </p:nvSpPr>
        <p:spPr/>
        <p:txBody>
          <a:bodyPr/>
          <a:lstStyle/>
          <a:p>
            <a:fld id="{4D6A269C-E5BE-4A46-9067-2083CC71BC29}" type="datetimeFigureOut">
              <a:rPr lang="en-IN" smtClean="0"/>
              <a:t>16-03-2025</a:t>
            </a:fld>
            <a:endParaRPr lang="en-IN"/>
          </a:p>
        </p:txBody>
      </p:sp>
      <p:sp>
        <p:nvSpPr>
          <p:cNvPr id="5" name="Footer Placeholder 4">
            <a:extLst>
              <a:ext uri="{FF2B5EF4-FFF2-40B4-BE49-F238E27FC236}">
                <a16:creationId xmlns:a16="http://schemas.microsoft.com/office/drawing/2014/main" id="{5F84EB23-88E6-AE3B-21BC-9F754389BD2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79BF554-5DDF-2F65-E1F0-F9FBBB810C10}"/>
              </a:ext>
            </a:extLst>
          </p:cNvPr>
          <p:cNvSpPr>
            <a:spLocks noGrp="1"/>
          </p:cNvSpPr>
          <p:nvPr>
            <p:ph type="sldNum" sz="quarter" idx="12"/>
          </p:nvPr>
        </p:nvSpPr>
        <p:spPr/>
        <p:txBody>
          <a:bodyPr/>
          <a:lstStyle/>
          <a:p>
            <a:fld id="{CDE22A75-4300-434A-9E9B-147481D20F8C}" type="slidenum">
              <a:rPr lang="en-IN" smtClean="0"/>
              <a:t>‹#›</a:t>
            </a:fld>
            <a:endParaRPr lang="en-IN"/>
          </a:p>
        </p:txBody>
      </p:sp>
    </p:spTree>
    <p:extLst>
      <p:ext uri="{BB962C8B-B14F-4D97-AF65-F5344CB8AC3E}">
        <p14:creationId xmlns:p14="http://schemas.microsoft.com/office/powerpoint/2010/main" val="4914170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8373BA-00E2-D800-2B0F-E1C3170217E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362063A-0D49-5E30-1399-6E3D8221A9D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B17332D-B02E-FAFA-B0EC-603AFDB846C7}"/>
              </a:ext>
            </a:extLst>
          </p:cNvPr>
          <p:cNvSpPr>
            <a:spLocks noGrp="1"/>
          </p:cNvSpPr>
          <p:nvPr>
            <p:ph type="dt" sz="half" idx="10"/>
          </p:nvPr>
        </p:nvSpPr>
        <p:spPr/>
        <p:txBody>
          <a:bodyPr/>
          <a:lstStyle/>
          <a:p>
            <a:fld id="{4D6A269C-E5BE-4A46-9067-2083CC71BC29}" type="datetimeFigureOut">
              <a:rPr lang="en-IN" smtClean="0"/>
              <a:t>16-03-2025</a:t>
            </a:fld>
            <a:endParaRPr lang="en-IN"/>
          </a:p>
        </p:txBody>
      </p:sp>
      <p:sp>
        <p:nvSpPr>
          <p:cNvPr id="5" name="Footer Placeholder 4">
            <a:extLst>
              <a:ext uri="{FF2B5EF4-FFF2-40B4-BE49-F238E27FC236}">
                <a16:creationId xmlns:a16="http://schemas.microsoft.com/office/drawing/2014/main" id="{995D152C-3892-3376-46EC-C7EA407D81C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7794261-611D-F354-602E-B93ADA0AE033}"/>
              </a:ext>
            </a:extLst>
          </p:cNvPr>
          <p:cNvSpPr>
            <a:spLocks noGrp="1"/>
          </p:cNvSpPr>
          <p:nvPr>
            <p:ph type="sldNum" sz="quarter" idx="12"/>
          </p:nvPr>
        </p:nvSpPr>
        <p:spPr/>
        <p:txBody>
          <a:bodyPr/>
          <a:lstStyle/>
          <a:p>
            <a:fld id="{CDE22A75-4300-434A-9E9B-147481D20F8C}" type="slidenum">
              <a:rPr lang="en-IN" smtClean="0"/>
              <a:t>‹#›</a:t>
            </a:fld>
            <a:endParaRPr lang="en-IN"/>
          </a:p>
        </p:txBody>
      </p:sp>
    </p:spTree>
    <p:extLst>
      <p:ext uri="{BB962C8B-B14F-4D97-AF65-F5344CB8AC3E}">
        <p14:creationId xmlns:p14="http://schemas.microsoft.com/office/powerpoint/2010/main" val="6983039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19F741-30B6-5864-5A75-40326C8951A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2E9B8C6-5B3C-C5EB-B0A3-E539CC09145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3B00746-F15E-9540-1B09-352E7F1B264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A1BBBB5-3A82-3F68-0843-83E6324B5DF7}"/>
              </a:ext>
            </a:extLst>
          </p:cNvPr>
          <p:cNvSpPr>
            <a:spLocks noGrp="1"/>
          </p:cNvSpPr>
          <p:nvPr>
            <p:ph type="dt" sz="half" idx="10"/>
          </p:nvPr>
        </p:nvSpPr>
        <p:spPr/>
        <p:txBody>
          <a:bodyPr/>
          <a:lstStyle/>
          <a:p>
            <a:fld id="{4D6A269C-E5BE-4A46-9067-2083CC71BC29}" type="datetimeFigureOut">
              <a:rPr lang="en-IN" smtClean="0"/>
              <a:t>16-03-2025</a:t>
            </a:fld>
            <a:endParaRPr lang="en-IN"/>
          </a:p>
        </p:txBody>
      </p:sp>
      <p:sp>
        <p:nvSpPr>
          <p:cNvPr id="6" name="Footer Placeholder 5">
            <a:extLst>
              <a:ext uri="{FF2B5EF4-FFF2-40B4-BE49-F238E27FC236}">
                <a16:creationId xmlns:a16="http://schemas.microsoft.com/office/drawing/2014/main" id="{48B7C375-6ADD-B431-D421-111163F0B79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91DDCF5-5C8B-2AA5-54BB-38A4EBAEF515}"/>
              </a:ext>
            </a:extLst>
          </p:cNvPr>
          <p:cNvSpPr>
            <a:spLocks noGrp="1"/>
          </p:cNvSpPr>
          <p:nvPr>
            <p:ph type="sldNum" sz="quarter" idx="12"/>
          </p:nvPr>
        </p:nvSpPr>
        <p:spPr/>
        <p:txBody>
          <a:bodyPr/>
          <a:lstStyle/>
          <a:p>
            <a:fld id="{CDE22A75-4300-434A-9E9B-147481D20F8C}" type="slidenum">
              <a:rPr lang="en-IN" smtClean="0"/>
              <a:t>‹#›</a:t>
            </a:fld>
            <a:endParaRPr lang="en-IN"/>
          </a:p>
        </p:txBody>
      </p:sp>
    </p:spTree>
    <p:extLst>
      <p:ext uri="{BB962C8B-B14F-4D97-AF65-F5344CB8AC3E}">
        <p14:creationId xmlns:p14="http://schemas.microsoft.com/office/powerpoint/2010/main" val="24752671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76AD43-F69A-7E1F-038B-83B337E7104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227015E-BE31-6B5B-C82D-62EADAB5293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1F1A7A2-03FF-E5DD-1FC1-4F5AC46CFF6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2524770-87C5-A242-116C-6DD14F7837F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5C4222A-516E-5007-6F9C-B8628195D0A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C96A857-96E6-A066-4AA7-6F121C2954E5}"/>
              </a:ext>
            </a:extLst>
          </p:cNvPr>
          <p:cNvSpPr>
            <a:spLocks noGrp="1"/>
          </p:cNvSpPr>
          <p:nvPr>
            <p:ph type="dt" sz="half" idx="10"/>
          </p:nvPr>
        </p:nvSpPr>
        <p:spPr/>
        <p:txBody>
          <a:bodyPr/>
          <a:lstStyle/>
          <a:p>
            <a:fld id="{4D6A269C-E5BE-4A46-9067-2083CC71BC29}" type="datetimeFigureOut">
              <a:rPr lang="en-IN" smtClean="0"/>
              <a:t>16-03-2025</a:t>
            </a:fld>
            <a:endParaRPr lang="en-IN"/>
          </a:p>
        </p:txBody>
      </p:sp>
      <p:sp>
        <p:nvSpPr>
          <p:cNvPr id="8" name="Footer Placeholder 7">
            <a:extLst>
              <a:ext uri="{FF2B5EF4-FFF2-40B4-BE49-F238E27FC236}">
                <a16:creationId xmlns:a16="http://schemas.microsoft.com/office/drawing/2014/main" id="{199FEB2B-C9DA-CDC5-D083-FF72DB9BBAD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E7C682A-9898-D30A-BD8F-E3BCB13AAD8A}"/>
              </a:ext>
            </a:extLst>
          </p:cNvPr>
          <p:cNvSpPr>
            <a:spLocks noGrp="1"/>
          </p:cNvSpPr>
          <p:nvPr>
            <p:ph type="sldNum" sz="quarter" idx="12"/>
          </p:nvPr>
        </p:nvSpPr>
        <p:spPr/>
        <p:txBody>
          <a:bodyPr/>
          <a:lstStyle/>
          <a:p>
            <a:fld id="{CDE22A75-4300-434A-9E9B-147481D20F8C}" type="slidenum">
              <a:rPr lang="en-IN" smtClean="0"/>
              <a:t>‹#›</a:t>
            </a:fld>
            <a:endParaRPr lang="en-IN"/>
          </a:p>
        </p:txBody>
      </p:sp>
    </p:spTree>
    <p:extLst>
      <p:ext uri="{BB962C8B-B14F-4D97-AF65-F5344CB8AC3E}">
        <p14:creationId xmlns:p14="http://schemas.microsoft.com/office/powerpoint/2010/main" val="355342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F9DB8F-33C6-A4D0-2527-ACC5B5F99FE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82905FD-38B9-9F58-6C39-8ABEA7DDA931}"/>
              </a:ext>
            </a:extLst>
          </p:cNvPr>
          <p:cNvSpPr>
            <a:spLocks noGrp="1"/>
          </p:cNvSpPr>
          <p:nvPr>
            <p:ph type="dt" sz="half" idx="10"/>
          </p:nvPr>
        </p:nvSpPr>
        <p:spPr/>
        <p:txBody>
          <a:bodyPr/>
          <a:lstStyle/>
          <a:p>
            <a:fld id="{4D6A269C-E5BE-4A46-9067-2083CC71BC29}" type="datetimeFigureOut">
              <a:rPr lang="en-IN" smtClean="0"/>
              <a:t>16-03-2025</a:t>
            </a:fld>
            <a:endParaRPr lang="en-IN"/>
          </a:p>
        </p:txBody>
      </p:sp>
      <p:sp>
        <p:nvSpPr>
          <p:cNvPr id="4" name="Footer Placeholder 3">
            <a:extLst>
              <a:ext uri="{FF2B5EF4-FFF2-40B4-BE49-F238E27FC236}">
                <a16:creationId xmlns:a16="http://schemas.microsoft.com/office/drawing/2014/main" id="{DEA9DFF0-2BB4-E37B-9575-5BC3EF66A5E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3BAA697-422E-5DAF-23ED-337C2AF08E60}"/>
              </a:ext>
            </a:extLst>
          </p:cNvPr>
          <p:cNvSpPr>
            <a:spLocks noGrp="1"/>
          </p:cNvSpPr>
          <p:nvPr>
            <p:ph type="sldNum" sz="quarter" idx="12"/>
          </p:nvPr>
        </p:nvSpPr>
        <p:spPr/>
        <p:txBody>
          <a:bodyPr/>
          <a:lstStyle/>
          <a:p>
            <a:fld id="{CDE22A75-4300-434A-9E9B-147481D20F8C}" type="slidenum">
              <a:rPr lang="en-IN" smtClean="0"/>
              <a:t>‹#›</a:t>
            </a:fld>
            <a:endParaRPr lang="en-IN"/>
          </a:p>
        </p:txBody>
      </p:sp>
    </p:spTree>
    <p:extLst>
      <p:ext uri="{BB962C8B-B14F-4D97-AF65-F5344CB8AC3E}">
        <p14:creationId xmlns:p14="http://schemas.microsoft.com/office/powerpoint/2010/main" val="1069807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ACD8BEC-B4D3-C01B-139C-C2347451CFD9}"/>
              </a:ext>
            </a:extLst>
          </p:cNvPr>
          <p:cNvSpPr>
            <a:spLocks noGrp="1"/>
          </p:cNvSpPr>
          <p:nvPr>
            <p:ph type="dt" sz="half" idx="10"/>
          </p:nvPr>
        </p:nvSpPr>
        <p:spPr/>
        <p:txBody>
          <a:bodyPr/>
          <a:lstStyle/>
          <a:p>
            <a:fld id="{4D6A269C-E5BE-4A46-9067-2083CC71BC29}" type="datetimeFigureOut">
              <a:rPr lang="en-IN" smtClean="0"/>
              <a:t>16-03-2025</a:t>
            </a:fld>
            <a:endParaRPr lang="en-IN"/>
          </a:p>
        </p:txBody>
      </p:sp>
      <p:sp>
        <p:nvSpPr>
          <p:cNvPr id="3" name="Footer Placeholder 2">
            <a:extLst>
              <a:ext uri="{FF2B5EF4-FFF2-40B4-BE49-F238E27FC236}">
                <a16:creationId xmlns:a16="http://schemas.microsoft.com/office/drawing/2014/main" id="{98CC3254-9EA1-A7B7-ED5E-10FEF3D9999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C08BB18-000D-0641-4CB6-4FAD3D7B4014}"/>
              </a:ext>
            </a:extLst>
          </p:cNvPr>
          <p:cNvSpPr>
            <a:spLocks noGrp="1"/>
          </p:cNvSpPr>
          <p:nvPr>
            <p:ph type="sldNum" sz="quarter" idx="12"/>
          </p:nvPr>
        </p:nvSpPr>
        <p:spPr/>
        <p:txBody>
          <a:bodyPr/>
          <a:lstStyle/>
          <a:p>
            <a:fld id="{CDE22A75-4300-434A-9E9B-147481D20F8C}" type="slidenum">
              <a:rPr lang="en-IN" smtClean="0"/>
              <a:t>‹#›</a:t>
            </a:fld>
            <a:endParaRPr lang="en-IN"/>
          </a:p>
        </p:txBody>
      </p:sp>
    </p:spTree>
    <p:extLst>
      <p:ext uri="{BB962C8B-B14F-4D97-AF65-F5344CB8AC3E}">
        <p14:creationId xmlns:p14="http://schemas.microsoft.com/office/powerpoint/2010/main" val="20612796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FAEB7-D986-8CA5-0F0B-F572AAEDEE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FA4533F-C6D3-D593-A124-93AEFC96839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F1BD4F6-F63B-618E-CAB5-D07FA716B5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24918FB-0D9B-13C7-6491-4795C8AA6BB5}"/>
              </a:ext>
            </a:extLst>
          </p:cNvPr>
          <p:cNvSpPr>
            <a:spLocks noGrp="1"/>
          </p:cNvSpPr>
          <p:nvPr>
            <p:ph type="dt" sz="half" idx="10"/>
          </p:nvPr>
        </p:nvSpPr>
        <p:spPr/>
        <p:txBody>
          <a:bodyPr/>
          <a:lstStyle/>
          <a:p>
            <a:fld id="{4D6A269C-E5BE-4A46-9067-2083CC71BC29}" type="datetimeFigureOut">
              <a:rPr lang="en-IN" smtClean="0"/>
              <a:t>16-03-2025</a:t>
            </a:fld>
            <a:endParaRPr lang="en-IN"/>
          </a:p>
        </p:txBody>
      </p:sp>
      <p:sp>
        <p:nvSpPr>
          <p:cNvPr id="6" name="Footer Placeholder 5">
            <a:extLst>
              <a:ext uri="{FF2B5EF4-FFF2-40B4-BE49-F238E27FC236}">
                <a16:creationId xmlns:a16="http://schemas.microsoft.com/office/drawing/2014/main" id="{2B1DF02C-E153-48F8-AACA-DDD5FE6D243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FA103F7-D062-074F-C196-8D483B64E1AD}"/>
              </a:ext>
            </a:extLst>
          </p:cNvPr>
          <p:cNvSpPr>
            <a:spLocks noGrp="1"/>
          </p:cNvSpPr>
          <p:nvPr>
            <p:ph type="sldNum" sz="quarter" idx="12"/>
          </p:nvPr>
        </p:nvSpPr>
        <p:spPr/>
        <p:txBody>
          <a:bodyPr/>
          <a:lstStyle/>
          <a:p>
            <a:fld id="{CDE22A75-4300-434A-9E9B-147481D20F8C}" type="slidenum">
              <a:rPr lang="en-IN" smtClean="0"/>
              <a:t>‹#›</a:t>
            </a:fld>
            <a:endParaRPr lang="en-IN"/>
          </a:p>
        </p:txBody>
      </p:sp>
    </p:spTree>
    <p:extLst>
      <p:ext uri="{BB962C8B-B14F-4D97-AF65-F5344CB8AC3E}">
        <p14:creationId xmlns:p14="http://schemas.microsoft.com/office/powerpoint/2010/main" val="13673035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7B2DC-2810-EA47-56C2-F5F5D0A21BC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1B0A6A8-B64C-8755-1FF9-C28C57B09FC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3BFA794-DE54-BBB2-1469-421B5499C5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D711BBC-26AE-0F9A-43F8-FBD6D9A134C2}"/>
              </a:ext>
            </a:extLst>
          </p:cNvPr>
          <p:cNvSpPr>
            <a:spLocks noGrp="1"/>
          </p:cNvSpPr>
          <p:nvPr>
            <p:ph type="dt" sz="half" idx="10"/>
          </p:nvPr>
        </p:nvSpPr>
        <p:spPr/>
        <p:txBody>
          <a:bodyPr/>
          <a:lstStyle/>
          <a:p>
            <a:fld id="{4D6A269C-E5BE-4A46-9067-2083CC71BC29}" type="datetimeFigureOut">
              <a:rPr lang="en-IN" smtClean="0"/>
              <a:t>16-03-2025</a:t>
            </a:fld>
            <a:endParaRPr lang="en-IN"/>
          </a:p>
        </p:txBody>
      </p:sp>
      <p:sp>
        <p:nvSpPr>
          <p:cNvPr id="6" name="Footer Placeholder 5">
            <a:extLst>
              <a:ext uri="{FF2B5EF4-FFF2-40B4-BE49-F238E27FC236}">
                <a16:creationId xmlns:a16="http://schemas.microsoft.com/office/drawing/2014/main" id="{5479B9AE-2908-1273-504B-FC0BAF2373A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9EBBF6F-4864-86A1-A479-A8DCB6AD7C05}"/>
              </a:ext>
            </a:extLst>
          </p:cNvPr>
          <p:cNvSpPr>
            <a:spLocks noGrp="1"/>
          </p:cNvSpPr>
          <p:nvPr>
            <p:ph type="sldNum" sz="quarter" idx="12"/>
          </p:nvPr>
        </p:nvSpPr>
        <p:spPr/>
        <p:txBody>
          <a:bodyPr/>
          <a:lstStyle/>
          <a:p>
            <a:fld id="{CDE22A75-4300-434A-9E9B-147481D20F8C}" type="slidenum">
              <a:rPr lang="en-IN" smtClean="0"/>
              <a:t>‹#›</a:t>
            </a:fld>
            <a:endParaRPr lang="en-IN"/>
          </a:p>
        </p:txBody>
      </p:sp>
    </p:spTree>
    <p:extLst>
      <p:ext uri="{BB962C8B-B14F-4D97-AF65-F5344CB8AC3E}">
        <p14:creationId xmlns:p14="http://schemas.microsoft.com/office/powerpoint/2010/main" val="31395069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42C4E35-55BD-5FF3-BFAF-7B475564FB0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C964BF1-DA74-7D5A-8BF4-F9E50B93D53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54520F0-3073-4553-81AF-8B25E4E2DFA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D6A269C-E5BE-4A46-9067-2083CC71BC29}" type="datetimeFigureOut">
              <a:rPr lang="en-IN" smtClean="0"/>
              <a:t>16-03-2025</a:t>
            </a:fld>
            <a:endParaRPr lang="en-IN"/>
          </a:p>
        </p:txBody>
      </p:sp>
      <p:sp>
        <p:nvSpPr>
          <p:cNvPr id="5" name="Footer Placeholder 4">
            <a:extLst>
              <a:ext uri="{FF2B5EF4-FFF2-40B4-BE49-F238E27FC236}">
                <a16:creationId xmlns:a16="http://schemas.microsoft.com/office/drawing/2014/main" id="{875F188C-A8E4-A696-49B8-0D026B8BAFD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C4A436A-BFD9-DBAB-A3F7-AC6C3FEF31F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DE22A75-4300-434A-9E9B-147481D20F8C}" type="slidenum">
              <a:rPr lang="en-IN" smtClean="0"/>
              <a:t>‹#›</a:t>
            </a:fld>
            <a:endParaRPr lang="en-IN"/>
          </a:p>
        </p:txBody>
      </p:sp>
    </p:spTree>
    <p:extLst>
      <p:ext uri="{BB962C8B-B14F-4D97-AF65-F5344CB8AC3E}">
        <p14:creationId xmlns:p14="http://schemas.microsoft.com/office/powerpoint/2010/main" val="4576123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6B79050-4EBE-26A4-D853-866C9E690E0B}"/>
              </a:ext>
            </a:extLst>
          </p:cNvPr>
          <p:cNvSpPr>
            <a:spLocks noGrp="1"/>
          </p:cNvSpPr>
          <p:nvPr>
            <p:ph type="title"/>
          </p:nvPr>
        </p:nvSpPr>
        <p:spPr/>
        <p:txBody>
          <a:bodyPr/>
          <a:lstStyle/>
          <a:p>
            <a:r>
              <a:rPr lang="en-IN" dirty="0"/>
              <a:t> </a:t>
            </a:r>
          </a:p>
        </p:txBody>
      </p:sp>
      <p:sp>
        <p:nvSpPr>
          <p:cNvPr id="7" name="Content Placeholder 6">
            <a:extLst>
              <a:ext uri="{FF2B5EF4-FFF2-40B4-BE49-F238E27FC236}">
                <a16:creationId xmlns:a16="http://schemas.microsoft.com/office/drawing/2014/main" id="{503BD185-6E30-98E0-FE9E-A918AD5F3E0E}"/>
              </a:ext>
            </a:extLst>
          </p:cNvPr>
          <p:cNvSpPr>
            <a:spLocks noGrp="1"/>
          </p:cNvSpPr>
          <p:nvPr>
            <p:ph idx="1"/>
          </p:nvPr>
        </p:nvSpPr>
        <p:spPr>
          <a:xfrm>
            <a:off x="838200" y="1071716"/>
            <a:ext cx="10515600" cy="5105247"/>
          </a:xfrm>
        </p:spPr>
        <p:txBody>
          <a:bodyPr/>
          <a:lstStyle/>
          <a:p>
            <a:pPr marL="0" indent="0">
              <a:buNone/>
            </a:pPr>
            <a:r>
              <a:rPr lang="en-IN" dirty="0">
                <a:latin typeface="Algerian" panose="04020705040A02060702" pitchFamily="82" charset="0"/>
                <a:cs typeface="Times New Roman" panose="02020603050405020304" pitchFamily="18" charset="0"/>
              </a:rPr>
              <a:t>DEBUG DYNASTY</a:t>
            </a:r>
          </a:p>
          <a:p>
            <a:pPr marL="0" indent="0">
              <a:buNone/>
            </a:pPr>
            <a:r>
              <a:rPr lang="en-IN" dirty="0">
                <a:latin typeface="Times New Roman" panose="02020603050405020304" pitchFamily="18" charset="0"/>
                <a:cs typeface="Times New Roman" panose="02020603050405020304" pitchFamily="18" charset="0"/>
              </a:rPr>
              <a:t>TRACK 1-</a:t>
            </a:r>
            <a:r>
              <a:rPr lang="en-US" dirty="0">
                <a:solidFill>
                  <a:srgbClr val="4B5563"/>
                </a:solidFill>
                <a:latin typeface="Times New Roman" panose="02020603050405020304" pitchFamily="18" charset="0"/>
                <a:cs typeface="Times New Roman" panose="02020603050405020304" pitchFamily="18" charset="0"/>
              </a:rPr>
              <a:t>RISK BASED PROCTORING SYSTEM FOR ONLINE ASSESSMENTS</a:t>
            </a:r>
          </a:p>
          <a:p>
            <a:pPr marL="0" indent="0">
              <a:buNone/>
            </a:pPr>
            <a:r>
              <a:rPr lang="en-US" dirty="0">
                <a:solidFill>
                  <a:srgbClr val="4B5563"/>
                </a:solidFill>
                <a:latin typeface="Times New Roman" panose="02020603050405020304" pitchFamily="18" charset="0"/>
                <a:cs typeface="Times New Roman" panose="02020603050405020304" pitchFamily="18" charset="0"/>
              </a:rPr>
              <a:t>Team members details:</a:t>
            </a:r>
          </a:p>
          <a:p>
            <a:endParaRPr lang="en-US" dirty="0">
              <a:solidFill>
                <a:srgbClr val="4B5563"/>
              </a:solidFill>
              <a:latin typeface="Inter"/>
            </a:endParaRPr>
          </a:p>
        </p:txBody>
      </p:sp>
      <p:graphicFrame>
        <p:nvGraphicFramePr>
          <p:cNvPr id="11" name="Table 10">
            <a:extLst>
              <a:ext uri="{FF2B5EF4-FFF2-40B4-BE49-F238E27FC236}">
                <a16:creationId xmlns:a16="http://schemas.microsoft.com/office/drawing/2014/main" id="{FE249375-FE37-03C5-8D40-946CBA1F3F24}"/>
              </a:ext>
            </a:extLst>
          </p:cNvPr>
          <p:cNvGraphicFramePr>
            <a:graphicFrameLocks noGrp="1"/>
          </p:cNvGraphicFramePr>
          <p:nvPr>
            <p:extLst>
              <p:ext uri="{D42A27DB-BD31-4B8C-83A1-F6EECF244321}">
                <p14:modId xmlns:p14="http://schemas.microsoft.com/office/powerpoint/2010/main" val="1622003955"/>
              </p:ext>
            </p:extLst>
          </p:nvPr>
        </p:nvGraphicFramePr>
        <p:xfrm>
          <a:off x="960286" y="3165988"/>
          <a:ext cx="8128000" cy="2518040"/>
        </p:xfrm>
        <a:graphic>
          <a:graphicData uri="http://schemas.openxmlformats.org/drawingml/2006/table">
            <a:tbl>
              <a:tblPr firstRow="1" bandRow="1">
                <a:tableStyleId>{F5AB1C69-6EDB-4FF4-983F-18BD219EF322}</a:tableStyleId>
              </a:tblPr>
              <a:tblGrid>
                <a:gridCol w="4064000">
                  <a:extLst>
                    <a:ext uri="{9D8B030D-6E8A-4147-A177-3AD203B41FA5}">
                      <a16:colId xmlns:a16="http://schemas.microsoft.com/office/drawing/2014/main" val="952130558"/>
                    </a:ext>
                  </a:extLst>
                </a:gridCol>
                <a:gridCol w="4064000">
                  <a:extLst>
                    <a:ext uri="{9D8B030D-6E8A-4147-A177-3AD203B41FA5}">
                      <a16:colId xmlns:a16="http://schemas.microsoft.com/office/drawing/2014/main" val="3101979398"/>
                    </a:ext>
                  </a:extLst>
                </a:gridCol>
              </a:tblGrid>
              <a:tr h="540774">
                <a:tc>
                  <a:txBody>
                    <a:bodyPr/>
                    <a:lstStyle/>
                    <a:p>
                      <a:r>
                        <a:rPr lang="en-IN" dirty="0"/>
                        <a:t>NAME</a:t>
                      </a:r>
                    </a:p>
                  </a:txBody>
                  <a:tcPr/>
                </a:tc>
                <a:tc>
                  <a:txBody>
                    <a:bodyPr/>
                    <a:lstStyle/>
                    <a:p>
                      <a:r>
                        <a:rPr lang="en-IN" dirty="0"/>
                        <a:t>ROLE</a:t>
                      </a:r>
                    </a:p>
                  </a:txBody>
                  <a:tcPr/>
                </a:tc>
                <a:extLst>
                  <a:ext uri="{0D108BD9-81ED-4DB2-BD59-A6C34878D82A}">
                    <a16:rowId xmlns:a16="http://schemas.microsoft.com/office/drawing/2014/main" val="4043760590"/>
                  </a:ext>
                </a:extLst>
              </a:tr>
              <a:tr h="452284">
                <a:tc>
                  <a:txBody>
                    <a:bodyPr/>
                    <a:lstStyle/>
                    <a:p>
                      <a:r>
                        <a:rPr lang="en-IN" dirty="0"/>
                        <a:t>AMULYA K R</a:t>
                      </a:r>
                    </a:p>
                  </a:txBody>
                  <a:tcPr/>
                </a:tc>
                <a:tc>
                  <a:txBody>
                    <a:bodyPr/>
                    <a:lstStyle/>
                    <a:p>
                      <a:r>
                        <a:rPr lang="en-IN" dirty="0"/>
                        <a:t>Data &amp; Risk Analyst</a:t>
                      </a:r>
                    </a:p>
                  </a:txBody>
                  <a:tcPr/>
                </a:tc>
                <a:extLst>
                  <a:ext uri="{0D108BD9-81ED-4DB2-BD59-A6C34878D82A}">
                    <a16:rowId xmlns:a16="http://schemas.microsoft.com/office/drawing/2014/main" val="15517046"/>
                  </a:ext>
                </a:extLst>
              </a:tr>
              <a:tr h="442451">
                <a:tc>
                  <a:txBody>
                    <a:bodyPr/>
                    <a:lstStyle/>
                    <a:p>
                      <a:r>
                        <a:rPr lang="en-IN" dirty="0"/>
                        <a:t>ARYAN PATEL</a:t>
                      </a:r>
                    </a:p>
                  </a:txBody>
                  <a:tcPr/>
                </a:tc>
                <a:tc>
                  <a:txBody>
                    <a:bodyPr/>
                    <a:lstStyle/>
                    <a:p>
                      <a:r>
                        <a:rPr lang="en-IN" dirty="0"/>
                        <a:t>AI &amp; Backend Developer</a:t>
                      </a:r>
                    </a:p>
                  </a:txBody>
                  <a:tcPr/>
                </a:tc>
                <a:extLst>
                  <a:ext uri="{0D108BD9-81ED-4DB2-BD59-A6C34878D82A}">
                    <a16:rowId xmlns:a16="http://schemas.microsoft.com/office/drawing/2014/main" val="3163037777"/>
                  </a:ext>
                </a:extLst>
              </a:tr>
              <a:tr h="471949">
                <a:tc>
                  <a:txBody>
                    <a:bodyPr/>
                    <a:lstStyle/>
                    <a:p>
                      <a:r>
                        <a:rPr lang="en-IN" dirty="0"/>
                        <a:t>AMBATI LOKESH REDDY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Deployment </a:t>
                      </a:r>
                    </a:p>
                    <a:p>
                      <a:endParaRPr lang="en-IN" dirty="0"/>
                    </a:p>
                  </a:txBody>
                  <a:tcPr/>
                </a:tc>
                <a:extLst>
                  <a:ext uri="{0D108BD9-81ED-4DB2-BD59-A6C34878D82A}">
                    <a16:rowId xmlns:a16="http://schemas.microsoft.com/office/drawing/2014/main" val="738099555"/>
                  </a:ext>
                </a:extLst>
              </a:tr>
              <a:tr h="442451">
                <a:tc>
                  <a:txBody>
                    <a:bodyPr/>
                    <a:lstStyle/>
                    <a:p>
                      <a:r>
                        <a:rPr lang="en-IN" dirty="0"/>
                        <a:t>ASHVIJA V M</a:t>
                      </a:r>
                    </a:p>
                  </a:txBody>
                  <a:tcPr/>
                </a:tc>
                <a:tc>
                  <a:txBody>
                    <a:bodyPr/>
                    <a:lstStyle/>
                    <a:p>
                      <a:r>
                        <a:rPr lang="en-IN" b="0" dirty="0"/>
                        <a:t>Frontend Developer </a:t>
                      </a:r>
                    </a:p>
                  </a:txBody>
                  <a:tcPr/>
                </a:tc>
                <a:extLst>
                  <a:ext uri="{0D108BD9-81ED-4DB2-BD59-A6C34878D82A}">
                    <a16:rowId xmlns:a16="http://schemas.microsoft.com/office/drawing/2014/main" val="2321714560"/>
                  </a:ext>
                </a:extLst>
              </a:tr>
            </a:tbl>
          </a:graphicData>
        </a:graphic>
      </p:graphicFrame>
    </p:spTree>
    <p:extLst>
      <p:ext uri="{BB962C8B-B14F-4D97-AF65-F5344CB8AC3E}">
        <p14:creationId xmlns:p14="http://schemas.microsoft.com/office/powerpoint/2010/main" val="32076985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17A72C-8CB5-A169-7E95-776FBAE07032}"/>
              </a:ext>
            </a:extLst>
          </p:cNvPr>
          <p:cNvSpPr>
            <a:spLocks noGrp="1"/>
          </p:cNvSpPr>
          <p:nvPr>
            <p:ph type="title"/>
          </p:nvPr>
        </p:nvSpPr>
        <p:spPr/>
        <p:txBody>
          <a:bodyPr>
            <a:normAutofit/>
          </a:bodyPr>
          <a:lstStyle/>
          <a:p>
            <a:r>
              <a:rPr lang="en-IN" sz="4000" dirty="0">
                <a:latin typeface="Algerian" panose="04020705040A02060702" pitchFamily="82" charset="0"/>
              </a:rPr>
              <a:t>Workflow:</a:t>
            </a:r>
          </a:p>
        </p:txBody>
      </p:sp>
      <p:sp>
        <p:nvSpPr>
          <p:cNvPr id="3" name="Content Placeholder 2">
            <a:extLst>
              <a:ext uri="{FF2B5EF4-FFF2-40B4-BE49-F238E27FC236}">
                <a16:creationId xmlns:a16="http://schemas.microsoft.com/office/drawing/2014/main" id="{FEF1B8B4-F547-0965-3C7C-ECAB4D81B29F}"/>
              </a:ext>
            </a:extLst>
          </p:cNvPr>
          <p:cNvSpPr>
            <a:spLocks noGrp="1"/>
          </p:cNvSpPr>
          <p:nvPr>
            <p:ph idx="1"/>
          </p:nvPr>
        </p:nvSpPr>
        <p:spPr/>
        <p:txBody>
          <a:bodyPr>
            <a:normAutofit fontScale="85000" lnSpcReduction="20000"/>
          </a:bodyPr>
          <a:lstStyle/>
          <a:p>
            <a:pPr>
              <a:buNone/>
            </a:pPr>
            <a:r>
              <a:rPr lang="en-US" b="1" dirty="0">
                <a:latin typeface="Times New Roman" panose="02020603050405020304" pitchFamily="18" charset="0"/>
                <a:cs typeface="Times New Roman" panose="02020603050405020304" pitchFamily="18" charset="0"/>
              </a:rPr>
              <a:t>User Authentication &amp; Exam Setup</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candidate logs in via </a:t>
            </a:r>
            <a:r>
              <a:rPr lang="en-US" b="1" dirty="0">
                <a:latin typeface="Times New Roman" panose="02020603050405020304" pitchFamily="18" charset="0"/>
                <a:cs typeface="Times New Roman" panose="02020603050405020304" pitchFamily="18" charset="0"/>
              </a:rPr>
              <a:t>JWT authentication</a:t>
            </a:r>
            <a:r>
              <a:rPr lang="en-US" dirty="0">
                <a:latin typeface="Times New Roman" panose="02020603050405020304" pitchFamily="18" charset="0"/>
                <a:cs typeface="Times New Roman" panose="02020603050405020304" pitchFamily="18" charset="0"/>
              </a:rPr>
              <a:t> or a secure login system.</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system verifies the identity and grants access to the examination interface.</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exam session starts with necessary configurations (time limit, permitted actions, etc.).</a:t>
            </a:r>
          </a:p>
          <a:p>
            <a:pPr>
              <a:buNone/>
            </a:pPr>
            <a:r>
              <a:rPr lang="en-US" b="1" dirty="0">
                <a:latin typeface="Times New Roman" panose="02020603050405020304" pitchFamily="18" charset="0"/>
                <a:cs typeface="Times New Roman" panose="02020603050405020304" pitchFamily="18" charset="0"/>
              </a:rPr>
              <a:t> Real-Time Behavioral Monitoring</a:t>
            </a: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Mouse &amp; Keystroke Tracking</a:t>
            </a:r>
            <a:r>
              <a:rPr lang="en-US" dirty="0">
                <a:latin typeface="Times New Roman" panose="02020603050405020304" pitchFamily="18" charset="0"/>
                <a:cs typeface="Times New Roman" panose="02020603050405020304" pitchFamily="18" charset="0"/>
              </a:rPr>
              <a:t>: Captures user interactions to detect anomalies (e.g., erratic movements, long pauses).</a:t>
            </a: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Tab &amp; Window Activity Detection</a:t>
            </a:r>
            <a:r>
              <a:rPr lang="en-US" dirty="0">
                <a:latin typeface="Times New Roman" panose="02020603050405020304" pitchFamily="18" charset="0"/>
                <a:cs typeface="Times New Roman" panose="02020603050405020304" pitchFamily="18" charset="0"/>
              </a:rPr>
              <a:t>: Monitors for frequent tab switching or suspicious inactivity.</a:t>
            </a: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AI-Based Risk Scoring</a:t>
            </a:r>
            <a:r>
              <a:rPr lang="en-US" dirty="0">
                <a:latin typeface="Times New Roman" panose="02020603050405020304" pitchFamily="18" charset="0"/>
                <a:cs typeface="Times New Roman" panose="02020603050405020304" pitchFamily="18" charset="0"/>
              </a:rPr>
              <a:t>: Uses machine learning models to analyze patterns and assign a </a:t>
            </a:r>
            <a:r>
              <a:rPr lang="en-US" b="1" dirty="0">
                <a:latin typeface="Times New Roman" panose="02020603050405020304" pitchFamily="18" charset="0"/>
                <a:cs typeface="Times New Roman" panose="02020603050405020304" pitchFamily="18" charset="0"/>
              </a:rPr>
              <a:t>real-time risk score</a:t>
            </a:r>
            <a:r>
              <a:rPr lang="en-US" dirty="0">
                <a:latin typeface="Times New Roman" panose="02020603050405020304" pitchFamily="18" charset="0"/>
                <a:cs typeface="Times New Roman" panose="02020603050405020304" pitchFamily="18" charset="0"/>
              </a:rPr>
              <a:t>.</a:t>
            </a:r>
          </a:p>
          <a:p>
            <a:endParaRPr lang="en-IN" dirty="0"/>
          </a:p>
        </p:txBody>
      </p:sp>
    </p:spTree>
    <p:extLst>
      <p:ext uri="{BB962C8B-B14F-4D97-AF65-F5344CB8AC3E}">
        <p14:creationId xmlns:p14="http://schemas.microsoft.com/office/powerpoint/2010/main" val="31646434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DE1C29-256B-8580-796D-9099160B637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09EDDED-A5E2-C4B9-E75D-69C81B2965D8}"/>
              </a:ext>
            </a:extLst>
          </p:cNvPr>
          <p:cNvSpPr>
            <a:spLocks noGrp="1"/>
          </p:cNvSpPr>
          <p:nvPr>
            <p:ph idx="1"/>
          </p:nvPr>
        </p:nvSpPr>
        <p:spPr/>
        <p:txBody>
          <a:bodyPr>
            <a:normAutofit fontScale="70000" lnSpcReduction="20000"/>
          </a:bodyPr>
          <a:lstStyle/>
          <a:p>
            <a:pPr>
              <a:buNone/>
            </a:pPr>
            <a:r>
              <a:rPr lang="en-US" b="1" dirty="0">
                <a:latin typeface="Times New Roman" panose="02020603050405020304" pitchFamily="18" charset="0"/>
                <a:cs typeface="Times New Roman" panose="02020603050405020304" pitchFamily="18" charset="0"/>
              </a:rPr>
              <a:t>Adaptive Proctoring Interventions</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If </a:t>
            </a:r>
            <a:r>
              <a:rPr lang="en-US" b="1" dirty="0">
                <a:latin typeface="Times New Roman" panose="02020603050405020304" pitchFamily="18" charset="0"/>
                <a:cs typeface="Times New Roman" panose="02020603050405020304" pitchFamily="18" charset="0"/>
              </a:rPr>
              <a:t>low risk</a:t>
            </a:r>
            <a:r>
              <a:rPr lang="en-US" dirty="0">
                <a:latin typeface="Times New Roman" panose="02020603050405020304" pitchFamily="18" charset="0"/>
                <a:cs typeface="Times New Roman" panose="02020603050405020304" pitchFamily="18" charset="0"/>
              </a:rPr>
              <a:t> → Normal exam flow continues.</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If </a:t>
            </a:r>
            <a:r>
              <a:rPr lang="en-US" b="1" dirty="0">
                <a:latin typeface="Times New Roman" panose="02020603050405020304" pitchFamily="18" charset="0"/>
                <a:cs typeface="Times New Roman" panose="02020603050405020304" pitchFamily="18" charset="0"/>
              </a:rPr>
              <a:t>medium risk</a:t>
            </a:r>
            <a:r>
              <a:rPr lang="en-US" dirty="0">
                <a:latin typeface="Times New Roman" panose="02020603050405020304" pitchFamily="18" charset="0"/>
                <a:cs typeface="Times New Roman" panose="02020603050405020304" pitchFamily="18" charset="0"/>
              </a:rPr>
              <a:t> → The system issues a warning notification.</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If </a:t>
            </a:r>
            <a:r>
              <a:rPr lang="en-US" b="1" dirty="0">
                <a:latin typeface="Times New Roman" panose="02020603050405020304" pitchFamily="18" charset="0"/>
                <a:cs typeface="Times New Roman" panose="02020603050405020304" pitchFamily="18" charset="0"/>
              </a:rPr>
              <a:t>high risk</a:t>
            </a:r>
            <a:r>
              <a:rPr lang="en-US" dirty="0">
                <a:latin typeface="Times New Roman" panose="02020603050405020304" pitchFamily="18" charset="0"/>
                <a:cs typeface="Times New Roman" panose="02020603050405020304" pitchFamily="18" charset="0"/>
              </a:rPr>
              <a:t> → The system may </a:t>
            </a:r>
            <a:r>
              <a:rPr lang="en-US" b="1" dirty="0">
                <a:latin typeface="Times New Roman" panose="02020603050405020304" pitchFamily="18" charset="0"/>
                <a:cs typeface="Times New Roman" panose="02020603050405020304" pitchFamily="18" charset="0"/>
              </a:rPr>
              <a:t>restrict actions</a:t>
            </a:r>
            <a:r>
              <a:rPr lang="en-US" dirty="0">
                <a:latin typeface="Times New Roman" panose="02020603050405020304" pitchFamily="18" charset="0"/>
                <a:cs typeface="Times New Roman" panose="02020603050405020304" pitchFamily="18" charset="0"/>
              </a:rPr>
              <a:t> (e.g., prevent tab switching, pause the exam, or escalate to administrators).</a:t>
            </a:r>
          </a:p>
          <a:p>
            <a:pPr>
              <a:buNone/>
            </a:pPr>
            <a:r>
              <a:rPr lang="en-US" b="1" dirty="0">
                <a:latin typeface="Times New Roman" panose="02020603050405020304" pitchFamily="18" charset="0"/>
                <a:cs typeface="Times New Roman" panose="02020603050405020304" pitchFamily="18" charset="0"/>
              </a:rPr>
              <a:t> Secure Data Storage &amp; Compliance</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Behavioral data (without PII) is stored in a </a:t>
            </a:r>
            <a:r>
              <a:rPr lang="en-US" b="1" dirty="0">
                <a:latin typeface="Times New Roman" panose="02020603050405020304" pitchFamily="18" charset="0"/>
                <a:cs typeface="Times New Roman" panose="02020603050405020304" pitchFamily="18" charset="0"/>
              </a:rPr>
              <a:t>secure database</a:t>
            </a:r>
            <a:r>
              <a:rPr lang="en-US" dirty="0">
                <a:latin typeface="Times New Roman" panose="02020603050405020304" pitchFamily="18" charset="0"/>
                <a:cs typeface="Times New Roman" panose="02020603050405020304" pitchFamily="18" charset="0"/>
              </a:rPr>
              <a:t> (e.g., PostgreSQL, MongoDB).</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Ensures compliance with </a:t>
            </a:r>
            <a:r>
              <a:rPr lang="en-US" b="1" dirty="0">
                <a:latin typeface="Times New Roman" panose="02020603050405020304" pitchFamily="18" charset="0"/>
                <a:cs typeface="Times New Roman" panose="02020603050405020304" pitchFamily="18" charset="0"/>
              </a:rPr>
              <a:t>GDPR &amp; FERPA</a:t>
            </a:r>
            <a:r>
              <a:rPr lang="en-US" dirty="0">
                <a:latin typeface="Times New Roman" panose="02020603050405020304" pitchFamily="18" charset="0"/>
                <a:cs typeface="Times New Roman" panose="02020603050405020304" pitchFamily="18" charset="0"/>
              </a:rPr>
              <a:t> by avoiding invasive video/audio recording.</a:t>
            </a:r>
          </a:p>
          <a:p>
            <a:pPr>
              <a:buNone/>
            </a:pPr>
            <a:r>
              <a:rPr lang="en-US" b="1" dirty="0">
                <a:latin typeface="Times New Roman" panose="02020603050405020304" pitchFamily="18" charset="0"/>
                <a:cs typeface="Times New Roman" panose="02020603050405020304" pitchFamily="18" charset="0"/>
              </a:rPr>
              <a:t> Post-Exam Report &amp; Analysis</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system generates a </a:t>
            </a:r>
            <a:r>
              <a:rPr lang="en-US" b="1" dirty="0">
                <a:latin typeface="Times New Roman" panose="02020603050405020304" pitchFamily="18" charset="0"/>
                <a:cs typeface="Times New Roman" panose="02020603050405020304" pitchFamily="18" charset="0"/>
              </a:rPr>
              <a:t>risk report</a:t>
            </a:r>
            <a:r>
              <a:rPr lang="en-US" dirty="0">
                <a:latin typeface="Times New Roman" panose="02020603050405020304" pitchFamily="18" charset="0"/>
                <a:cs typeface="Times New Roman" panose="02020603050405020304" pitchFamily="18" charset="0"/>
              </a:rPr>
              <a:t> highlighting flagged behaviors.</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administrator can review logs to </a:t>
            </a:r>
            <a:r>
              <a:rPr lang="en-US" b="1" dirty="0">
                <a:latin typeface="Times New Roman" panose="02020603050405020304" pitchFamily="18" charset="0"/>
                <a:cs typeface="Times New Roman" panose="02020603050405020304" pitchFamily="18" charset="0"/>
              </a:rPr>
              <a:t>validate suspicious activities</a:t>
            </a:r>
            <a:r>
              <a:rPr lang="en-US" dirty="0">
                <a:latin typeface="Times New Roman" panose="02020603050405020304" pitchFamily="18" charset="0"/>
                <a:cs typeface="Times New Roman" panose="02020603050405020304" pitchFamily="18" charset="0"/>
              </a:rPr>
              <a:t> before taking action.</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AI-driven insights help </a:t>
            </a:r>
            <a:r>
              <a:rPr lang="en-US" b="1" dirty="0">
                <a:latin typeface="Times New Roman" panose="02020603050405020304" pitchFamily="18" charset="0"/>
                <a:cs typeface="Times New Roman" panose="02020603050405020304" pitchFamily="18" charset="0"/>
              </a:rPr>
              <a:t>improve future monitoring and model accuracy</a:t>
            </a:r>
            <a:r>
              <a:rPr lang="en-US" dirty="0">
                <a:latin typeface="Times New Roman" panose="02020603050405020304" pitchFamily="18" charset="0"/>
                <a:cs typeface="Times New Roman" panose="02020603050405020304" pitchFamily="18" charset="0"/>
              </a:rPr>
              <a:t>.</a:t>
            </a:r>
          </a:p>
          <a:p>
            <a:endParaRPr lang="en-IN" dirty="0"/>
          </a:p>
        </p:txBody>
      </p:sp>
    </p:spTree>
    <p:extLst>
      <p:ext uri="{BB962C8B-B14F-4D97-AF65-F5344CB8AC3E}">
        <p14:creationId xmlns:p14="http://schemas.microsoft.com/office/powerpoint/2010/main" val="20809494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1A013-E31D-E63E-4651-A15C12B4B86F}"/>
              </a:ext>
            </a:extLst>
          </p:cNvPr>
          <p:cNvSpPr>
            <a:spLocks noGrp="1"/>
          </p:cNvSpPr>
          <p:nvPr>
            <p:ph type="title"/>
          </p:nvPr>
        </p:nvSpPr>
        <p:spPr/>
        <p:txBody>
          <a:bodyPr/>
          <a:lstStyle/>
          <a:p>
            <a:r>
              <a:rPr lang="en-IN" sz="3600" dirty="0">
                <a:latin typeface="Algerian" panose="04020705040A02060702" pitchFamily="82" charset="0"/>
              </a:rPr>
              <a:t>Current Development Status</a:t>
            </a:r>
            <a:br>
              <a:rPr lang="en-IN" b="1" dirty="0"/>
            </a:br>
            <a:endParaRPr lang="en-IN" dirty="0"/>
          </a:p>
        </p:txBody>
      </p:sp>
      <p:sp>
        <p:nvSpPr>
          <p:cNvPr id="3" name="Content Placeholder 2">
            <a:extLst>
              <a:ext uri="{FF2B5EF4-FFF2-40B4-BE49-F238E27FC236}">
                <a16:creationId xmlns:a16="http://schemas.microsoft.com/office/drawing/2014/main" id="{4A199460-B9E3-BBD9-85BA-4FA4530EEF51}"/>
              </a:ext>
            </a:extLst>
          </p:cNvPr>
          <p:cNvSpPr>
            <a:spLocks noGrp="1"/>
          </p:cNvSpPr>
          <p:nvPr>
            <p:ph idx="1"/>
          </p:nvPr>
        </p:nvSpPr>
        <p:spPr/>
        <p:txBody>
          <a:bodyPr>
            <a:normAutofit fontScale="77500" lnSpcReduction="20000"/>
          </a:bodyPr>
          <a:lstStyle/>
          <a:p>
            <a:pPr>
              <a:buFont typeface="+mj-lt"/>
              <a:buAutoNum type="arabicPeriod"/>
            </a:pPr>
            <a:r>
              <a:rPr lang="en-IN" b="1" dirty="0">
                <a:latin typeface="Times New Roman" panose="02020603050405020304" pitchFamily="18" charset="0"/>
                <a:cs typeface="Times New Roman" panose="02020603050405020304" pitchFamily="18" charset="0"/>
              </a:rPr>
              <a:t>User Authentication &amp; Exam Setup</a:t>
            </a:r>
            <a:endParaRPr lang="en-IN" dirty="0">
              <a:latin typeface="Times New Roman" panose="02020603050405020304" pitchFamily="18" charset="0"/>
              <a:cs typeface="Times New Roman" panose="02020603050405020304" pitchFamily="18" charset="0"/>
            </a:endParaRPr>
          </a:p>
          <a:p>
            <a:pPr marL="742950" lvl="1" indent="-285750">
              <a:buFont typeface="+mj-lt"/>
              <a:buAutoNum type="arabicPeriod"/>
            </a:pPr>
            <a:r>
              <a:rPr lang="en-IN" dirty="0">
                <a:latin typeface="Times New Roman" panose="02020603050405020304" pitchFamily="18" charset="0"/>
                <a:cs typeface="Times New Roman" panose="02020603050405020304" pitchFamily="18" charset="0"/>
              </a:rPr>
              <a:t>Secure login system (JWT-based or similar).</a:t>
            </a:r>
          </a:p>
          <a:p>
            <a:pPr marL="742950" lvl="1" indent="-285750">
              <a:buFont typeface="+mj-lt"/>
              <a:buAutoNum type="arabicPeriod"/>
            </a:pPr>
            <a:r>
              <a:rPr lang="en-IN" dirty="0">
                <a:latin typeface="Times New Roman" panose="02020603050405020304" pitchFamily="18" charset="0"/>
                <a:cs typeface="Times New Roman" panose="02020603050405020304" pitchFamily="18" charset="0"/>
              </a:rPr>
              <a:t>Exam session initialization with configurable settings.</a:t>
            </a:r>
          </a:p>
          <a:p>
            <a:pPr>
              <a:buFont typeface="+mj-lt"/>
              <a:buAutoNum type="arabicPeriod"/>
            </a:pPr>
            <a:r>
              <a:rPr lang="en-IN" b="1" dirty="0" err="1">
                <a:latin typeface="Times New Roman" panose="02020603050405020304" pitchFamily="18" charset="0"/>
                <a:cs typeface="Times New Roman" panose="02020603050405020304" pitchFamily="18" charset="0"/>
              </a:rPr>
              <a:t>Behavioral</a:t>
            </a:r>
            <a:r>
              <a:rPr lang="en-IN" b="1" dirty="0">
                <a:latin typeface="Times New Roman" panose="02020603050405020304" pitchFamily="18" charset="0"/>
                <a:cs typeface="Times New Roman" panose="02020603050405020304" pitchFamily="18" charset="0"/>
              </a:rPr>
              <a:t> Monitoring</a:t>
            </a:r>
            <a:endParaRPr lang="en-IN" dirty="0">
              <a:latin typeface="Times New Roman" panose="02020603050405020304" pitchFamily="18" charset="0"/>
              <a:cs typeface="Times New Roman" panose="02020603050405020304" pitchFamily="18" charset="0"/>
            </a:endParaRPr>
          </a:p>
          <a:p>
            <a:pPr marL="742950" lvl="1" indent="-285750">
              <a:buFont typeface="+mj-lt"/>
              <a:buAutoNum type="arabicPeriod"/>
            </a:pPr>
            <a:r>
              <a:rPr lang="en-IN" b="1" dirty="0">
                <a:latin typeface="Times New Roman" panose="02020603050405020304" pitchFamily="18" charset="0"/>
                <a:cs typeface="Times New Roman" panose="02020603050405020304" pitchFamily="18" charset="0"/>
              </a:rPr>
              <a:t>Mouse movement tracking</a:t>
            </a:r>
            <a:r>
              <a:rPr lang="en-IN" dirty="0">
                <a:latin typeface="Times New Roman" panose="02020603050405020304" pitchFamily="18" charset="0"/>
                <a:cs typeface="Times New Roman" panose="02020603050405020304" pitchFamily="18" charset="0"/>
              </a:rPr>
              <a:t> to detect erratic </a:t>
            </a:r>
            <a:r>
              <a:rPr lang="en-IN" dirty="0" err="1">
                <a:latin typeface="Times New Roman" panose="02020603050405020304" pitchFamily="18" charset="0"/>
                <a:cs typeface="Times New Roman" panose="02020603050405020304" pitchFamily="18" charset="0"/>
              </a:rPr>
              <a:t>behavior</a:t>
            </a:r>
            <a:r>
              <a:rPr lang="en-IN" dirty="0">
                <a:latin typeface="Times New Roman" panose="02020603050405020304" pitchFamily="18" charset="0"/>
                <a:cs typeface="Times New Roman" panose="02020603050405020304" pitchFamily="18" charset="0"/>
              </a:rPr>
              <a:t>.</a:t>
            </a:r>
          </a:p>
          <a:p>
            <a:pPr marL="742950" lvl="1" indent="-285750">
              <a:buFont typeface="+mj-lt"/>
              <a:buAutoNum type="arabicPeriod"/>
            </a:pPr>
            <a:r>
              <a:rPr lang="en-IN" b="1" dirty="0">
                <a:latin typeface="Times New Roman" panose="02020603050405020304" pitchFamily="18" charset="0"/>
                <a:cs typeface="Times New Roman" panose="02020603050405020304" pitchFamily="18" charset="0"/>
              </a:rPr>
              <a:t>Keystroke pattern analysis</a:t>
            </a:r>
            <a:r>
              <a:rPr lang="en-IN" dirty="0">
                <a:latin typeface="Times New Roman" panose="02020603050405020304" pitchFamily="18" charset="0"/>
                <a:cs typeface="Times New Roman" panose="02020603050405020304" pitchFamily="18" charset="0"/>
              </a:rPr>
              <a:t> for suspicious typing patterns.</a:t>
            </a:r>
          </a:p>
          <a:p>
            <a:pPr marL="742950" lvl="1" indent="-285750">
              <a:buFont typeface="+mj-lt"/>
              <a:buAutoNum type="arabicPeriod"/>
            </a:pPr>
            <a:r>
              <a:rPr lang="en-IN" b="1" dirty="0">
                <a:latin typeface="Times New Roman" panose="02020603050405020304" pitchFamily="18" charset="0"/>
                <a:cs typeface="Times New Roman" panose="02020603050405020304" pitchFamily="18" charset="0"/>
              </a:rPr>
              <a:t>Tab switching &amp; window activity detection</a:t>
            </a:r>
            <a:r>
              <a:rPr lang="en-IN" dirty="0">
                <a:latin typeface="Times New Roman" panose="02020603050405020304" pitchFamily="18" charset="0"/>
                <a:cs typeface="Times New Roman" panose="02020603050405020304" pitchFamily="18" charset="0"/>
              </a:rPr>
              <a:t> to track unauthorized actions.</a:t>
            </a:r>
          </a:p>
          <a:p>
            <a:pPr marL="742950" lvl="1" indent="-285750">
              <a:buFont typeface="+mj-lt"/>
              <a:buAutoNum type="arabicPeriod"/>
            </a:pPr>
            <a:r>
              <a:rPr lang="en-IN" b="1" dirty="0">
                <a:latin typeface="Times New Roman" panose="02020603050405020304" pitchFamily="18" charset="0"/>
                <a:cs typeface="Times New Roman" panose="02020603050405020304" pitchFamily="18" charset="0"/>
              </a:rPr>
              <a:t>Real-time risk scoring model</a:t>
            </a:r>
            <a:r>
              <a:rPr lang="en-IN" dirty="0">
                <a:latin typeface="Times New Roman" panose="02020603050405020304" pitchFamily="18" charset="0"/>
                <a:cs typeface="Times New Roman" panose="02020603050405020304" pitchFamily="18" charset="0"/>
              </a:rPr>
              <a:t> that updates dynamically based on </a:t>
            </a:r>
            <a:r>
              <a:rPr lang="en-IN" dirty="0" err="1">
                <a:latin typeface="Times New Roman" panose="02020603050405020304" pitchFamily="18" charset="0"/>
                <a:cs typeface="Times New Roman" panose="02020603050405020304" pitchFamily="18" charset="0"/>
              </a:rPr>
              <a:t>behavioral</a:t>
            </a:r>
            <a:r>
              <a:rPr lang="en-IN" dirty="0">
                <a:latin typeface="Times New Roman" panose="02020603050405020304" pitchFamily="18" charset="0"/>
                <a:cs typeface="Times New Roman" panose="02020603050405020304" pitchFamily="18" charset="0"/>
              </a:rPr>
              <a:t> inputs.</a:t>
            </a:r>
          </a:p>
          <a:p>
            <a:pPr>
              <a:buFont typeface="+mj-lt"/>
              <a:buAutoNum type="arabicPeriod"/>
            </a:pPr>
            <a:r>
              <a:rPr lang="en-IN" b="1" dirty="0">
                <a:latin typeface="Times New Roman" panose="02020603050405020304" pitchFamily="18" charset="0"/>
                <a:cs typeface="Times New Roman" panose="02020603050405020304" pitchFamily="18" charset="0"/>
              </a:rPr>
              <a:t>Risk-Based Interventions</a:t>
            </a:r>
            <a:endParaRPr lang="en-IN" dirty="0">
              <a:latin typeface="Times New Roman" panose="02020603050405020304" pitchFamily="18" charset="0"/>
              <a:cs typeface="Times New Roman" panose="02020603050405020304" pitchFamily="18" charset="0"/>
            </a:endParaRPr>
          </a:p>
          <a:p>
            <a:pPr marL="742950" lvl="1" indent="-285750">
              <a:buFont typeface="+mj-lt"/>
              <a:buAutoNum type="arabicPeriod"/>
            </a:pPr>
            <a:r>
              <a:rPr lang="en-IN" b="1" dirty="0">
                <a:latin typeface="Times New Roman" panose="02020603050405020304" pitchFamily="18" charset="0"/>
                <a:cs typeface="Times New Roman" panose="02020603050405020304" pitchFamily="18" charset="0"/>
              </a:rPr>
              <a:t>Low-risk users</a:t>
            </a:r>
            <a:r>
              <a:rPr lang="en-IN" dirty="0">
                <a:latin typeface="Times New Roman" panose="02020603050405020304" pitchFamily="18" charset="0"/>
                <a:cs typeface="Times New Roman" panose="02020603050405020304" pitchFamily="18" charset="0"/>
              </a:rPr>
              <a:t> → Allowed to continue normally.</a:t>
            </a:r>
          </a:p>
          <a:p>
            <a:pPr marL="742950" lvl="1" indent="-285750">
              <a:buFont typeface="+mj-lt"/>
              <a:buAutoNum type="arabicPeriod"/>
            </a:pPr>
            <a:r>
              <a:rPr lang="en-IN" b="1" dirty="0">
                <a:latin typeface="Times New Roman" panose="02020603050405020304" pitchFamily="18" charset="0"/>
                <a:cs typeface="Times New Roman" panose="02020603050405020304" pitchFamily="18" charset="0"/>
              </a:rPr>
              <a:t>Medium-risk users</a:t>
            </a:r>
            <a:r>
              <a:rPr lang="en-IN" dirty="0">
                <a:latin typeface="Times New Roman" panose="02020603050405020304" pitchFamily="18" charset="0"/>
                <a:cs typeface="Times New Roman" panose="02020603050405020304" pitchFamily="18" charset="0"/>
              </a:rPr>
              <a:t> → Receive warning alerts.</a:t>
            </a:r>
          </a:p>
          <a:p>
            <a:pPr marL="742950" lvl="1" indent="-285750">
              <a:buFont typeface="+mj-lt"/>
              <a:buAutoNum type="arabicPeriod"/>
            </a:pPr>
            <a:r>
              <a:rPr lang="en-IN" b="1" dirty="0">
                <a:latin typeface="Times New Roman" panose="02020603050405020304" pitchFamily="18" charset="0"/>
                <a:cs typeface="Times New Roman" panose="02020603050405020304" pitchFamily="18" charset="0"/>
              </a:rPr>
              <a:t>High-risk users</a:t>
            </a:r>
            <a:r>
              <a:rPr lang="en-IN" dirty="0">
                <a:latin typeface="Times New Roman" panose="02020603050405020304" pitchFamily="18" charset="0"/>
                <a:cs typeface="Times New Roman" panose="02020603050405020304" pitchFamily="18" charset="0"/>
              </a:rPr>
              <a:t> → Restrictive actions (e.g., blocking tab switching).</a:t>
            </a:r>
          </a:p>
          <a:p>
            <a:pPr>
              <a:buFont typeface="+mj-lt"/>
              <a:buAutoNum type="arabicPeriod"/>
            </a:pPr>
            <a:r>
              <a:rPr lang="en-IN" b="1" dirty="0">
                <a:latin typeface="Times New Roman" panose="02020603050405020304" pitchFamily="18" charset="0"/>
                <a:cs typeface="Times New Roman" panose="02020603050405020304" pitchFamily="18" charset="0"/>
              </a:rPr>
              <a:t>Database &amp; Storage</a:t>
            </a:r>
            <a:endParaRPr lang="en-IN" dirty="0">
              <a:latin typeface="Times New Roman" panose="02020603050405020304" pitchFamily="18" charset="0"/>
              <a:cs typeface="Times New Roman" panose="02020603050405020304" pitchFamily="18" charset="0"/>
            </a:endParaRPr>
          </a:p>
          <a:p>
            <a:pPr marL="742950" lvl="1" indent="-285750">
              <a:buFont typeface="+mj-lt"/>
              <a:buAutoNum type="arabicPeriod"/>
            </a:pPr>
            <a:r>
              <a:rPr lang="en-IN" dirty="0">
                <a:latin typeface="Times New Roman" panose="02020603050405020304" pitchFamily="18" charset="0"/>
                <a:cs typeface="Times New Roman" panose="02020603050405020304" pitchFamily="18" charset="0"/>
              </a:rPr>
              <a:t>User </a:t>
            </a:r>
            <a:r>
              <a:rPr lang="en-IN" dirty="0" err="1">
                <a:latin typeface="Times New Roman" panose="02020603050405020304" pitchFamily="18" charset="0"/>
                <a:cs typeface="Times New Roman" panose="02020603050405020304" pitchFamily="18" charset="0"/>
              </a:rPr>
              <a:t>behavioral</a:t>
            </a:r>
            <a:r>
              <a:rPr lang="en-IN" dirty="0">
                <a:latin typeface="Times New Roman" panose="02020603050405020304" pitchFamily="18" charset="0"/>
                <a:cs typeface="Times New Roman" panose="02020603050405020304" pitchFamily="18" charset="0"/>
              </a:rPr>
              <a:t> data securely stored in a database.</a:t>
            </a:r>
          </a:p>
          <a:p>
            <a:pPr marL="742950" lvl="1" indent="-285750">
              <a:buFont typeface="+mj-lt"/>
              <a:buAutoNum type="arabicPeriod"/>
            </a:pPr>
            <a:r>
              <a:rPr lang="en-IN" dirty="0">
                <a:latin typeface="Times New Roman" panose="02020603050405020304" pitchFamily="18" charset="0"/>
                <a:cs typeface="Times New Roman" panose="02020603050405020304" pitchFamily="18" charset="0"/>
              </a:rPr>
              <a:t>Ensures compliance with </a:t>
            </a:r>
            <a:r>
              <a:rPr lang="en-IN" b="1" dirty="0">
                <a:latin typeface="Times New Roman" panose="02020603050405020304" pitchFamily="18" charset="0"/>
                <a:cs typeface="Times New Roman" panose="02020603050405020304" pitchFamily="18" charset="0"/>
              </a:rPr>
              <a:t>GDPR &amp; FERPA</a:t>
            </a:r>
            <a:r>
              <a:rPr lang="en-IN" dirty="0">
                <a:latin typeface="Times New Roman" panose="02020603050405020304" pitchFamily="18" charset="0"/>
                <a:cs typeface="Times New Roman" panose="02020603050405020304" pitchFamily="18" charset="0"/>
              </a:rPr>
              <a:t> by avoiding invasive tracking.</a:t>
            </a:r>
          </a:p>
          <a:p>
            <a:endParaRPr lang="en-IN" dirty="0"/>
          </a:p>
        </p:txBody>
      </p:sp>
    </p:spTree>
    <p:extLst>
      <p:ext uri="{BB962C8B-B14F-4D97-AF65-F5344CB8AC3E}">
        <p14:creationId xmlns:p14="http://schemas.microsoft.com/office/powerpoint/2010/main" val="18673108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8FF2D-70F7-688D-BAA2-3EBFCF8CFBD9}"/>
              </a:ext>
            </a:extLst>
          </p:cNvPr>
          <p:cNvSpPr>
            <a:spLocks noGrp="1"/>
          </p:cNvSpPr>
          <p:nvPr>
            <p:ph type="title"/>
          </p:nvPr>
        </p:nvSpPr>
        <p:spPr/>
        <p:txBody>
          <a:bodyPr>
            <a:normAutofit/>
          </a:bodyPr>
          <a:lstStyle/>
          <a:p>
            <a:r>
              <a:rPr lang="en-IN" sz="3600" dirty="0">
                <a:latin typeface="Algerian" panose="04020705040A02060702" pitchFamily="82" charset="0"/>
              </a:rPr>
              <a:t>Why choose us?</a:t>
            </a:r>
          </a:p>
        </p:txBody>
      </p:sp>
      <p:sp>
        <p:nvSpPr>
          <p:cNvPr id="3" name="Content Placeholder 2">
            <a:extLst>
              <a:ext uri="{FF2B5EF4-FFF2-40B4-BE49-F238E27FC236}">
                <a16:creationId xmlns:a16="http://schemas.microsoft.com/office/drawing/2014/main" id="{295C5D79-A10B-BE5D-75C7-A84EC47B4337}"/>
              </a:ext>
            </a:extLst>
          </p:cNvPr>
          <p:cNvSpPr>
            <a:spLocks noGrp="1"/>
          </p:cNvSpPr>
          <p:nvPr>
            <p:ph idx="1"/>
          </p:nvPr>
        </p:nvSpPr>
        <p:spPr/>
        <p:txBody>
          <a:bodyPr>
            <a:normAutofit fontScale="85000" lnSpcReduction="20000"/>
          </a:bodyPr>
          <a:lstStyle/>
          <a:p>
            <a:pPr marL="0" indent="0" algn="just">
              <a:buNone/>
            </a:pPr>
            <a:r>
              <a:rPr lang="en-US" dirty="0">
                <a:latin typeface="Times New Roman" panose="02020603050405020304" pitchFamily="18" charset="0"/>
                <a:cs typeface="Times New Roman" panose="02020603050405020304" pitchFamily="18" charset="0"/>
              </a:rPr>
              <a:t>Our AI-driven proctoring system offers a cutting-edge approach to maintaining academic integrity in online assessments without relying on intrusive video surveillance. By leveraging advanced machine learning and behavioral analytics, we accurately detect suspicious activities such as erratic mouse movements, keystroke inconsistencies, and unauthorized tab switches. Unlike traditional proctoring solutions, our platform ensures a seamless and non-intrusive experience, prioritizing user privacy while effectively identifying and mitigating cheating risks. The adaptive risk-scoring mechanism dynamically adjusts interventions based on real-time behavior, ensuring fair treatment for candidates while addressing potential misconduct. Built for scalability, our system can handle large-scale exams effortlessly while complying with global data privacy regulations like GDPR and FERPA. With AI-powered automation, real-time monitoring, and detailed post-exam reports, our solution is future-ready, continuously evolving to counter emerging threats. Institutions can trust our platform to provide a fair, secure, and efficient examination process while ensuring a stress-free experience for both candidates and administrators.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183835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F01EEA-2906-AEAC-24A0-1447FEA9754F}"/>
              </a:ext>
            </a:extLst>
          </p:cNvPr>
          <p:cNvSpPr>
            <a:spLocks noGrp="1"/>
          </p:cNvSpPr>
          <p:nvPr>
            <p:ph type="title"/>
          </p:nvPr>
        </p:nvSpPr>
        <p:spPr/>
        <p:txBody>
          <a:bodyPr>
            <a:normAutofit/>
          </a:bodyPr>
          <a:lstStyle/>
          <a:p>
            <a:r>
              <a:rPr lang="en-IN" sz="3600" dirty="0">
                <a:latin typeface="Algerian" panose="04020705040A02060702" pitchFamily="82" charset="0"/>
              </a:rPr>
              <a:t>Problem statement</a:t>
            </a:r>
          </a:p>
        </p:txBody>
      </p:sp>
      <p:sp>
        <p:nvSpPr>
          <p:cNvPr id="3" name="Content Placeholder 2">
            <a:extLst>
              <a:ext uri="{FF2B5EF4-FFF2-40B4-BE49-F238E27FC236}">
                <a16:creationId xmlns:a16="http://schemas.microsoft.com/office/drawing/2014/main" id="{78DAD1A6-6573-2D8E-27C6-9751BEA39006}"/>
              </a:ext>
            </a:extLst>
          </p:cNvPr>
          <p:cNvSpPr>
            <a:spLocks noGrp="1"/>
          </p:cNvSpPr>
          <p:nvPr>
            <p:ph idx="1"/>
          </p:nvPr>
        </p:nvSpPr>
        <p:spPr/>
        <p:txBody>
          <a:bodyPr>
            <a:normAutofit/>
          </a:bodyPr>
          <a:lstStyle/>
          <a:p>
            <a:pPr marL="0" indent="0" algn="just">
              <a:buNone/>
            </a:pPr>
            <a:r>
              <a:rPr lang="en-US" dirty="0">
                <a:latin typeface="Times New Roman" panose="02020603050405020304" pitchFamily="18" charset="0"/>
                <a:cs typeface="Times New Roman" panose="02020603050405020304" pitchFamily="18" charset="0"/>
              </a:rPr>
              <a:t>Online testing is confronted with a principal challenge of maintaining academic integrity without invading privacy. Conventional video-based proctoring is invasive, costly, and is ethically dubious. Current solutions are plagued by false positives, access challenges, and scalability to big exams. There is an increasing demand for an unobtrusive, AI-powered proctoring system that identifies suspicious activity with precision without the use of video monitoring. This issue impacts students who want an equitable testing condition, schools that need accurate proctoring, and employers who rely on credible tests.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577970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8B74DE-093A-8313-E03E-6C3B430CDB05}"/>
              </a:ext>
            </a:extLst>
          </p:cNvPr>
          <p:cNvSpPr>
            <a:spLocks noGrp="1"/>
          </p:cNvSpPr>
          <p:nvPr>
            <p:ph type="title"/>
          </p:nvPr>
        </p:nvSpPr>
        <p:spPr/>
        <p:txBody>
          <a:bodyPr>
            <a:normAutofit/>
          </a:bodyPr>
          <a:lstStyle/>
          <a:p>
            <a:r>
              <a:rPr lang="en-US" sz="3600" dirty="0">
                <a:latin typeface="Algerian" panose="04020705040A02060702" pitchFamily="82" charset="0"/>
              </a:rPr>
              <a:t>Why is this an important problem</a:t>
            </a:r>
            <a:endParaRPr lang="en-IN" sz="3600" dirty="0">
              <a:latin typeface="Algerian" panose="04020705040A02060702" pitchFamily="82" charset="0"/>
            </a:endParaRPr>
          </a:p>
        </p:txBody>
      </p:sp>
      <p:sp>
        <p:nvSpPr>
          <p:cNvPr id="3" name="Content Placeholder 2">
            <a:extLst>
              <a:ext uri="{FF2B5EF4-FFF2-40B4-BE49-F238E27FC236}">
                <a16:creationId xmlns:a16="http://schemas.microsoft.com/office/drawing/2014/main" id="{C4242273-06CC-E14F-3AF1-B73220E47541}"/>
              </a:ext>
            </a:extLst>
          </p:cNvPr>
          <p:cNvSpPr>
            <a:spLocks noGrp="1"/>
          </p:cNvSpPr>
          <p:nvPr>
            <p:ph idx="1"/>
          </p:nvPr>
        </p:nvSpPr>
        <p:spPr/>
        <p:txBody>
          <a:bodyPr/>
          <a:lstStyle/>
          <a:p>
            <a:pPr marL="0" indent="0" algn="just">
              <a:buNone/>
            </a:pPr>
            <a:r>
              <a:rPr lang="en-US" dirty="0">
                <a:latin typeface="Times New Roman" panose="02020603050405020304" pitchFamily="18" charset="0"/>
                <a:cs typeface="Times New Roman" panose="02020603050405020304" pitchFamily="18" charset="0"/>
              </a:rPr>
              <a:t>Conventional proctoring techniques are predominantly based on video monitoring, and they breach students' privacy, triggering uneasiness and more resistance to web-based tests. They also consume a lot of bandwidth and storage, posing scalability issues for large exams. Moreover, AI-based facial recognition and eye-tracking tend to give false alarms, erroneously flagging genuine test-takers and causing undue stress. A non-intrusive behavior-based proctoring mechanism is essential to ensuring academic integrity while preserving fairness, accessibility, and compliance with data privacy legislation.</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845924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12951-5B1E-BD29-E89F-37AD3F7F43E0}"/>
              </a:ext>
            </a:extLst>
          </p:cNvPr>
          <p:cNvSpPr>
            <a:spLocks noGrp="1"/>
          </p:cNvSpPr>
          <p:nvPr>
            <p:ph type="title"/>
          </p:nvPr>
        </p:nvSpPr>
        <p:spPr/>
        <p:txBody>
          <a:bodyPr>
            <a:normAutofit/>
          </a:bodyPr>
          <a:lstStyle/>
          <a:p>
            <a:r>
              <a:rPr lang="en-US" sz="3200" dirty="0">
                <a:latin typeface="Algerian" panose="04020705040A02060702" pitchFamily="82" charset="0"/>
              </a:rPr>
              <a:t>Who are the primary users affected by this issue?</a:t>
            </a:r>
            <a:endParaRPr lang="en-IN" sz="3200" dirty="0">
              <a:latin typeface="Algerian" panose="04020705040A02060702" pitchFamily="82" charset="0"/>
            </a:endParaRPr>
          </a:p>
        </p:txBody>
      </p:sp>
      <p:sp>
        <p:nvSpPr>
          <p:cNvPr id="4" name="Rectangle 1">
            <a:extLst>
              <a:ext uri="{FF2B5EF4-FFF2-40B4-BE49-F238E27FC236}">
                <a16:creationId xmlns:a16="http://schemas.microsoft.com/office/drawing/2014/main" id="{C7C990E1-2FEB-DF4B-4406-A4A096F2B12F}"/>
              </a:ext>
            </a:extLst>
          </p:cNvPr>
          <p:cNvSpPr>
            <a:spLocks noGrp="1" noChangeArrowheads="1"/>
          </p:cNvSpPr>
          <p:nvPr>
            <p:ph idx="1"/>
          </p:nvPr>
        </p:nvSpPr>
        <p:spPr bwMode="auto">
          <a:xfrm>
            <a:off x="838200" y="1443841"/>
            <a:ext cx="9977284"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Students &amp; Exam Candidates</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Need a fair and seamless exam experience without intrusive surveillance or false accusations. </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Educational Institutions &amp; Online Learning Platforms</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Require a scalable and reliable proctoring system to maintain academic integrity. </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Recruiters &amp; Certification Bodies</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Depend on trustworthy assessments to evaluate candidates' skills and knowledge accurately. </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Exam Administrators &amp; Proctors</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Need efficient monitoring tools that reduce operational overhead while ensuring test security. </a:t>
            </a:r>
          </a:p>
        </p:txBody>
      </p:sp>
    </p:spTree>
    <p:extLst>
      <p:ext uri="{BB962C8B-B14F-4D97-AF65-F5344CB8AC3E}">
        <p14:creationId xmlns:p14="http://schemas.microsoft.com/office/powerpoint/2010/main" val="11957329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112AE6E-D2AB-2B06-C38A-884C6C7B260D}"/>
              </a:ext>
            </a:extLst>
          </p:cNvPr>
          <p:cNvSpPr>
            <a:spLocks noGrp="1"/>
          </p:cNvSpPr>
          <p:nvPr>
            <p:ph idx="1"/>
          </p:nvPr>
        </p:nvSpPr>
        <p:spPr>
          <a:xfrm>
            <a:off x="838200" y="1648644"/>
            <a:ext cx="10515600" cy="4351338"/>
          </a:xfrm>
        </p:spPr>
        <p:txBody>
          <a:bodyPr>
            <a:normAutofit fontScale="25000" lnSpcReduction="20000"/>
          </a:bodyPr>
          <a:lstStyle/>
          <a:p>
            <a:pPr algn="just">
              <a:lnSpc>
                <a:spcPct val="120000"/>
              </a:lnSpc>
              <a:buNone/>
            </a:pPr>
            <a:r>
              <a:rPr lang="en-US" sz="7400" dirty="0">
                <a:latin typeface="Times New Roman" panose="02020603050405020304" pitchFamily="18" charset="0"/>
                <a:cs typeface="Times New Roman" panose="02020603050405020304" pitchFamily="18" charset="0"/>
              </a:rPr>
              <a:t>Our solution, </a:t>
            </a:r>
            <a:r>
              <a:rPr lang="en-US" sz="7400" b="1" dirty="0">
                <a:latin typeface="Times New Roman" panose="02020603050405020304" pitchFamily="18" charset="0"/>
                <a:cs typeface="Times New Roman" panose="02020603050405020304" pitchFamily="18" charset="0"/>
              </a:rPr>
              <a:t>MyProctor.ai</a:t>
            </a:r>
            <a:r>
              <a:rPr lang="en-US" sz="7400" dirty="0">
                <a:latin typeface="Times New Roman" panose="02020603050405020304" pitchFamily="18" charset="0"/>
                <a:cs typeface="Times New Roman" panose="02020603050405020304" pitchFamily="18" charset="0"/>
              </a:rPr>
              <a:t>, is an AI-driven, non-intrusive proctoring system designed to ensure academic integrity in online assessments </a:t>
            </a:r>
            <a:r>
              <a:rPr lang="en-US" sz="7400" b="1" dirty="0">
                <a:latin typeface="Times New Roman" panose="02020603050405020304" pitchFamily="18" charset="0"/>
                <a:cs typeface="Times New Roman" panose="02020603050405020304" pitchFamily="18" charset="0"/>
              </a:rPr>
              <a:t>without relying on video surveillance</a:t>
            </a:r>
            <a:r>
              <a:rPr lang="en-US" sz="7400" dirty="0">
                <a:latin typeface="Times New Roman" panose="02020603050405020304" pitchFamily="18" charset="0"/>
                <a:cs typeface="Times New Roman" panose="02020603050405020304" pitchFamily="18" charset="0"/>
              </a:rPr>
              <a:t>. It analyzes </a:t>
            </a:r>
            <a:r>
              <a:rPr lang="en-US" sz="7400" b="1" dirty="0">
                <a:latin typeface="Times New Roman" panose="02020603050405020304" pitchFamily="18" charset="0"/>
                <a:cs typeface="Times New Roman" panose="02020603050405020304" pitchFamily="18" charset="0"/>
              </a:rPr>
              <a:t>behavioral patterns</a:t>
            </a:r>
            <a:r>
              <a:rPr lang="en-US" sz="7400" dirty="0">
                <a:latin typeface="Times New Roman" panose="02020603050405020304" pitchFamily="18" charset="0"/>
                <a:cs typeface="Times New Roman" panose="02020603050405020304" pitchFamily="18" charset="0"/>
              </a:rPr>
              <a:t> such as mouse movements, keystroke dynamics, and window activity to </a:t>
            </a:r>
            <a:r>
              <a:rPr lang="en-US" sz="7400" b="1" dirty="0">
                <a:latin typeface="Times New Roman" panose="02020603050405020304" pitchFamily="18" charset="0"/>
                <a:cs typeface="Times New Roman" panose="02020603050405020304" pitchFamily="18" charset="0"/>
              </a:rPr>
              <a:t>calculate a real-time risk score</a:t>
            </a:r>
            <a:r>
              <a:rPr lang="en-US" sz="7400" dirty="0">
                <a:latin typeface="Times New Roman" panose="02020603050405020304" pitchFamily="18" charset="0"/>
                <a:cs typeface="Times New Roman" panose="02020603050405020304" pitchFamily="18" charset="0"/>
              </a:rPr>
              <a:t> for each candidate.</a:t>
            </a:r>
          </a:p>
          <a:p>
            <a:pPr algn="just">
              <a:buNone/>
            </a:pPr>
            <a:r>
              <a:rPr lang="en-US" sz="7400" dirty="0">
                <a:latin typeface="Times New Roman" panose="02020603050405020304" pitchFamily="18" charset="0"/>
                <a:cs typeface="Times New Roman" panose="02020603050405020304" pitchFamily="18" charset="0"/>
              </a:rPr>
              <a:t>Key features include:</a:t>
            </a:r>
          </a:p>
          <a:p>
            <a:pPr algn="just">
              <a:buFont typeface="Arial" panose="020B0604020202020204" pitchFamily="34" charset="0"/>
              <a:buChar char="•"/>
            </a:pPr>
            <a:r>
              <a:rPr lang="en-US" sz="7400" b="1" dirty="0">
                <a:latin typeface="Times New Roman" panose="02020603050405020304" pitchFamily="18" charset="0"/>
                <a:cs typeface="Times New Roman" panose="02020603050405020304" pitchFamily="18" charset="0"/>
              </a:rPr>
              <a:t>Behavioral Analysis</a:t>
            </a:r>
            <a:r>
              <a:rPr lang="en-US" sz="7400" dirty="0">
                <a:latin typeface="Times New Roman" panose="02020603050405020304" pitchFamily="18" charset="0"/>
                <a:cs typeface="Times New Roman" panose="02020603050405020304" pitchFamily="18" charset="0"/>
              </a:rPr>
              <a:t> – Detects irregular activities (e.g., erratic mouse movement, inactivity, rapid tab switching).</a:t>
            </a:r>
          </a:p>
          <a:p>
            <a:pPr algn="just">
              <a:buFont typeface="Arial" panose="020B0604020202020204" pitchFamily="34" charset="0"/>
              <a:buChar char="•"/>
            </a:pPr>
            <a:r>
              <a:rPr lang="en-US" sz="7400" b="1" dirty="0">
                <a:latin typeface="Times New Roman" panose="02020603050405020304" pitchFamily="18" charset="0"/>
                <a:cs typeface="Times New Roman" panose="02020603050405020304" pitchFamily="18" charset="0"/>
              </a:rPr>
              <a:t>Dynamic Risk Scoring</a:t>
            </a:r>
            <a:r>
              <a:rPr lang="en-US" sz="7400" dirty="0">
                <a:latin typeface="Times New Roman" panose="02020603050405020304" pitchFamily="18" charset="0"/>
                <a:cs typeface="Times New Roman" panose="02020603050405020304" pitchFamily="18" charset="0"/>
              </a:rPr>
              <a:t> – Assigns risk levels (low, medium, high) based on real-time behavior.</a:t>
            </a:r>
          </a:p>
          <a:p>
            <a:pPr algn="just">
              <a:buFont typeface="Arial" panose="020B0604020202020204" pitchFamily="34" charset="0"/>
              <a:buChar char="•"/>
            </a:pPr>
            <a:r>
              <a:rPr lang="en-US" sz="7400" b="1" dirty="0">
                <a:latin typeface="Times New Roman" panose="02020603050405020304" pitchFamily="18" charset="0"/>
                <a:cs typeface="Times New Roman" panose="02020603050405020304" pitchFamily="18" charset="0"/>
              </a:rPr>
              <a:t>Adaptive Interventions</a:t>
            </a:r>
            <a:r>
              <a:rPr lang="en-US" sz="7400" dirty="0">
                <a:latin typeface="Times New Roman" panose="02020603050405020304" pitchFamily="18" charset="0"/>
                <a:cs typeface="Times New Roman" panose="02020603050405020304" pitchFamily="18" charset="0"/>
              </a:rPr>
              <a:t> – Issues warnings or locks functionalities upon detecting repeated suspicious actions.</a:t>
            </a:r>
          </a:p>
          <a:p>
            <a:pPr algn="just">
              <a:buFont typeface="Arial" panose="020B0604020202020204" pitchFamily="34" charset="0"/>
              <a:buChar char="•"/>
            </a:pPr>
            <a:r>
              <a:rPr lang="en-US" sz="7400" b="1" dirty="0">
                <a:latin typeface="Times New Roman" panose="02020603050405020304" pitchFamily="18" charset="0"/>
                <a:cs typeface="Times New Roman" panose="02020603050405020304" pitchFamily="18" charset="0"/>
              </a:rPr>
              <a:t>Scalability &amp; Privacy Compliance</a:t>
            </a:r>
            <a:r>
              <a:rPr lang="en-US" sz="7400" dirty="0">
                <a:latin typeface="Times New Roman" panose="02020603050405020304" pitchFamily="18" charset="0"/>
                <a:cs typeface="Times New Roman" panose="02020603050405020304" pitchFamily="18" charset="0"/>
              </a:rPr>
              <a:t> – Works across multiple platforms while ensuring data security (GDPR/FERPA compliant).</a:t>
            </a:r>
          </a:p>
          <a:p>
            <a:pPr algn="just"/>
            <a:r>
              <a:rPr lang="en-US" sz="7400" dirty="0">
                <a:latin typeface="Times New Roman" panose="02020603050405020304" pitchFamily="18" charset="0"/>
                <a:cs typeface="Times New Roman" panose="02020603050405020304" pitchFamily="18" charset="0"/>
              </a:rPr>
              <a:t>This approach eliminates </a:t>
            </a:r>
            <a:r>
              <a:rPr lang="en-US" sz="7400" b="1" dirty="0">
                <a:latin typeface="Times New Roman" panose="02020603050405020304" pitchFamily="18" charset="0"/>
                <a:cs typeface="Times New Roman" panose="02020603050405020304" pitchFamily="18" charset="0"/>
              </a:rPr>
              <a:t>privacy concerns, false positives, and high infrastructure costs</a:t>
            </a:r>
            <a:r>
              <a:rPr lang="en-US" sz="7400" dirty="0">
                <a:latin typeface="Times New Roman" panose="02020603050405020304" pitchFamily="18" charset="0"/>
                <a:cs typeface="Times New Roman" panose="02020603050405020304" pitchFamily="18" charset="0"/>
              </a:rPr>
              <a:t>, making online exams fair, secure, and accessible at scale.</a:t>
            </a:r>
          </a:p>
          <a:p>
            <a:pPr marL="0" indent="0">
              <a:buNone/>
            </a:pPr>
            <a:endParaRPr lang="en-IN" dirty="0"/>
          </a:p>
        </p:txBody>
      </p:sp>
      <p:sp>
        <p:nvSpPr>
          <p:cNvPr id="4" name="Rectangle 1">
            <a:extLst>
              <a:ext uri="{FF2B5EF4-FFF2-40B4-BE49-F238E27FC236}">
                <a16:creationId xmlns:a16="http://schemas.microsoft.com/office/drawing/2014/main" id="{36FB760F-255C-2485-E8AB-EBBA204B76EF}"/>
              </a:ext>
            </a:extLst>
          </p:cNvPr>
          <p:cNvSpPr>
            <a:spLocks noGrp="1" noChangeArrowheads="1"/>
          </p:cNvSpPr>
          <p:nvPr>
            <p:ph type="title"/>
          </p:nvPr>
        </p:nvSpPr>
        <p:spPr bwMode="auto">
          <a:xfrm>
            <a:off x="838200" y="566243"/>
            <a:ext cx="7643439"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600" b="0" i="0" u="none" strike="noStrike" cap="none" normalizeH="0" baseline="0" dirty="0">
                <a:ln>
                  <a:noFill/>
                </a:ln>
                <a:solidFill>
                  <a:schemeClr val="tx1"/>
                </a:solidFill>
                <a:effectLst/>
                <a:latin typeface="Algerian" panose="04020705040A02060702" pitchFamily="82" charset="0"/>
              </a:rPr>
              <a:t>Describe your solution concise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716134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91C04-89E7-15C6-36A6-B15DCD34298D}"/>
              </a:ext>
            </a:extLst>
          </p:cNvPr>
          <p:cNvSpPr>
            <a:spLocks noGrp="1"/>
          </p:cNvSpPr>
          <p:nvPr>
            <p:ph type="title"/>
          </p:nvPr>
        </p:nvSpPr>
        <p:spPr/>
        <p:txBody>
          <a:bodyPr>
            <a:normAutofit/>
          </a:bodyPr>
          <a:lstStyle/>
          <a:p>
            <a:r>
              <a:rPr lang="en-US" sz="3600" dirty="0">
                <a:latin typeface="Algerian" panose="04020705040A02060702" pitchFamily="82" charset="0"/>
              </a:rPr>
              <a:t>How does it address the problem effectively</a:t>
            </a:r>
            <a:endParaRPr lang="en-IN" sz="3600" dirty="0">
              <a:latin typeface="Algerian" panose="04020705040A02060702" pitchFamily="82" charset="0"/>
            </a:endParaRPr>
          </a:p>
        </p:txBody>
      </p:sp>
      <p:sp>
        <p:nvSpPr>
          <p:cNvPr id="4" name="Rectangle 1">
            <a:extLst>
              <a:ext uri="{FF2B5EF4-FFF2-40B4-BE49-F238E27FC236}">
                <a16:creationId xmlns:a16="http://schemas.microsoft.com/office/drawing/2014/main" id="{2DD77C63-75BF-9369-E96E-2F72162C24A6}"/>
              </a:ext>
            </a:extLst>
          </p:cNvPr>
          <p:cNvSpPr>
            <a:spLocks noGrp="1" noChangeArrowheads="1"/>
          </p:cNvSpPr>
          <p:nvPr>
            <p:ph idx="1"/>
          </p:nvPr>
        </p:nvSpPr>
        <p:spPr bwMode="auto">
          <a:xfrm>
            <a:off x="838199" y="1600637"/>
            <a:ext cx="10918371" cy="4801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Non-Intrusive &amp; Privacy-Friendly</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Unlike traditional video-based proctoring, </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MyProctor.ai</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relies on </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behavioral analytics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rather than invasive webcam monitoring, eliminating privacy concerns and ensuring compliance with </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GDPR and FERPA</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regulations. </a:t>
            </a: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AI-Driven Risk Assessment</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system continuously </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monitors mouse movements, keystroke dynamics, and activity shifts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to detect suspicious behavior in real time. </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Instead of relying on static rules, it </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dynamically adjusts risk scores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reducing false positives and ensuring fairness. </a:t>
            </a: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Adaptive &amp; Automated Interventions</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If suspicious activity is detected, the system issues </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automated warnings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or </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restricts functionalities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(e.g., tab switching prevention) rather than directly penalizing users, maintaining a balanced approach. </a:t>
            </a: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Scalability &amp; Efficiency</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solution is lightweight and can be </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deployed at scale</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without high infrastructure costs. </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Works across various devices and platforms, ensuring accessibility for students and institutions worldwide. </a:t>
            </a: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Fair &amp; Reliable Examination Experience</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Avoids </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false accusations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that arise from rigid proctoring methods. </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Ensures a </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seamless and user-friendly</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experience without disrupting test-takers.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302744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2E672-A4DC-8DD4-3CB7-72D72A4DDC67}"/>
              </a:ext>
            </a:extLst>
          </p:cNvPr>
          <p:cNvSpPr>
            <a:spLocks noGrp="1"/>
          </p:cNvSpPr>
          <p:nvPr>
            <p:ph type="title"/>
          </p:nvPr>
        </p:nvSpPr>
        <p:spPr/>
        <p:txBody>
          <a:bodyPr/>
          <a:lstStyle/>
          <a:p>
            <a:r>
              <a:rPr lang="en-US" sz="3600" dirty="0">
                <a:latin typeface="Algerian" panose="04020705040A02060702" pitchFamily="82" charset="0"/>
              </a:rPr>
              <a:t>Unique aspects or differentiators of your approach.</a:t>
            </a:r>
            <a:endParaRPr lang="en-IN" dirty="0">
              <a:latin typeface="Algerian" panose="04020705040A02060702" pitchFamily="82" charset="0"/>
            </a:endParaRPr>
          </a:p>
        </p:txBody>
      </p:sp>
      <p:sp>
        <p:nvSpPr>
          <p:cNvPr id="3" name="Content Placeholder 2">
            <a:extLst>
              <a:ext uri="{FF2B5EF4-FFF2-40B4-BE49-F238E27FC236}">
                <a16:creationId xmlns:a16="http://schemas.microsoft.com/office/drawing/2014/main" id="{3C6676EA-84DB-1CAC-9BA7-093448853799}"/>
              </a:ext>
            </a:extLst>
          </p:cNvPr>
          <p:cNvSpPr>
            <a:spLocks noGrp="1"/>
          </p:cNvSpPr>
          <p:nvPr>
            <p:ph idx="1"/>
          </p:nvPr>
        </p:nvSpPr>
        <p:spPr/>
        <p:txBody>
          <a:bodyPr>
            <a:normAutofit fontScale="62500" lnSpcReduction="20000"/>
          </a:bodyPr>
          <a:lstStyle/>
          <a:p>
            <a:pPr>
              <a:buNone/>
            </a:pPr>
            <a:r>
              <a:rPr lang="en-US" sz="3300" b="1" dirty="0">
                <a:latin typeface="Times New Roman" panose="02020603050405020304" pitchFamily="18" charset="0"/>
                <a:cs typeface="Times New Roman" panose="02020603050405020304" pitchFamily="18" charset="0"/>
              </a:rPr>
              <a:t>Unique Aspects &amp; Differentiators of Our Approach</a:t>
            </a:r>
          </a:p>
          <a:p>
            <a:pPr>
              <a:buFont typeface="+mj-lt"/>
              <a:buAutoNum type="arabicPeriod"/>
            </a:pPr>
            <a:r>
              <a:rPr lang="en-US" sz="3300" b="1" dirty="0">
                <a:latin typeface="Times New Roman" panose="02020603050405020304" pitchFamily="18" charset="0"/>
                <a:cs typeface="Times New Roman" panose="02020603050405020304" pitchFamily="18" charset="0"/>
              </a:rPr>
              <a:t>Privacy-First, Non-Intrusive Proctoring</a:t>
            </a:r>
            <a:endParaRPr lang="en-US" sz="3300" dirty="0">
              <a:latin typeface="Times New Roman" panose="02020603050405020304" pitchFamily="18" charset="0"/>
              <a:cs typeface="Times New Roman" panose="02020603050405020304" pitchFamily="18" charset="0"/>
            </a:endParaRPr>
          </a:p>
          <a:p>
            <a:pPr marL="742950" lvl="1" indent="-285750">
              <a:buFont typeface="+mj-lt"/>
              <a:buAutoNum type="arabicPeriod"/>
            </a:pPr>
            <a:r>
              <a:rPr lang="en-US" sz="2600" dirty="0">
                <a:latin typeface="Times New Roman" panose="02020603050405020304" pitchFamily="18" charset="0"/>
                <a:cs typeface="Times New Roman" panose="02020603050405020304" pitchFamily="18" charset="0"/>
              </a:rPr>
              <a:t>No </a:t>
            </a:r>
            <a:r>
              <a:rPr lang="en-US" sz="2600" b="1" dirty="0">
                <a:latin typeface="Times New Roman" panose="02020603050405020304" pitchFamily="18" charset="0"/>
                <a:cs typeface="Times New Roman" panose="02020603050405020304" pitchFamily="18" charset="0"/>
              </a:rPr>
              <a:t>video/audio surveillance</a:t>
            </a:r>
            <a:r>
              <a:rPr lang="en-US" sz="2600" dirty="0">
                <a:latin typeface="Times New Roman" panose="02020603050405020304" pitchFamily="18" charset="0"/>
                <a:cs typeface="Times New Roman" panose="02020603050405020304" pitchFamily="18" charset="0"/>
              </a:rPr>
              <a:t>, ensuring </a:t>
            </a:r>
            <a:r>
              <a:rPr lang="en-US" sz="2600" b="1" dirty="0">
                <a:latin typeface="Times New Roman" panose="02020603050405020304" pitchFamily="18" charset="0"/>
                <a:cs typeface="Times New Roman" panose="02020603050405020304" pitchFamily="18" charset="0"/>
              </a:rPr>
              <a:t>GDPR &amp; FERPA compliance</a:t>
            </a:r>
            <a:r>
              <a:rPr lang="en-US" sz="2600" dirty="0">
                <a:latin typeface="Times New Roman" panose="02020603050405020304" pitchFamily="18" charset="0"/>
                <a:cs typeface="Times New Roman" panose="02020603050405020304" pitchFamily="18" charset="0"/>
              </a:rPr>
              <a:t> while eliminating privacy concerns.</a:t>
            </a:r>
          </a:p>
          <a:p>
            <a:pPr>
              <a:buFont typeface="+mj-lt"/>
              <a:buAutoNum type="arabicPeriod"/>
            </a:pPr>
            <a:r>
              <a:rPr lang="en-US" sz="3300" b="1" dirty="0">
                <a:latin typeface="Times New Roman" panose="02020603050405020304" pitchFamily="18" charset="0"/>
                <a:cs typeface="Times New Roman" panose="02020603050405020304" pitchFamily="18" charset="0"/>
              </a:rPr>
              <a:t>Behavioral AI for Smart Detection</a:t>
            </a:r>
            <a:endParaRPr lang="en-US" sz="3300" dirty="0">
              <a:latin typeface="Times New Roman" panose="02020603050405020304" pitchFamily="18" charset="0"/>
              <a:cs typeface="Times New Roman" panose="02020603050405020304" pitchFamily="18" charset="0"/>
            </a:endParaRPr>
          </a:p>
          <a:p>
            <a:pPr marL="742950" lvl="1" indent="-285750">
              <a:buFont typeface="+mj-lt"/>
              <a:buAutoNum type="arabicPeriod"/>
            </a:pPr>
            <a:r>
              <a:rPr lang="en-US" sz="2200" dirty="0">
                <a:latin typeface="Times New Roman" panose="02020603050405020304" pitchFamily="18" charset="0"/>
                <a:cs typeface="Times New Roman" panose="02020603050405020304" pitchFamily="18" charset="0"/>
              </a:rPr>
              <a:t>Uses </a:t>
            </a:r>
            <a:r>
              <a:rPr lang="en-US" sz="2200" b="1" dirty="0">
                <a:latin typeface="Times New Roman" panose="02020603050405020304" pitchFamily="18" charset="0"/>
                <a:cs typeface="Times New Roman" panose="02020603050405020304" pitchFamily="18" charset="0"/>
              </a:rPr>
              <a:t>mouse movement, keystroke dynamics, and activity shifts</a:t>
            </a:r>
            <a:r>
              <a:rPr lang="en-US" sz="2200" dirty="0">
                <a:latin typeface="Times New Roman" panose="02020603050405020304" pitchFamily="18" charset="0"/>
                <a:cs typeface="Times New Roman" panose="02020603050405020304" pitchFamily="18" charset="0"/>
              </a:rPr>
              <a:t> to assess risk dynamically, rather than relying on face tracking or eye movement detection.</a:t>
            </a:r>
          </a:p>
          <a:p>
            <a:pPr>
              <a:buFont typeface="+mj-lt"/>
              <a:buAutoNum type="arabicPeriod"/>
            </a:pPr>
            <a:r>
              <a:rPr lang="en-US" sz="3300" b="1" dirty="0">
                <a:latin typeface="Times New Roman" panose="02020603050405020304" pitchFamily="18" charset="0"/>
                <a:cs typeface="Times New Roman" panose="02020603050405020304" pitchFamily="18" charset="0"/>
              </a:rPr>
              <a:t>Dynamic &amp; Adaptive Risk Scoring</a:t>
            </a:r>
            <a:endParaRPr lang="en-US" sz="3300" dirty="0">
              <a:latin typeface="Times New Roman" panose="02020603050405020304" pitchFamily="18" charset="0"/>
              <a:cs typeface="Times New Roman" panose="02020603050405020304" pitchFamily="18" charset="0"/>
            </a:endParaRPr>
          </a:p>
          <a:p>
            <a:pPr marL="742950" lvl="1" indent="-285750">
              <a:buFont typeface="+mj-lt"/>
              <a:buAutoNum type="arabicPeriod"/>
            </a:pPr>
            <a:r>
              <a:rPr lang="en-US" sz="2200" dirty="0">
                <a:latin typeface="Times New Roman" panose="02020603050405020304" pitchFamily="18" charset="0"/>
                <a:cs typeface="Times New Roman" panose="02020603050405020304" pitchFamily="18" charset="0"/>
              </a:rPr>
              <a:t>Unlike traditional rule-based proctoring, our AI </a:t>
            </a:r>
            <a:r>
              <a:rPr lang="en-US" sz="2200" b="1" dirty="0">
                <a:latin typeface="Times New Roman" panose="02020603050405020304" pitchFamily="18" charset="0"/>
                <a:cs typeface="Times New Roman" panose="02020603050405020304" pitchFamily="18" charset="0"/>
              </a:rPr>
              <a:t>adjusts risk scores in real-time</a:t>
            </a:r>
            <a:r>
              <a:rPr lang="en-US" sz="2200" dirty="0">
                <a:latin typeface="Times New Roman" panose="02020603050405020304" pitchFamily="18" charset="0"/>
                <a:cs typeface="Times New Roman" panose="02020603050405020304" pitchFamily="18" charset="0"/>
              </a:rPr>
              <a:t>, minimizing false positives and allowing </a:t>
            </a:r>
            <a:r>
              <a:rPr lang="en-US" sz="2200" b="1" dirty="0">
                <a:latin typeface="Times New Roman" panose="02020603050405020304" pitchFamily="18" charset="0"/>
                <a:cs typeface="Times New Roman" panose="02020603050405020304" pitchFamily="18" charset="0"/>
              </a:rPr>
              <a:t>fair assessment</a:t>
            </a:r>
            <a:r>
              <a:rPr lang="en-US" sz="2200" dirty="0">
                <a:latin typeface="Times New Roman" panose="02020603050405020304" pitchFamily="18" charset="0"/>
                <a:cs typeface="Times New Roman" panose="02020603050405020304" pitchFamily="18" charset="0"/>
              </a:rPr>
              <a:t>.</a:t>
            </a:r>
          </a:p>
          <a:p>
            <a:pPr>
              <a:buFont typeface="+mj-lt"/>
              <a:buAutoNum type="arabicPeriod"/>
            </a:pPr>
            <a:r>
              <a:rPr lang="en-US" sz="3300" b="1" dirty="0">
                <a:latin typeface="Times New Roman" panose="02020603050405020304" pitchFamily="18" charset="0"/>
                <a:cs typeface="Times New Roman" panose="02020603050405020304" pitchFamily="18" charset="0"/>
              </a:rPr>
              <a:t>Automated &amp; Proactive Interventions</a:t>
            </a:r>
            <a:endParaRPr lang="en-US" sz="3300" dirty="0">
              <a:latin typeface="Times New Roman" panose="02020603050405020304" pitchFamily="18" charset="0"/>
              <a:cs typeface="Times New Roman" panose="02020603050405020304" pitchFamily="18" charset="0"/>
            </a:endParaRPr>
          </a:p>
          <a:p>
            <a:pPr marL="742950" lvl="1" indent="-285750">
              <a:buFont typeface="+mj-lt"/>
              <a:buAutoNum type="arabicPeriod"/>
            </a:pPr>
            <a:r>
              <a:rPr lang="en-US" sz="2200" dirty="0">
                <a:latin typeface="Times New Roman" panose="02020603050405020304" pitchFamily="18" charset="0"/>
                <a:cs typeface="Times New Roman" panose="02020603050405020304" pitchFamily="18" charset="0"/>
              </a:rPr>
              <a:t>Instead of </a:t>
            </a:r>
            <a:r>
              <a:rPr lang="en-US" sz="2200" b="1" dirty="0">
                <a:latin typeface="Times New Roman" panose="02020603050405020304" pitchFamily="18" charset="0"/>
                <a:cs typeface="Times New Roman" panose="02020603050405020304" pitchFamily="18" charset="0"/>
              </a:rPr>
              <a:t>directly penalizing candidates</a:t>
            </a:r>
            <a:r>
              <a:rPr lang="en-US" sz="2200" dirty="0">
                <a:latin typeface="Times New Roman" panose="02020603050405020304" pitchFamily="18" charset="0"/>
                <a:cs typeface="Times New Roman" panose="02020603050405020304" pitchFamily="18" charset="0"/>
              </a:rPr>
              <a:t>, the system issues </a:t>
            </a:r>
            <a:r>
              <a:rPr lang="en-US" sz="2200" b="1" dirty="0">
                <a:latin typeface="Times New Roman" panose="02020603050405020304" pitchFamily="18" charset="0"/>
                <a:cs typeface="Times New Roman" panose="02020603050405020304" pitchFamily="18" charset="0"/>
              </a:rPr>
              <a:t>adaptive warnings and functionality locks</a:t>
            </a:r>
            <a:r>
              <a:rPr lang="en-US" sz="2200" dirty="0">
                <a:latin typeface="Times New Roman" panose="02020603050405020304" pitchFamily="18" charset="0"/>
                <a:cs typeface="Times New Roman" panose="02020603050405020304" pitchFamily="18" charset="0"/>
              </a:rPr>
              <a:t> when risk levels rise, providing a </a:t>
            </a:r>
            <a:r>
              <a:rPr lang="en-US" sz="2200" b="1" dirty="0">
                <a:latin typeface="Times New Roman" panose="02020603050405020304" pitchFamily="18" charset="0"/>
                <a:cs typeface="Times New Roman" panose="02020603050405020304" pitchFamily="18" charset="0"/>
              </a:rPr>
              <a:t>balanced and fair approach</a:t>
            </a:r>
            <a:r>
              <a:rPr lang="en-US" sz="2200" dirty="0">
                <a:latin typeface="Times New Roman" panose="02020603050405020304" pitchFamily="18" charset="0"/>
                <a:cs typeface="Times New Roman" panose="02020603050405020304" pitchFamily="18" charset="0"/>
              </a:rPr>
              <a:t>.</a:t>
            </a:r>
          </a:p>
          <a:p>
            <a:pPr>
              <a:buFont typeface="+mj-lt"/>
              <a:buAutoNum type="arabicPeriod"/>
            </a:pPr>
            <a:r>
              <a:rPr lang="en-US" sz="3300" b="1" dirty="0">
                <a:latin typeface="Times New Roman" panose="02020603050405020304" pitchFamily="18" charset="0"/>
                <a:cs typeface="Times New Roman" panose="02020603050405020304" pitchFamily="18" charset="0"/>
              </a:rPr>
              <a:t>Scalability &amp; Device Compatibility</a:t>
            </a:r>
            <a:endParaRPr lang="en-US" sz="3300" dirty="0">
              <a:latin typeface="Times New Roman" panose="02020603050405020304" pitchFamily="18" charset="0"/>
              <a:cs typeface="Times New Roman" panose="02020603050405020304" pitchFamily="18" charset="0"/>
            </a:endParaRPr>
          </a:p>
          <a:p>
            <a:pPr marL="742950" lvl="1" indent="-285750">
              <a:buFont typeface="+mj-lt"/>
              <a:buAutoNum type="arabicPeriod"/>
            </a:pPr>
            <a:r>
              <a:rPr lang="en-US" sz="2200" b="1" dirty="0">
                <a:latin typeface="Times New Roman" panose="02020603050405020304" pitchFamily="18" charset="0"/>
                <a:cs typeface="Times New Roman" panose="02020603050405020304" pitchFamily="18" charset="0"/>
              </a:rPr>
              <a:t>Lightweight &amp; cloud-friendly</a:t>
            </a:r>
            <a:r>
              <a:rPr lang="en-US" sz="2200" dirty="0">
                <a:latin typeface="Times New Roman" panose="02020603050405020304" pitchFamily="18" charset="0"/>
                <a:cs typeface="Times New Roman" panose="02020603050405020304" pitchFamily="18" charset="0"/>
              </a:rPr>
              <a:t>, ensuring seamless integration across </a:t>
            </a:r>
            <a:r>
              <a:rPr lang="en-US" sz="2200" b="1" dirty="0">
                <a:latin typeface="Times New Roman" panose="02020603050405020304" pitchFamily="18" charset="0"/>
                <a:cs typeface="Times New Roman" panose="02020603050405020304" pitchFamily="18" charset="0"/>
              </a:rPr>
              <a:t>mobile, desktop, and web platforms</a:t>
            </a:r>
            <a:r>
              <a:rPr lang="en-US" sz="2200" dirty="0">
                <a:latin typeface="Times New Roman" panose="02020603050405020304" pitchFamily="18" charset="0"/>
                <a:cs typeface="Times New Roman" panose="02020603050405020304" pitchFamily="18" charset="0"/>
              </a:rPr>
              <a:t>, making it ideal for large-scale exams.</a:t>
            </a:r>
          </a:p>
          <a:p>
            <a:pPr>
              <a:buFont typeface="+mj-lt"/>
              <a:buAutoNum type="arabicPeriod"/>
            </a:pPr>
            <a:r>
              <a:rPr lang="en-US" sz="3300" b="1" dirty="0">
                <a:latin typeface="Times New Roman" panose="02020603050405020304" pitchFamily="18" charset="0"/>
                <a:cs typeface="Times New Roman" panose="02020603050405020304" pitchFamily="18" charset="0"/>
              </a:rPr>
              <a:t>AI-Driven Analytics &amp; Insights</a:t>
            </a:r>
            <a:endParaRPr lang="en-US" sz="3300" dirty="0">
              <a:latin typeface="Times New Roman" panose="02020603050405020304" pitchFamily="18" charset="0"/>
              <a:cs typeface="Times New Roman" panose="02020603050405020304" pitchFamily="18" charset="0"/>
            </a:endParaRPr>
          </a:p>
          <a:p>
            <a:pPr marL="742950" lvl="1" indent="-285750">
              <a:buFont typeface="+mj-lt"/>
              <a:buAutoNum type="arabicPeriod"/>
            </a:pPr>
            <a:r>
              <a:rPr lang="en-US" sz="2200" dirty="0">
                <a:latin typeface="Times New Roman" panose="02020603050405020304" pitchFamily="18" charset="0"/>
                <a:cs typeface="Times New Roman" panose="02020603050405020304" pitchFamily="18" charset="0"/>
              </a:rPr>
              <a:t>Provides </a:t>
            </a:r>
            <a:r>
              <a:rPr lang="en-US" sz="2200" b="1" dirty="0">
                <a:latin typeface="Times New Roman" panose="02020603050405020304" pitchFamily="18" charset="0"/>
                <a:cs typeface="Times New Roman" panose="02020603050405020304" pitchFamily="18" charset="0"/>
              </a:rPr>
              <a:t>detailed reports</a:t>
            </a:r>
            <a:r>
              <a:rPr lang="en-US" sz="2200" dirty="0">
                <a:latin typeface="Times New Roman" panose="02020603050405020304" pitchFamily="18" charset="0"/>
                <a:cs typeface="Times New Roman" panose="02020603050405020304" pitchFamily="18" charset="0"/>
              </a:rPr>
              <a:t> on candidate behavior, helping institutions make </a:t>
            </a:r>
            <a:r>
              <a:rPr lang="en-US" sz="2200" b="1" dirty="0">
                <a:latin typeface="Times New Roman" panose="02020603050405020304" pitchFamily="18" charset="0"/>
                <a:cs typeface="Times New Roman" panose="02020603050405020304" pitchFamily="18" charset="0"/>
              </a:rPr>
              <a:t>data-driven decisions</a:t>
            </a:r>
            <a:r>
              <a:rPr lang="en-US" sz="2200" dirty="0">
                <a:latin typeface="Times New Roman" panose="02020603050405020304" pitchFamily="18" charset="0"/>
                <a:cs typeface="Times New Roman" panose="02020603050405020304" pitchFamily="18" charset="0"/>
              </a:rPr>
              <a:t> without bias.</a:t>
            </a:r>
          </a:p>
          <a:p>
            <a:endParaRPr lang="en-IN" dirty="0"/>
          </a:p>
        </p:txBody>
      </p:sp>
    </p:spTree>
    <p:extLst>
      <p:ext uri="{BB962C8B-B14F-4D97-AF65-F5344CB8AC3E}">
        <p14:creationId xmlns:p14="http://schemas.microsoft.com/office/powerpoint/2010/main" val="3042611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10648-A970-C37F-E454-3E187C495273}"/>
              </a:ext>
            </a:extLst>
          </p:cNvPr>
          <p:cNvSpPr>
            <a:spLocks noGrp="1"/>
          </p:cNvSpPr>
          <p:nvPr>
            <p:ph type="title"/>
          </p:nvPr>
        </p:nvSpPr>
        <p:spPr/>
        <p:txBody>
          <a:bodyPr/>
          <a:lstStyle/>
          <a:p>
            <a:r>
              <a:rPr lang="en-IN" dirty="0">
                <a:latin typeface="Algerian" panose="04020705040A02060702" pitchFamily="82" charset="0"/>
              </a:rPr>
              <a:t>Technical Implementation</a:t>
            </a:r>
          </a:p>
        </p:txBody>
      </p:sp>
      <p:sp>
        <p:nvSpPr>
          <p:cNvPr id="3" name="Content Placeholder 2">
            <a:extLst>
              <a:ext uri="{FF2B5EF4-FFF2-40B4-BE49-F238E27FC236}">
                <a16:creationId xmlns:a16="http://schemas.microsoft.com/office/drawing/2014/main" id="{E3325722-F61A-45C5-13E2-DD16D439A3DA}"/>
              </a:ext>
            </a:extLst>
          </p:cNvPr>
          <p:cNvSpPr>
            <a:spLocks noGrp="1"/>
          </p:cNvSpPr>
          <p:nvPr>
            <p:ph idx="1"/>
          </p:nvPr>
        </p:nvSpPr>
        <p:spPr/>
        <p:txBody>
          <a:bodyPr>
            <a:normAutofit fontScale="77500" lnSpcReduction="20000"/>
          </a:bodyPr>
          <a:lstStyle/>
          <a:p>
            <a:pPr marL="0" indent="0">
              <a:buNone/>
            </a:pPr>
            <a:r>
              <a:rPr lang="en-US" dirty="0">
                <a:latin typeface="Times New Roman" panose="02020603050405020304" pitchFamily="18" charset="0"/>
                <a:cs typeface="Times New Roman" panose="02020603050405020304" pitchFamily="18" charset="0"/>
              </a:rPr>
              <a:t>Technology Stack – What tools, frameworks, APIs, and platforms :</a:t>
            </a:r>
          </a:p>
          <a:p>
            <a:pPr>
              <a:buNone/>
            </a:pPr>
            <a:r>
              <a:rPr lang="en-IN" b="1" dirty="0"/>
              <a:t>Frontend:</a:t>
            </a:r>
          </a:p>
          <a:p>
            <a:pPr>
              <a:buFont typeface="Arial" panose="020B0604020202020204" pitchFamily="34" charset="0"/>
              <a:buChar char="•"/>
            </a:pPr>
            <a:r>
              <a:rPr lang="en-IN" b="1" dirty="0"/>
              <a:t>React.js</a:t>
            </a:r>
            <a:r>
              <a:rPr lang="en-IN" dirty="0"/>
              <a:t> – For building the user interface.</a:t>
            </a:r>
          </a:p>
          <a:p>
            <a:pPr>
              <a:buFont typeface="Arial" panose="020B0604020202020204" pitchFamily="34" charset="0"/>
              <a:buChar char="•"/>
            </a:pPr>
            <a:r>
              <a:rPr lang="en-IN" b="1" dirty="0"/>
              <a:t>Tailwind CSS</a:t>
            </a:r>
            <a:r>
              <a:rPr lang="en-IN" dirty="0"/>
              <a:t> – For styling and responsive design.</a:t>
            </a:r>
          </a:p>
          <a:p>
            <a:pPr>
              <a:buFont typeface="Arial" panose="020B0604020202020204" pitchFamily="34" charset="0"/>
              <a:buChar char="•"/>
            </a:pPr>
            <a:r>
              <a:rPr lang="en-IN" b="1" dirty="0"/>
              <a:t>JavaScript (JSX/TSX)</a:t>
            </a:r>
            <a:r>
              <a:rPr lang="en-IN" dirty="0"/>
              <a:t> – For dynamic components and logic.</a:t>
            </a:r>
          </a:p>
          <a:p>
            <a:pPr>
              <a:buNone/>
            </a:pPr>
            <a:r>
              <a:rPr lang="en-IN" b="1" dirty="0"/>
              <a:t>Backend:</a:t>
            </a:r>
          </a:p>
          <a:p>
            <a:pPr>
              <a:buFont typeface="Arial" panose="020B0604020202020204" pitchFamily="34" charset="0"/>
              <a:buChar char="•"/>
            </a:pPr>
            <a:r>
              <a:rPr lang="en-IN" b="1" dirty="0" err="1"/>
              <a:t>FastAPI</a:t>
            </a:r>
            <a:r>
              <a:rPr lang="en-IN" b="1" dirty="0"/>
              <a:t> or Flask</a:t>
            </a:r>
            <a:r>
              <a:rPr lang="en-IN" dirty="0"/>
              <a:t> – For handling API requests and business logic.</a:t>
            </a:r>
          </a:p>
          <a:p>
            <a:pPr>
              <a:buFont typeface="Arial" panose="020B0604020202020204" pitchFamily="34" charset="0"/>
              <a:buChar char="•"/>
            </a:pPr>
            <a:r>
              <a:rPr lang="en-IN" b="1" dirty="0"/>
              <a:t>Python</a:t>
            </a:r>
            <a:r>
              <a:rPr lang="en-IN" dirty="0"/>
              <a:t> – Primary backend programming language.</a:t>
            </a:r>
          </a:p>
          <a:p>
            <a:pPr>
              <a:buNone/>
            </a:pPr>
            <a:r>
              <a:rPr lang="en-IN" b="1" dirty="0"/>
              <a:t>AI &amp; Machine Learning:</a:t>
            </a:r>
          </a:p>
          <a:p>
            <a:pPr>
              <a:buFont typeface="Arial" panose="020B0604020202020204" pitchFamily="34" charset="0"/>
              <a:buChar char="•"/>
            </a:pPr>
            <a:r>
              <a:rPr lang="en-IN" b="1" dirty="0"/>
              <a:t>Scikit-learn</a:t>
            </a:r>
            <a:r>
              <a:rPr lang="en-IN" dirty="0"/>
              <a:t> – For risk analysis and </a:t>
            </a:r>
            <a:r>
              <a:rPr lang="en-IN" dirty="0" err="1"/>
              <a:t>behavioral</a:t>
            </a:r>
            <a:r>
              <a:rPr lang="en-IN" dirty="0"/>
              <a:t> pattern detection.</a:t>
            </a:r>
          </a:p>
          <a:p>
            <a:pPr>
              <a:buFont typeface="Arial" panose="020B0604020202020204" pitchFamily="34" charset="0"/>
              <a:buChar char="•"/>
            </a:pPr>
            <a:r>
              <a:rPr lang="en-IN" b="1" dirty="0"/>
              <a:t>OpenCV</a:t>
            </a:r>
            <a:r>
              <a:rPr lang="en-IN" dirty="0"/>
              <a:t> – For any image processing .</a:t>
            </a:r>
          </a:p>
          <a:p>
            <a:pPr>
              <a:buFont typeface="Arial" panose="020B0604020202020204" pitchFamily="34" charset="0"/>
              <a:buChar char="•"/>
            </a:pPr>
            <a:r>
              <a:rPr lang="en-IN" b="1" dirty="0"/>
              <a:t>TensorFlow or </a:t>
            </a:r>
            <a:r>
              <a:rPr lang="en-IN" b="1" dirty="0" err="1"/>
              <a:t>PyTorch</a:t>
            </a:r>
            <a:r>
              <a:rPr lang="en-IN" dirty="0"/>
              <a:t> –  deep learning models are implemented.</a:t>
            </a:r>
          </a:p>
          <a:p>
            <a:pPr marL="0" indent="0">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120618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7E86E5-2D09-67E1-32BE-1C9D355BACB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E456703-D22F-2433-DED6-9F835295DC62}"/>
              </a:ext>
            </a:extLst>
          </p:cNvPr>
          <p:cNvSpPr>
            <a:spLocks noGrp="1"/>
          </p:cNvSpPr>
          <p:nvPr>
            <p:ph idx="1"/>
          </p:nvPr>
        </p:nvSpPr>
        <p:spPr/>
        <p:txBody>
          <a:bodyPr>
            <a:normAutofit fontScale="85000" lnSpcReduction="20000"/>
          </a:bodyPr>
          <a:lstStyle/>
          <a:p>
            <a:pPr>
              <a:buNone/>
            </a:pPr>
            <a:r>
              <a:rPr lang="en-IN" b="1" dirty="0"/>
              <a:t>Database:</a:t>
            </a:r>
          </a:p>
          <a:p>
            <a:pPr>
              <a:buFont typeface="Arial" panose="020B0604020202020204" pitchFamily="34" charset="0"/>
              <a:buChar char="•"/>
            </a:pPr>
            <a:r>
              <a:rPr lang="en-IN" b="1" dirty="0"/>
              <a:t>PostgreSQL / MySQL / MongoDB</a:t>
            </a:r>
            <a:r>
              <a:rPr lang="en-IN" dirty="0"/>
              <a:t> – For storing user and session data.</a:t>
            </a:r>
          </a:p>
          <a:p>
            <a:pPr>
              <a:buNone/>
            </a:pPr>
            <a:r>
              <a:rPr lang="en-IN" b="1" dirty="0"/>
              <a:t>Authentication &amp; Security:</a:t>
            </a:r>
          </a:p>
          <a:p>
            <a:pPr>
              <a:buFont typeface="Arial" panose="020B0604020202020204" pitchFamily="34" charset="0"/>
              <a:buChar char="•"/>
            </a:pPr>
            <a:r>
              <a:rPr lang="en-IN" b="1" dirty="0"/>
              <a:t>JWT Authentication</a:t>
            </a:r>
            <a:r>
              <a:rPr lang="en-IN" dirty="0"/>
              <a:t> – For secure user login and authorization.</a:t>
            </a:r>
          </a:p>
          <a:p>
            <a:pPr>
              <a:buFont typeface="Arial" panose="020B0604020202020204" pitchFamily="34" charset="0"/>
              <a:buChar char="•"/>
            </a:pPr>
            <a:r>
              <a:rPr lang="en-IN" b="1" dirty="0"/>
              <a:t>AES Encryption</a:t>
            </a:r>
            <a:r>
              <a:rPr lang="en-IN" dirty="0"/>
              <a:t> – data encryption is implemented.</a:t>
            </a:r>
          </a:p>
          <a:p>
            <a:pPr>
              <a:buNone/>
            </a:pPr>
            <a:r>
              <a:rPr lang="en-IN" b="1" dirty="0"/>
              <a:t>Cloud &amp; Deployment:</a:t>
            </a:r>
          </a:p>
          <a:p>
            <a:pPr>
              <a:buFont typeface="Arial" panose="020B0604020202020204" pitchFamily="34" charset="0"/>
              <a:buChar char="•"/>
            </a:pPr>
            <a:r>
              <a:rPr lang="en-IN" b="1" dirty="0"/>
              <a:t>Docker</a:t>
            </a:r>
            <a:r>
              <a:rPr lang="en-IN" dirty="0"/>
              <a:t> – For containerization and easy deployment.</a:t>
            </a:r>
          </a:p>
          <a:p>
            <a:pPr>
              <a:buNone/>
            </a:pPr>
            <a:r>
              <a:rPr lang="en-IN" b="1" dirty="0"/>
              <a:t>Additional Tools/APIs:</a:t>
            </a:r>
          </a:p>
          <a:p>
            <a:pPr>
              <a:buFont typeface="Arial" panose="020B0604020202020204" pitchFamily="34" charset="0"/>
              <a:buChar char="•"/>
            </a:pPr>
            <a:r>
              <a:rPr lang="en-IN" b="1" dirty="0" err="1"/>
              <a:t>WebSockets</a:t>
            </a:r>
            <a:r>
              <a:rPr lang="en-IN" dirty="0"/>
              <a:t> – For real-time communication.</a:t>
            </a:r>
          </a:p>
          <a:p>
            <a:pPr>
              <a:buFont typeface="Arial" panose="020B0604020202020204" pitchFamily="34" charset="0"/>
              <a:buChar char="•"/>
            </a:pPr>
            <a:r>
              <a:rPr lang="en-IN" b="1" dirty="0"/>
              <a:t>Sentry</a:t>
            </a:r>
            <a:r>
              <a:rPr lang="en-IN" dirty="0"/>
              <a:t> – For error tracking and monitoring.</a:t>
            </a:r>
          </a:p>
          <a:p>
            <a:pPr>
              <a:buFont typeface="Arial" panose="020B0604020202020204" pitchFamily="34" charset="0"/>
              <a:buChar char="•"/>
            </a:pPr>
            <a:r>
              <a:rPr lang="en-IN" b="1" dirty="0"/>
              <a:t>Firebase</a:t>
            </a:r>
            <a:r>
              <a:rPr lang="en-IN" dirty="0"/>
              <a:t> –  used for authentication or database services.</a:t>
            </a:r>
          </a:p>
          <a:p>
            <a:endParaRPr lang="en-IN" dirty="0"/>
          </a:p>
        </p:txBody>
      </p:sp>
    </p:spTree>
    <p:extLst>
      <p:ext uri="{BB962C8B-B14F-4D97-AF65-F5344CB8AC3E}">
        <p14:creationId xmlns:p14="http://schemas.microsoft.com/office/powerpoint/2010/main" val="15199361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1535</Words>
  <Application>Microsoft Office PowerPoint</Application>
  <PresentationFormat>Widescreen</PresentationFormat>
  <Paragraphs>121</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Algerian</vt:lpstr>
      <vt:lpstr>Arial</vt:lpstr>
      <vt:lpstr>Calibri</vt:lpstr>
      <vt:lpstr>Calibri Light</vt:lpstr>
      <vt:lpstr>Inter</vt:lpstr>
      <vt:lpstr>Times New Roman</vt:lpstr>
      <vt:lpstr>Office Theme</vt:lpstr>
      <vt:lpstr> </vt:lpstr>
      <vt:lpstr>Problem statement</vt:lpstr>
      <vt:lpstr>Why is this an important problem</vt:lpstr>
      <vt:lpstr>Who are the primary users affected by this issue?</vt:lpstr>
      <vt:lpstr>Describe your solution concise </vt:lpstr>
      <vt:lpstr>How does it address the problem effectively</vt:lpstr>
      <vt:lpstr>Unique aspects or differentiators of your approach.</vt:lpstr>
      <vt:lpstr>Technical Implementation</vt:lpstr>
      <vt:lpstr>PowerPoint Presentation</vt:lpstr>
      <vt:lpstr>Workflow:</vt:lpstr>
      <vt:lpstr>PowerPoint Presentation</vt:lpstr>
      <vt:lpstr>Current Development Status </vt:lpstr>
      <vt:lpstr>Why choose us?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Amulya K R</dc:creator>
  <cp:lastModifiedBy>Amulya K R</cp:lastModifiedBy>
  <cp:revision>1</cp:revision>
  <dcterms:created xsi:type="dcterms:W3CDTF">2025-03-16T04:26:47Z</dcterms:created>
  <dcterms:modified xsi:type="dcterms:W3CDTF">2025-03-16T04:26:59Z</dcterms:modified>
</cp:coreProperties>
</file>