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8530f08867_0_1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8530f08867_0_1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8530f08867_0_13: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9" name="Google Shape;39;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5" name="Google Shape;45;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6" name="Google Shape;46;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7"/>
          <p:cNvSpPr txBox="1"/>
          <p:nvPr/>
        </p:nvSpPr>
        <p:spPr>
          <a:xfrm>
            <a:off x="1893767" y="2959313"/>
            <a:ext cx="86106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 S.ASHVINI</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 312208630</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 B.COM GENERAL</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 CHELLAMMAL </a:t>
            </a:r>
            <a:r>
              <a:rPr lang="en-US" sz="2400">
                <a:solidFill>
                  <a:schemeClr val="dk1"/>
                </a:solidFill>
                <a:latin typeface="Calibri"/>
                <a:ea typeface="Calibri"/>
                <a:cs typeface="Calibri"/>
                <a:sym typeface="Calibri"/>
              </a:rPr>
              <a:t>WOMEN'S</a:t>
            </a:r>
            <a:r>
              <a:rPr lang="en-US" sz="2400">
                <a:solidFill>
                  <a:schemeClr val="dk1"/>
                </a:solidFill>
                <a:latin typeface="Calibri"/>
                <a:ea typeface="Calibri"/>
                <a:cs typeface="Calibri"/>
                <a:sym typeface="Calibri"/>
              </a:rPr>
              <a:t> 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67" name="Google Shape;67;p7"/>
          <p:cNvSpPr txBox="1"/>
          <p:nvPr/>
        </p:nvSpPr>
        <p:spPr>
          <a:xfrm>
            <a:off x="5197075" y="3643325"/>
            <a:ext cx="703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68" name="Google Shape;68;p7"/>
          <p:cNvSpPr txBox="1"/>
          <p:nvPr/>
        </p:nvSpPr>
        <p:spPr>
          <a:xfrm>
            <a:off x="4964900" y="3804050"/>
            <a:ext cx="726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3" name="Google Shape;193;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517900" y="265672"/>
            <a:ext cx="3303900" cy="14910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b="1" sz="4800">
              <a:solidFill>
                <a:schemeClr val="dk1"/>
              </a:solidFill>
              <a:latin typeface="Trebuchet MS"/>
              <a:ea typeface="Trebuchet MS"/>
              <a:cs typeface="Trebuchet MS"/>
              <a:sym typeface="Trebuchet MS"/>
            </a:endParaRPr>
          </a:p>
          <a:p>
            <a:pPr indent="0" lvl="0" marL="12700" marR="0" rtl="0" algn="l">
              <a:lnSpc>
                <a:spcPct val="100000"/>
              </a:lnSpc>
              <a:spcBef>
                <a:spcPts val="0"/>
              </a:spcBef>
              <a:spcAft>
                <a:spcPts val="0"/>
              </a:spcAft>
              <a:buNone/>
            </a:pPr>
            <a:r>
              <a:t/>
            </a:r>
            <a:endParaRPr b="1" sz="4800">
              <a:solidFill>
                <a:schemeClr val="dk1"/>
              </a:solidFill>
              <a:latin typeface="Trebuchet MS"/>
              <a:ea typeface="Trebuchet MS"/>
              <a:cs typeface="Trebuchet MS"/>
              <a:sym typeface="Trebuchet MS"/>
            </a:endParaRPr>
          </a:p>
        </p:txBody>
      </p:sp>
      <p:sp>
        <p:nvSpPr>
          <p:cNvPr id="195" name="Google Shape;195;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16"/>
          <p:cNvSpPr txBox="1"/>
          <p:nvPr/>
        </p:nvSpPr>
        <p:spPr>
          <a:xfrm>
            <a:off x="428625" y="696588"/>
            <a:ext cx="9929700" cy="567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latin typeface="Calibri"/>
              <a:ea typeface="Calibri"/>
              <a:cs typeface="Calibri"/>
              <a:sym typeface="Calibri"/>
            </a:endParaRPr>
          </a:p>
          <a:p>
            <a:pPr indent="0" lvl="0" marL="0" rtl="0" algn="l">
              <a:spcBef>
                <a:spcPts val="0"/>
              </a:spcBef>
              <a:spcAft>
                <a:spcPts val="0"/>
              </a:spcAft>
              <a:buNone/>
            </a:pPr>
            <a:r>
              <a:t/>
            </a:r>
            <a:endParaRPr b="1" sz="2400">
              <a:latin typeface="Calibri"/>
              <a:ea typeface="Calibri"/>
              <a:cs typeface="Calibri"/>
              <a:sym typeface="Calibri"/>
            </a:endParaRPr>
          </a:p>
          <a:p>
            <a:pPr indent="-381000" lvl="0" marL="457200" rtl="0" algn="just">
              <a:spcBef>
                <a:spcPts val="0"/>
              </a:spcBef>
              <a:spcAft>
                <a:spcPts val="0"/>
              </a:spcAft>
              <a:buSzPts val="2400"/>
              <a:buFont typeface="Calibri"/>
              <a:buChar char="❏"/>
            </a:pPr>
            <a:r>
              <a:rPr b="1" lang="en-US" sz="2400">
                <a:latin typeface="Calibri"/>
                <a:ea typeface="Calibri"/>
                <a:cs typeface="Calibri"/>
                <a:sym typeface="Calibri"/>
              </a:rPr>
              <a:t>Data Sources and Cleaning</a:t>
            </a:r>
            <a:endParaRPr b="1" sz="2400">
              <a:latin typeface="Calibri"/>
              <a:ea typeface="Calibri"/>
              <a:cs typeface="Calibri"/>
              <a:sym typeface="Calibri"/>
            </a:endParaRPr>
          </a:p>
          <a:p>
            <a:pPr indent="0" lvl="0" marL="457200" rtl="0" algn="just">
              <a:spcBef>
                <a:spcPts val="0"/>
              </a:spcBef>
              <a:spcAft>
                <a:spcPts val="0"/>
              </a:spcAft>
              <a:buNone/>
            </a:pPr>
            <a:r>
              <a:rPr lang="en-US" sz="2400">
                <a:latin typeface="Calibri"/>
                <a:ea typeface="Calibri"/>
                <a:cs typeface="Calibri"/>
                <a:sym typeface="Calibri"/>
              </a:rPr>
              <a:t>Data was extracted from the NM dashboard for comprehensive analysis. </a:t>
            </a:r>
            <a:endParaRPr sz="2400">
              <a:latin typeface="Calibri"/>
              <a:ea typeface="Calibri"/>
              <a:cs typeface="Calibri"/>
              <a:sym typeface="Calibri"/>
            </a:endParaRPr>
          </a:p>
          <a:p>
            <a:pPr indent="0" lvl="0" marL="457200" rtl="0" algn="just">
              <a:spcBef>
                <a:spcPts val="0"/>
              </a:spcBef>
              <a:spcAft>
                <a:spcPts val="0"/>
              </a:spcAft>
              <a:buNone/>
            </a:pPr>
            <a:r>
              <a:rPr lang="en-US" sz="2400">
                <a:latin typeface="Calibri"/>
                <a:ea typeface="Calibri"/>
                <a:cs typeface="Calibri"/>
                <a:sym typeface="Calibri"/>
              </a:rPr>
              <a:t>Cleaned data to remove inconsistencies and duplicates. </a:t>
            </a:r>
            <a:endParaRPr sz="2400">
              <a:latin typeface="Calibri"/>
              <a:ea typeface="Calibri"/>
              <a:cs typeface="Calibri"/>
              <a:sym typeface="Calibri"/>
            </a:endParaRPr>
          </a:p>
          <a:p>
            <a:pPr indent="0" lvl="0" marL="457200" rtl="0" algn="just">
              <a:spcBef>
                <a:spcPts val="0"/>
              </a:spcBef>
              <a:spcAft>
                <a:spcPts val="0"/>
              </a:spcAft>
              <a:buNone/>
            </a:pPr>
            <a:r>
              <a:rPr lang="en-US" sz="2400">
                <a:latin typeface="Calibri"/>
                <a:ea typeface="Calibri"/>
                <a:cs typeface="Calibri"/>
                <a:sym typeface="Calibri"/>
              </a:rPr>
              <a:t>Ensured accuracy and completeness for reliable analysis. </a:t>
            </a:r>
            <a:endParaRPr sz="2400">
              <a:latin typeface="Calibri"/>
              <a:ea typeface="Calibri"/>
              <a:cs typeface="Calibri"/>
              <a:sym typeface="Calibri"/>
            </a:endParaRPr>
          </a:p>
          <a:p>
            <a:pPr indent="-381000" lvl="0" marL="457200" rtl="0" algn="just">
              <a:spcBef>
                <a:spcPts val="0"/>
              </a:spcBef>
              <a:spcAft>
                <a:spcPts val="0"/>
              </a:spcAft>
              <a:buSzPts val="2400"/>
              <a:buFont typeface="Calibri"/>
              <a:buChar char="❏"/>
            </a:pPr>
            <a:r>
              <a:rPr lang="en-US" sz="2400">
                <a:latin typeface="Calibri"/>
                <a:ea typeface="Calibri"/>
                <a:cs typeface="Calibri"/>
                <a:sym typeface="Calibri"/>
              </a:rPr>
              <a:t> </a:t>
            </a:r>
            <a:r>
              <a:rPr b="1" lang="en-US" sz="2400">
                <a:latin typeface="Calibri"/>
                <a:ea typeface="Calibri"/>
                <a:cs typeface="Calibri"/>
                <a:sym typeface="Calibri"/>
              </a:rPr>
              <a:t>Pivot Table Structure </a:t>
            </a:r>
            <a:endParaRPr b="1" sz="2400">
              <a:latin typeface="Calibri"/>
              <a:ea typeface="Calibri"/>
              <a:cs typeface="Calibri"/>
              <a:sym typeface="Calibri"/>
            </a:endParaRPr>
          </a:p>
          <a:p>
            <a:pPr indent="0" lvl="0" marL="457200" rtl="0" algn="just">
              <a:spcBef>
                <a:spcPts val="0"/>
              </a:spcBef>
              <a:spcAft>
                <a:spcPts val="0"/>
              </a:spcAft>
              <a:buNone/>
            </a:pPr>
            <a:r>
              <a:rPr lang="en-US" sz="2400">
                <a:latin typeface="Calibri"/>
                <a:ea typeface="Calibri"/>
                <a:cs typeface="Calibri"/>
                <a:sym typeface="Calibri"/>
              </a:rPr>
              <a:t>Created pivot tables to summarize and analyze large data sets. </a:t>
            </a:r>
            <a:endParaRPr sz="2400">
              <a:latin typeface="Calibri"/>
              <a:ea typeface="Calibri"/>
              <a:cs typeface="Calibri"/>
              <a:sym typeface="Calibri"/>
            </a:endParaRPr>
          </a:p>
          <a:p>
            <a:pPr indent="0" lvl="0" marL="457200" rtl="0" algn="just">
              <a:spcBef>
                <a:spcPts val="0"/>
              </a:spcBef>
              <a:spcAft>
                <a:spcPts val="0"/>
              </a:spcAft>
              <a:buNone/>
            </a:pPr>
            <a:r>
              <a:rPr lang="en-US" sz="2400">
                <a:latin typeface="Calibri"/>
                <a:ea typeface="Calibri"/>
                <a:cs typeface="Calibri"/>
                <a:sym typeface="Calibri"/>
              </a:rPr>
              <a:t>Organized data by dimensions like time periods and employee groups. </a:t>
            </a:r>
            <a:endParaRPr sz="2400">
              <a:latin typeface="Calibri"/>
              <a:ea typeface="Calibri"/>
              <a:cs typeface="Calibri"/>
              <a:sym typeface="Calibri"/>
            </a:endParaRPr>
          </a:p>
          <a:p>
            <a:pPr indent="0" lvl="0" marL="457200" rtl="0" algn="just">
              <a:spcBef>
                <a:spcPts val="0"/>
              </a:spcBef>
              <a:spcAft>
                <a:spcPts val="0"/>
              </a:spcAft>
              <a:buNone/>
            </a:pPr>
            <a:r>
              <a:rPr lang="en-US" sz="2400">
                <a:latin typeface="Calibri"/>
                <a:ea typeface="Calibri"/>
                <a:cs typeface="Calibri"/>
                <a:sym typeface="Calibri"/>
              </a:rPr>
              <a:t>Enabled dynamic filtering for in-depth performance insights. </a:t>
            </a:r>
            <a:endParaRPr sz="2400">
              <a:latin typeface="Calibri"/>
              <a:ea typeface="Calibri"/>
              <a:cs typeface="Calibri"/>
              <a:sym typeface="Calibri"/>
            </a:endParaRPr>
          </a:p>
          <a:p>
            <a:pPr indent="-381000" lvl="0" marL="457200" rtl="0" algn="just">
              <a:spcBef>
                <a:spcPts val="0"/>
              </a:spcBef>
              <a:spcAft>
                <a:spcPts val="0"/>
              </a:spcAft>
              <a:buSzPts val="2400"/>
              <a:buFont typeface="Calibri"/>
              <a:buChar char="❏"/>
            </a:pPr>
            <a:r>
              <a:rPr b="1" lang="en-US" sz="2400">
                <a:latin typeface="Calibri"/>
                <a:ea typeface="Calibri"/>
                <a:cs typeface="Calibri"/>
                <a:sym typeface="Calibri"/>
              </a:rPr>
              <a:t>Types of Visualizations </a:t>
            </a:r>
            <a:endParaRPr b="1" sz="2400">
              <a:latin typeface="Calibri"/>
              <a:ea typeface="Calibri"/>
              <a:cs typeface="Calibri"/>
              <a:sym typeface="Calibri"/>
            </a:endParaRPr>
          </a:p>
          <a:p>
            <a:pPr indent="0" lvl="0" marL="457200" rtl="0" algn="just">
              <a:spcBef>
                <a:spcPts val="0"/>
              </a:spcBef>
              <a:spcAft>
                <a:spcPts val="0"/>
              </a:spcAft>
              <a:buNone/>
            </a:pPr>
            <a:r>
              <a:rPr lang="en-US" sz="2400">
                <a:latin typeface="Calibri"/>
                <a:ea typeface="Calibri"/>
                <a:cs typeface="Calibri"/>
                <a:sym typeface="Calibri"/>
              </a:rPr>
              <a:t>Developed charts and graphs to illustrate performance trends. </a:t>
            </a:r>
            <a:endParaRPr sz="2400">
              <a:latin typeface="Calibri"/>
              <a:ea typeface="Calibri"/>
              <a:cs typeface="Calibri"/>
              <a:sym typeface="Calibri"/>
            </a:endParaRPr>
          </a:p>
          <a:p>
            <a:pPr indent="0" lvl="0" marL="457200" rtl="0" algn="just">
              <a:spcBef>
                <a:spcPts val="0"/>
              </a:spcBef>
              <a:spcAft>
                <a:spcPts val="0"/>
              </a:spcAft>
              <a:buNone/>
            </a:pPr>
            <a:r>
              <a:rPr lang="en-US" sz="2400">
                <a:latin typeface="Calibri"/>
                <a:ea typeface="Calibri"/>
                <a:cs typeface="Calibri"/>
                <a:sym typeface="Calibri"/>
              </a:rPr>
              <a:t>Used bar charts for departmental comparisons and line graphs for trends overtime. </a:t>
            </a:r>
            <a:endParaRPr sz="2400">
              <a:latin typeface="Calibri"/>
              <a:ea typeface="Calibri"/>
              <a:cs typeface="Calibri"/>
              <a:sym typeface="Calibri"/>
            </a:endParaRPr>
          </a:p>
          <a:p>
            <a:pPr indent="0" lvl="0" marL="457200" rtl="0" algn="l">
              <a:spcBef>
                <a:spcPts val="0"/>
              </a:spcBef>
              <a:spcAft>
                <a:spcPts val="0"/>
              </a:spcAft>
              <a:buNone/>
            </a:pPr>
            <a:r>
              <a:rPr lang="en-US" sz="2400">
                <a:latin typeface="Calibri"/>
                <a:ea typeface="Calibri"/>
                <a:cs typeface="Calibri"/>
                <a:sym typeface="Calibri"/>
              </a:rPr>
              <a:t>Applied heat maps to highlight areas of high and low performance</a:t>
            </a:r>
            <a:r>
              <a:rPr lang="en-US" sz="1800">
                <a:latin typeface="Calibri"/>
                <a:ea typeface="Calibri"/>
                <a:cs typeface="Calibri"/>
                <a:sym typeface="Calibri"/>
              </a:rPr>
              <a:t>.</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ph type="ctrTitle"/>
          </p:nvPr>
        </p:nvSpPr>
        <p:spPr>
          <a:xfrm>
            <a:off x="492900" y="156375"/>
            <a:ext cx="3346800" cy="738900"/>
          </a:xfrm>
          <a:prstGeom prst="rect">
            <a:avLst/>
          </a:prstGeom>
        </p:spPr>
        <p:txBody>
          <a:bodyPr anchorCtr="0" anchor="t" bIns="0" lIns="0" spcFirstLastPara="1" rIns="0" wrap="square" tIns="0">
            <a:spAutoFit/>
          </a:bodyPr>
          <a:lstStyle/>
          <a:p>
            <a:pPr indent="0" lvl="0" marL="12700" rtl="0" algn="l">
              <a:spcBef>
                <a:spcPts val="0"/>
              </a:spcBef>
              <a:spcAft>
                <a:spcPts val="0"/>
              </a:spcAft>
              <a:buNone/>
            </a:pPr>
            <a:r>
              <a:rPr b="1" lang="en-US" sz="4800"/>
              <a:t>MODELLING</a:t>
            </a:r>
            <a:endParaRPr/>
          </a:p>
        </p:txBody>
      </p:sp>
      <p:sp>
        <p:nvSpPr>
          <p:cNvPr id="203" name="Google Shape;203;p17"/>
          <p:cNvSpPr txBox="1"/>
          <p:nvPr/>
        </p:nvSpPr>
        <p:spPr>
          <a:xfrm>
            <a:off x="492900" y="895275"/>
            <a:ext cx="10287000" cy="6095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Key Metrics and Dimensions </a:t>
            </a:r>
            <a:endParaRPr b="1" sz="2400">
              <a:solidFill>
                <a:schemeClr val="dk1"/>
              </a:solidFill>
              <a:latin typeface="Calibri"/>
              <a:ea typeface="Calibri"/>
              <a:cs typeface="Calibri"/>
              <a:sym typeface="Calibri"/>
            </a:endParaRPr>
          </a:p>
          <a:p>
            <a:pPr indent="0" lvl="0" marL="457200" rtl="0" algn="l">
              <a:spcBef>
                <a:spcPts val="0"/>
              </a:spcBef>
              <a:spcAft>
                <a:spcPts val="0"/>
              </a:spcAft>
              <a:buNone/>
            </a:pPr>
            <a:r>
              <a:rPr lang="en-US" sz="2400">
                <a:solidFill>
                  <a:schemeClr val="dk1"/>
                </a:solidFill>
                <a:latin typeface="Calibri"/>
                <a:ea typeface="Calibri"/>
                <a:cs typeface="Calibri"/>
                <a:sym typeface="Calibri"/>
              </a:rPr>
              <a:t>Defined dimensions like departments and job roles for detailed analysis. </a:t>
            </a:r>
            <a:endParaRPr sz="2400">
              <a:solidFill>
                <a:schemeClr val="dk1"/>
              </a:solidFill>
              <a:latin typeface="Calibri"/>
              <a:ea typeface="Calibri"/>
              <a:cs typeface="Calibri"/>
              <a:sym typeface="Calibri"/>
            </a:endParaRPr>
          </a:p>
          <a:p>
            <a:pPr indent="0" lvl="0" marL="457200" rtl="0" algn="l">
              <a:spcBef>
                <a:spcPts val="0"/>
              </a:spcBef>
              <a:spcAft>
                <a:spcPts val="0"/>
              </a:spcAft>
              <a:buNone/>
            </a:pPr>
            <a:r>
              <a:rPr lang="en-US" sz="2400">
                <a:solidFill>
                  <a:schemeClr val="dk1"/>
                </a:solidFill>
                <a:latin typeface="Calibri"/>
                <a:ea typeface="Calibri"/>
                <a:cs typeface="Calibri"/>
                <a:sym typeface="Calibri"/>
              </a:rPr>
              <a:t>Ensured metrics align with organizational performance goals. </a:t>
            </a:r>
            <a:endParaRPr b="1"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b="1" lang="en-US" sz="2400">
                <a:latin typeface="Calibri"/>
                <a:ea typeface="Calibri"/>
                <a:cs typeface="Calibri"/>
                <a:sym typeface="Calibri"/>
              </a:rPr>
              <a:t>Insights and Conclusions :</a:t>
            </a:r>
            <a:r>
              <a:rPr lang="en-US" sz="2400">
                <a:latin typeface="Calibri"/>
                <a:ea typeface="Calibri"/>
                <a:cs typeface="Calibri"/>
                <a:sym typeface="Calibri"/>
              </a:rPr>
              <a:t> </a:t>
            </a:r>
            <a:endParaRPr sz="2400">
              <a:latin typeface="Calibri"/>
              <a:ea typeface="Calibri"/>
              <a:cs typeface="Calibri"/>
              <a:sym typeface="Calibri"/>
            </a:endParaRPr>
          </a:p>
          <a:p>
            <a:pPr indent="0" lvl="0" marL="457200" rtl="0" algn="l">
              <a:spcBef>
                <a:spcPts val="0"/>
              </a:spcBef>
              <a:spcAft>
                <a:spcPts val="0"/>
              </a:spcAft>
              <a:buNone/>
            </a:pPr>
            <a:r>
              <a:rPr lang="en-US" sz="2400">
                <a:latin typeface="Calibri"/>
                <a:ea typeface="Calibri"/>
                <a:cs typeface="Calibri"/>
                <a:sym typeface="Calibri"/>
              </a:rPr>
              <a:t>Analyzed visualizations to identify performance patterns and anomalies. </a:t>
            </a:r>
            <a:endParaRPr sz="2400">
              <a:latin typeface="Calibri"/>
              <a:ea typeface="Calibri"/>
              <a:cs typeface="Calibri"/>
              <a:sym typeface="Calibri"/>
            </a:endParaRPr>
          </a:p>
          <a:p>
            <a:pPr indent="0" lvl="0" marL="457200" rtl="0" algn="l">
              <a:spcBef>
                <a:spcPts val="0"/>
              </a:spcBef>
              <a:spcAft>
                <a:spcPts val="0"/>
              </a:spcAft>
              <a:buNone/>
            </a:pPr>
            <a:r>
              <a:rPr lang="en-US" sz="2400">
                <a:latin typeface="Calibri"/>
                <a:ea typeface="Calibri"/>
                <a:cs typeface="Calibri"/>
                <a:sym typeface="Calibri"/>
              </a:rPr>
              <a:t>Delved into trends to uncover factors influencing employee performance.</a:t>
            </a:r>
            <a:endParaRPr sz="2400">
              <a:latin typeface="Calibri"/>
              <a:ea typeface="Calibri"/>
              <a:cs typeface="Calibri"/>
              <a:sym typeface="Calibri"/>
            </a:endParaRPr>
          </a:p>
          <a:p>
            <a:pPr indent="0" lvl="0" marL="457200" rtl="0" algn="l">
              <a:spcBef>
                <a:spcPts val="0"/>
              </a:spcBef>
              <a:spcAft>
                <a:spcPts val="0"/>
              </a:spcAft>
              <a:buNone/>
            </a:pPr>
            <a:r>
              <a:rPr lang="en-US" sz="2400">
                <a:latin typeface="Calibri"/>
                <a:ea typeface="Calibri"/>
                <a:cs typeface="Calibri"/>
                <a:sym typeface="Calibri"/>
              </a:rPr>
              <a:t>Provided actionable recommendations for improving productivity and engagement.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b="1" lang="en-US" sz="2400">
                <a:latin typeface="Calibri"/>
                <a:ea typeface="Calibri"/>
                <a:cs typeface="Calibri"/>
                <a:sym typeface="Calibri"/>
              </a:rPr>
              <a:t>Data Integration and Transformation :</a:t>
            </a:r>
            <a:r>
              <a:rPr lang="en-US" sz="2400">
                <a:latin typeface="Calibri"/>
                <a:ea typeface="Calibri"/>
                <a:cs typeface="Calibri"/>
                <a:sym typeface="Calibri"/>
              </a:rPr>
              <a:t> </a:t>
            </a:r>
            <a:endParaRPr sz="2400">
              <a:latin typeface="Calibri"/>
              <a:ea typeface="Calibri"/>
              <a:cs typeface="Calibri"/>
              <a:sym typeface="Calibri"/>
            </a:endParaRPr>
          </a:p>
          <a:p>
            <a:pPr indent="0" lvl="0" marL="457200" rtl="0" algn="l">
              <a:spcBef>
                <a:spcPts val="0"/>
              </a:spcBef>
              <a:spcAft>
                <a:spcPts val="0"/>
              </a:spcAft>
              <a:buNone/>
            </a:pPr>
            <a:r>
              <a:rPr lang="en-US" sz="2400">
                <a:latin typeface="Calibri"/>
                <a:ea typeface="Calibri"/>
                <a:cs typeface="Calibri"/>
                <a:sym typeface="Calibri"/>
              </a:rPr>
              <a:t>Applied transformation techniques to standardize and normalize data formats. </a:t>
            </a:r>
            <a:endParaRPr sz="2400">
              <a:latin typeface="Calibri"/>
              <a:ea typeface="Calibri"/>
              <a:cs typeface="Calibri"/>
              <a:sym typeface="Calibri"/>
            </a:endParaRPr>
          </a:p>
          <a:p>
            <a:pPr indent="0" lvl="0" marL="457200" rtl="0" algn="l">
              <a:spcBef>
                <a:spcPts val="0"/>
              </a:spcBef>
              <a:spcAft>
                <a:spcPts val="0"/>
              </a:spcAft>
              <a:buNone/>
            </a:pPr>
            <a:r>
              <a:rPr lang="en-US" sz="2400">
                <a:latin typeface="Calibri"/>
                <a:ea typeface="Calibri"/>
                <a:cs typeface="Calibri"/>
                <a:sym typeface="Calibri"/>
              </a:rPr>
              <a:t>Ensured consistency and accuracy across integrated data points.</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 </a:t>
            </a:r>
            <a:r>
              <a:rPr b="1" lang="en-US" sz="2400">
                <a:latin typeface="Calibri"/>
                <a:ea typeface="Calibri"/>
                <a:cs typeface="Calibri"/>
                <a:sym typeface="Calibri"/>
              </a:rPr>
              <a:t>Reporting and Presentation </a:t>
            </a:r>
            <a:r>
              <a:rPr lang="en-US" sz="2400">
                <a:latin typeface="Calibri"/>
                <a:ea typeface="Calibri"/>
                <a:cs typeface="Calibri"/>
                <a:sym typeface="Calibri"/>
              </a:rPr>
              <a:t>: </a:t>
            </a:r>
            <a:endParaRPr sz="2400">
              <a:latin typeface="Calibri"/>
              <a:ea typeface="Calibri"/>
              <a:cs typeface="Calibri"/>
              <a:sym typeface="Calibri"/>
            </a:endParaRPr>
          </a:p>
          <a:p>
            <a:pPr indent="0" lvl="0" marL="457200" rtl="0" algn="l">
              <a:spcBef>
                <a:spcPts val="0"/>
              </a:spcBef>
              <a:spcAft>
                <a:spcPts val="0"/>
              </a:spcAft>
              <a:buNone/>
            </a:pPr>
            <a:r>
              <a:rPr lang="en-US" sz="2400">
                <a:latin typeface="Calibri"/>
                <a:ea typeface="Calibri"/>
                <a:cs typeface="Calibri"/>
                <a:sym typeface="Calibri"/>
              </a:rPr>
              <a:t>Designed visual aids to effectively communicate insights </a:t>
            </a:r>
            <a:r>
              <a:rPr lang="en-US" sz="2400">
                <a:latin typeface="Calibri"/>
                <a:ea typeface="Calibri"/>
                <a:cs typeface="Calibri"/>
                <a:sym typeface="Calibri"/>
              </a:rPr>
              <a:t>and recommendations</a:t>
            </a:r>
            <a:r>
              <a:rPr lang="en-US" sz="2400">
                <a:latin typeface="Calibri"/>
                <a:ea typeface="Calibri"/>
                <a:cs typeface="Calibri"/>
                <a:sym typeface="Calibri"/>
              </a:rPr>
              <a:t>. </a:t>
            </a:r>
            <a:endParaRPr sz="2400">
              <a:latin typeface="Calibri"/>
              <a:ea typeface="Calibri"/>
              <a:cs typeface="Calibri"/>
              <a:sym typeface="Calibri"/>
            </a:endParaRPr>
          </a:p>
          <a:p>
            <a:pPr indent="0" lvl="0" marL="457200" rtl="0" algn="l">
              <a:spcBef>
                <a:spcPts val="0"/>
              </a:spcBef>
              <a:spcAft>
                <a:spcPts val="0"/>
              </a:spcAft>
              <a:buNone/>
            </a:pPr>
            <a:r>
              <a:rPr lang="en-US" sz="2400">
                <a:latin typeface="Calibri"/>
                <a:ea typeface="Calibri"/>
                <a:cs typeface="Calibri"/>
                <a:sym typeface="Calibri"/>
              </a:rPr>
              <a:t>Presented key findings and actionable steps for </a:t>
            </a:r>
            <a:r>
              <a:rPr lang="en-US" sz="2400">
                <a:latin typeface="Calibri"/>
                <a:ea typeface="Calibri"/>
                <a:cs typeface="Calibri"/>
                <a:sym typeface="Calibri"/>
              </a:rPr>
              <a:t>strategy</a:t>
            </a:r>
            <a:endParaRPr sz="24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1" name="Google Shape;211;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2" name="Google Shape;212;p18"/>
          <p:cNvSpPr txBox="1"/>
          <p:nvPr>
            <p:ph type="title"/>
          </p:nvPr>
        </p:nvSpPr>
        <p:spPr>
          <a:xfrm>
            <a:off x="755332" y="385444"/>
            <a:ext cx="2437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13" name="Google Shape;213;p1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214" name="Google Shape;214;p18" title="Employee Performance Analysis"/>
          <p:cNvPicPr preferRelativeResize="0"/>
          <p:nvPr/>
        </p:nvPicPr>
        <p:blipFill>
          <a:blip r:embed="rId4">
            <a:alphaModFix/>
          </a:blip>
          <a:stretch>
            <a:fillRect/>
          </a:stretch>
        </p:blipFill>
        <p:spPr>
          <a:xfrm>
            <a:off x="755325" y="1387187"/>
            <a:ext cx="8848725" cy="48366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9"/>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0" name="Google Shape;220;p19"/>
          <p:cNvSpPr txBox="1"/>
          <p:nvPr/>
        </p:nvSpPr>
        <p:spPr>
          <a:xfrm>
            <a:off x="755325" y="1232300"/>
            <a:ext cx="10287000" cy="203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400">
                <a:latin typeface="Calibri"/>
                <a:ea typeface="Calibri"/>
                <a:cs typeface="Calibri"/>
                <a:sym typeface="Calibri"/>
              </a:rPr>
              <a:t>WITH THE PERFORMANCE BEING SHOWN THAT MORE THAN OR EQUAL TO 100 EMPLOYEES IN BOTH MALE AND FEMALE(EACH DEPARTMENT ) HAVE FULLY MET THE PERFORMANCE EXPECTATION AND LESS THAN OR EQUAL TO 20 EMPLOYEES IN EACH DEPARTMENT BEING EXCEEDING THE </a:t>
            </a:r>
            <a:r>
              <a:rPr lang="en-US" sz="2400">
                <a:latin typeface="Calibri"/>
                <a:ea typeface="Calibri"/>
                <a:cs typeface="Calibri"/>
                <a:sym typeface="Calibri"/>
              </a:rPr>
              <a:t>EXPECTATION</a:t>
            </a:r>
            <a:r>
              <a:rPr lang="en-US" sz="2400">
                <a:latin typeface="Calibri"/>
                <a:ea typeface="Calibri"/>
                <a:cs typeface="Calibri"/>
                <a:sym typeface="Calibri"/>
              </a:rPr>
              <a:t> THE REST ARE TAKEN AS </a:t>
            </a:r>
            <a:r>
              <a:rPr b="1" lang="en-US" sz="2400">
                <a:latin typeface="Calibri"/>
                <a:ea typeface="Calibri"/>
                <a:cs typeface="Calibri"/>
                <a:sym typeface="Calibri"/>
              </a:rPr>
              <a:t>''PIP'' </a:t>
            </a:r>
            <a:r>
              <a:rPr lang="en-US" sz="2400">
                <a:latin typeface="Calibri"/>
                <a:ea typeface="Calibri"/>
                <a:cs typeface="Calibri"/>
                <a:sym typeface="Calibri"/>
              </a:rPr>
              <a:t>AND ''</a:t>
            </a:r>
            <a:r>
              <a:rPr b="1" lang="en-US" sz="2400">
                <a:latin typeface="Calibri"/>
                <a:ea typeface="Calibri"/>
                <a:cs typeface="Calibri"/>
                <a:sym typeface="Calibri"/>
              </a:rPr>
              <a:t>NEEDS IMPROVEMENT</a:t>
            </a:r>
            <a:r>
              <a:rPr lang="en-US" sz="2400">
                <a:latin typeface="Calibri"/>
                <a:ea typeface="Calibri"/>
                <a:cs typeface="Calibri"/>
                <a:sym typeface="Calibri"/>
              </a:rPr>
              <a:t>''. </a:t>
            </a:r>
            <a:endParaRPr sz="2400">
              <a:latin typeface="Calibri"/>
              <a:ea typeface="Calibri"/>
              <a:cs typeface="Calibri"/>
              <a:sym typeface="Calibri"/>
            </a:endParaRPr>
          </a:p>
        </p:txBody>
      </p:sp>
      <p:sp>
        <p:nvSpPr>
          <p:cNvPr id="221" name="Google Shape;221;p19"/>
          <p:cNvSpPr txBox="1"/>
          <p:nvPr/>
        </p:nvSpPr>
        <p:spPr>
          <a:xfrm>
            <a:off x="1160850" y="2795000"/>
            <a:ext cx="8554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                          		</a:t>
            </a:r>
            <a:r>
              <a:rPr lang="en-US" sz="2400">
                <a:latin typeface="Calibri"/>
                <a:ea typeface="Calibri"/>
                <a:cs typeface="Calibri"/>
                <a:sym typeface="Calibri"/>
              </a:rPr>
              <a:t>PIP          &lt; 15 IN EACH DEPARTMENT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NEEDS IMPROVEMENT &lt; 25 IN EACH DEPARTMENT</a:t>
            </a:r>
            <a:endParaRPr sz="2400">
              <a:latin typeface="Calibri"/>
              <a:ea typeface="Calibri"/>
              <a:cs typeface="Calibri"/>
              <a:sym typeface="Calibri"/>
            </a:endParaRPr>
          </a:p>
        </p:txBody>
      </p:sp>
      <p:sp>
        <p:nvSpPr>
          <p:cNvPr id="222" name="Google Shape;222;p19"/>
          <p:cNvSpPr txBox="1"/>
          <p:nvPr/>
        </p:nvSpPr>
        <p:spPr>
          <a:xfrm>
            <a:off x="875100" y="4357700"/>
            <a:ext cx="10287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just">
              <a:spcBef>
                <a:spcPts val="0"/>
              </a:spcBef>
              <a:spcAft>
                <a:spcPts val="0"/>
              </a:spcAft>
              <a:buNone/>
            </a:pPr>
            <a:r>
              <a:rPr lang="en-US" sz="2400">
                <a:latin typeface="Calibri"/>
                <a:ea typeface="Calibri"/>
                <a:cs typeface="Calibri"/>
                <a:sym typeface="Calibri"/>
              </a:rPr>
              <a:t>THESE NUMBER OF EMPLOYEES MIGHT NEED EXTRA </a:t>
            </a:r>
            <a:r>
              <a:rPr b="1" lang="en-US" sz="2400">
                <a:latin typeface="Calibri"/>
                <a:ea typeface="Calibri"/>
                <a:cs typeface="Calibri"/>
                <a:sym typeface="Calibri"/>
              </a:rPr>
              <a:t>MOTIVATION </a:t>
            </a:r>
            <a:r>
              <a:rPr lang="en-US" sz="2400">
                <a:latin typeface="Calibri"/>
                <a:ea typeface="Calibri"/>
                <a:cs typeface="Calibri"/>
                <a:sym typeface="Calibri"/>
              </a:rPr>
              <a:t>/</a:t>
            </a:r>
            <a:r>
              <a:rPr b="1" lang="en-US" sz="2400">
                <a:latin typeface="Calibri"/>
                <a:ea typeface="Calibri"/>
                <a:cs typeface="Calibri"/>
                <a:sym typeface="Calibri"/>
              </a:rPr>
              <a:t> TRAINING</a:t>
            </a:r>
            <a:r>
              <a:rPr lang="en-US" sz="2400">
                <a:latin typeface="Calibri"/>
                <a:ea typeface="Calibri"/>
                <a:cs typeface="Calibri"/>
                <a:sym typeface="Calibri"/>
              </a:rPr>
              <a:t> / </a:t>
            </a:r>
            <a:r>
              <a:rPr b="1" lang="en-US" sz="2400">
                <a:latin typeface="Calibri"/>
                <a:ea typeface="Calibri"/>
                <a:cs typeface="Calibri"/>
                <a:sym typeface="Calibri"/>
              </a:rPr>
              <a:t>PRACTICE</a:t>
            </a:r>
            <a:r>
              <a:rPr lang="en-US" sz="2400">
                <a:latin typeface="Calibri"/>
                <a:ea typeface="Calibri"/>
                <a:cs typeface="Calibri"/>
                <a:sym typeface="Calibri"/>
              </a:rPr>
              <a:t> ON EF</a:t>
            </a:r>
            <a:r>
              <a:rPr lang="en-US" sz="2400">
                <a:latin typeface="Calibri"/>
                <a:ea typeface="Calibri"/>
                <a:cs typeface="Calibri"/>
                <a:sym typeface="Calibri"/>
              </a:rPr>
              <a:t>F</a:t>
            </a:r>
            <a:r>
              <a:rPr lang="en-US" sz="2400">
                <a:latin typeface="Calibri"/>
                <a:ea typeface="Calibri"/>
                <a:cs typeface="Calibri"/>
                <a:sym typeface="Calibri"/>
              </a:rPr>
              <a:t>ICIENT PERFORMANCE</a:t>
            </a:r>
            <a:endParaRPr sz="2400">
              <a:latin typeface="Calibri"/>
              <a:ea typeface="Calibri"/>
              <a:cs typeface="Calibri"/>
              <a:sym typeface="Calibri"/>
            </a:endParaRPr>
          </a:p>
        </p:txBody>
      </p:sp>
      <p:sp>
        <p:nvSpPr>
          <p:cNvPr id="223" name="Google Shape;223;p19"/>
          <p:cNvSpPr txBox="1"/>
          <p:nvPr/>
        </p:nvSpPr>
        <p:spPr>
          <a:xfrm>
            <a:off x="6750850" y="4589850"/>
            <a:ext cx="548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224" name="Google Shape;224;p19"/>
          <p:cNvSpPr txBox="1"/>
          <p:nvPr/>
        </p:nvSpPr>
        <p:spPr>
          <a:xfrm>
            <a:off x="7750975" y="4589850"/>
            <a:ext cx="448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225" name="Google Shape;225;p19"/>
          <p:cNvSpPr/>
          <p:nvPr/>
        </p:nvSpPr>
        <p:spPr>
          <a:xfrm>
            <a:off x="1000050" y="3264200"/>
            <a:ext cx="8554800" cy="1714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 name="Shape 72"/>
        <p:cNvGrpSpPr/>
        <p:nvPr/>
      </p:nvGrpSpPr>
      <p:grpSpPr>
        <a:xfrm>
          <a:off x="0" y="0"/>
          <a:ext cx="0" cy="0"/>
          <a:chOff x="0" y="0"/>
          <a:chExt cx="0" cy="0"/>
        </a:xfrm>
      </p:grpSpPr>
      <p:sp>
        <p:nvSpPr>
          <p:cNvPr id="73" name="Google Shape;73;p8"/>
          <p:cNvSpPr/>
          <p:nvPr/>
        </p:nvSpPr>
        <p:spPr>
          <a:xfrm>
            <a:off x="107150" y="225"/>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4" name="Google Shape;74;p8"/>
          <p:cNvGrpSpPr/>
          <p:nvPr/>
        </p:nvGrpSpPr>
        <p:grpSpPr>
          <a:xfrm>
            <a:off x="7448612" y="0"/>
            <a:ext cx="4743796" cy="6858466"/>
            <a:chOff x="7448612" y="0"/>
            <a:chExt cx="4743796" cy="6858466"/>
          </a:xfrm>
        </p:grpSpPr>
        <p:sp>
          <p:nvSpPr>
            <p:cNvPr id="75" name="Google Shape;75;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4" name="Google Shape;84;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8"/>
          <p:cNvSpPr txBox="1"/>
          <p:nvPr>
            <p:ph idx="4294967295" type="title"/>
          </p:nvPr>
        </p:nvSpPr>
        <p:spPr>
          <a:xfrm>
            <a:off x="928675" y="400975"/>
            <a:ext cx="3970800" cy="6708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rPr lang="en-US" sz="4250"/>
              <a:t>PROJECT TITLE</a:t>
            </a:r>
            <a:endParaRPr sz="4250"/>
          </a:p>
        </p:txBody>
      </p:sp>
      <p:grpSp>
        <p:nvGrpSpPr>
          <p:cNvPr id="89" name="Google Shape;89;p8"/>
          <p:cNvGrpSpPr/>
          <p:nvPr/>
        </p:nvGrpSpPr>
        <p:grpSpPr>
          <a:xfrm>
            <a:off x="466725" y="6410325"/>
            <a:ext cx="3705225" cy="295275"/>
            <a:chOff x="466725" y="6410325"/>
            <a:chExt cx="3705225" cy="295275"/>
          </a:xfrm>
        </p:grpSpPr>
        <p:pic>
          <p:nvPicPr>
            <p:cNvPr id="90" name="Google Shape;90;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1" name="Google Shape;91;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2" name="Google Shape;92;p8"/>
          <p:cNvSpPr txBox="1"/>
          <p:nvPr>
            <p:ph idx="12" type="sldNum"/>
          </p:nvPr>
        </p:nvSpPr>
        <p:spPr>
          <a:xfrm>
            <a:off x="11353418" y="6473337"/>
            <a:ext cx="151200" cy="1764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sp>
        <p:nvSpPr>
          <p:cNvPr id="93" name="Google Shape;93;p8"/>
          <p:cNvSpPr txBox="1"/>
          <p:nvPr/>
        </p:nvSpPr>
        <p:spPr>
          <a:xfrm>
            <a:off x="1217525" y="2123275"/>
            <a:ext cx="8926500" cy="144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9" name="Google Shape;99;p9"/>
          <p:cNvGrpSpPr/>
          <p:nvPr/>
        </p:nvGrpSpPr>
        <p:grpSpPr>
          <a:xfrm>
            <a:off x="7448612" y="0"/>
            <a:ext cx="4743796" cy="6858466"/>
            <a:chOff x="7448612" y="0"/>
            <a:chExt cx="4743796" cy="6858466"/>
          </a:xfrm>
        </p:grpSpPr>
        <p:sp>
          <p:nvSpPr>
            <p:cNvPr id="100" name="Google Shape;100;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9" name="Google Shape;109;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1" name="Google Shape;111;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3" name="Google Shape;113;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4" name="Google Shape;114;p9"/>
          <p:cNvGrpSpPr/>
          <p:nvPr/>
        </p:nvGrpSpPr>
        <p:grpSpPr>
          <a:xfrm>
            <a:off x="172625" y="3848098"/>
            <a:ext cx="4124325" cy="3009898"/>
            <a:chOff x="47625" y="3819523"/>
            <a:chExt cx="4124325" cy="3009898"/>
          </a:xfrm>
        </p:grpSpPr>
        <p:pic>
          <p:nvPicPr>
            <p:cNvPr id="115" name="Google Shape;115;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6" name="Google Shape;116;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7" name="Google Shape;117;p9"/>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8" name="Google Shape;118;p9"/>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9" name="Google Shape;119;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10"/>
          <p:cNvGrpSpPr/>
          <p:nvPr/>
        </p:nvGrpSpPr>
        <p:grpSpPr>
          <a:xfrm>
            <a:off x="8009325" y="3209925"/>
            <a:ext cx="2762250" cy="3257550"/>
            <a:chOff x="7991475" y="2933700"/>
            <a:chExt cx="2762250" cy="3257550"/>
          </a:xfrm>
        </p:grpSpPr>
        <p:sp>
          <p:nvSpPr>
            <p:cNvPr id="125" name="Google Shape;125;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7" name="Google Shape;127;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8" name="Google Shape;128;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10"/>
          <p:cNvSpPr txBox="1"/>
          <p:nvPr>
            <p:ph type="title"/>
          </p:nvPr>
        </p:nvSpPr>
        <p:spPr>
          <a:xfrm>
            <a:off x="941222" y="735780"/>
            <a:ext cx="5637000" cy="6630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00"/>
              <a:t>PROBLEM	STATEMENT</a:t>
            </a:r>
            <a:endParaRPr sz="4200"/>
          </a:p>
        </p:txBody>
      </p:sp>
      <p:pic>
        <p:nvPicPr>
          <p:cNvPr id="130" name="Google Shape;130;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1" name="Google Shape;131;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2" name="Google Shape;132;p10"/>
          <p:cNvSpPr txBox="1"/>
          <p:nvPr/>
        </p:nvSpPr>
        <p:spPr>
          <a:xfrm>
            <a:off x="2643200" y="2857500"/>
            <a:ext cx="959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33" name="Google Shape;133;p10"/>
          <p:cNvSpPr txBox="1"/>
          <p:nvPr/>
        </p:nvSpPr>
        <p:spPr>
          <a:xfrm>
            <a:off x="834075" y="1898500"/>
            <a:ext cx="7745100" cy="2253300"/>
          </a:xfrm>
          <a:prstGeom prst="rect">
            <a:avLst/>
          </a:prstGeom>
          <a:noFill/>
          <a:ln>
            <a:noFill/>
          </a:ln>
        </p:spPr>
        <p:txBody>
          <a:bodyPr anchorCtr="0" anchor="t" bIns="91425" lIns="91425" spcFirstLastPara="1" rIns="91425" wrap="square" tIns="91425">
            <a:spAutoFit/>
          </a:bodyPr>
          <a:lstStyle/>
          <a:p>
            <a:pPr indent="457200" lvl="0" marL="0" rtl="0" algn="just">
              <a:lnSpc>
                <a:spcPct val="115000"/>
              </a:lnSpc>
              <a:spcBef>
                <a:spcPts val="0"/>
              </a:spcBef>
              <a:spcAft>
                <a:spcPts val="0"/>
              </a:spcAft>
              <a:buNone/>
            </a:pPr>
            <a:r>
              <a:rPr lang="en-US" sz="2400">
                <a:latin typeface="Calibri"/>
                <a:ea typeface="Calibri"/>
                <a:cs typeface="Calibri"/>
                <a:sym typeface="Calibri"/>
              </a:rPr>
              <a:t>This </a:t>
            </a:r>
            <a:r>
              <a:rPr lang="en-US" sz="2400">
                <a:latin typeface="Calibri"/>
                <a:ea typeface="Calibri"/>
                <a:cs typeface="Calibri"/>
                <a:sym typeface="Calibri"/>
              </a:rPr>
              <a:t>presentation aims to analyze existing employee performance data to uncover actionable insights ,develop targeted strategies for performance enhancement and support data driven decision making to foster a more efficient and motivated workforce</a:t>
            </a:r>
            <a:endParaRPr sz="2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11"/>
          <p:cNvGrpSpPr/>
          <p:nvPr/>
        </p:nvGrpSpPr>
        <p:grpSpPr>
          <a:xfrm>
            <a:off x="8658225" y="2647950"/>
            <a:ext cx="3533775" cy="3810000"/>
            <a:chOff x="8658225" y="2647950"/>
            <a:chExt cx="3533775" cy="3810000"/>
          </a:xfrm>
        </p:grpSpPr>
        <p:sp>
          <p:nvSpPr>
            <p:cNvPr id="139" name="Google Shape;139;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1" name="Google Shape;141;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2" name="Google Shape;142;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11"/>
          <p:cNvSpPr txBox="1"/>
          <p:nvPr>
            <p:ph type="title"/>
          </p:nvPr>
        </p:nvSpPr>
        <p:spPr>
          <a:xfrm>
            <a:off x="908450" y="668902"/>
            <a:ext cx="5263500" cy="6630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rPr lang="en-US" sz="4200"/>
              <a:t>PROJECT OVERVIEW</a:t>
            </a:r>
            <a:endParaRPr sz="4200"/>
          </a:p>
        </p:txBody>
      </p:sp>
      <p:pic>
        <p:nvPicPr>
          <p:cNvPr id="144" name="Google Shape;144;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5" name="Google Shape;145;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6" name="Google Shape;146;p11"/>
          <p:cNvSpPr txBox="1"/>
          <p:nvPr/>
        </p:nvSpPr>
        <p:spPr>
          <a:xfrm>
            <a:off x="382575" y="1695450"/>
            <a:ext cx="8832900" cy="3124200"/>
          </a:xfrm>
          <a:prstGeom prst="rect">
            <a:avLst/>
          </a:prstGeom>
          <a:noFill/>
          <a:ln>
            <a:noFill/>
          </a:ln>
        </p:spPr>
        <p:txBody>
          <a:bodyPr anchorCtr="0" anchor="t" bIns="45700" lIns="91425" spcFirstLastPara="1" rIns="91425" wrap="square" tIns="45700">
            <a:normAutofit lnSpcReduction="10000"/>
          </a:bodyPr>
          <a:lstStyle/>
          <a:p>
            <a:pPr indent="457200" lvl="0" marL="0" marR="0" rtl="0" algn="l">
              <a:spcBef>
                <a:spcPts val="0"/>
              </a:spcBef>
              <a:spcAft>
                <a:spcPts val="0"/>
              </a:spcAft>
              <a:buNone/>
            </a:pPr>
            <a:r>
              <a:t/>
            </a:r>
            <a:endParaRPr sz="2400">
              <a:solidFill>
                <a:srgbClr val="0D0D0D"/>
              </a:solidFill>
              <a:latin typeface="Times New Roman"/>
              <a:ea typeface="Times New Roman"/>
              <a:cs typeface="Times New Roman"/>
              <a:sym typeface="Times New Roman"/>
            </a:endParaRPr>
          </a:p>
          <a:p>
            <a:pPr indent="457200" lvl="0" marL="0" marR="0" rtl="0" algn="just">
              <a:lnSpc>
                <a:spcPct val="115000"/>
              </a:lnSpc>
              <a:spcBef>
                <a:spcPts val="0"/>
              </a:spcBef>
              <a:spcAft>
                <a:spcPts val="0"/>
              </a:spcAft>
              <a:buNone/>
            </a:pPr>
            <a:r>
              <a:rPr i="0" lang="en-US" sz="2400">
                <a:solidFill>
                  <a:srgbClr val="0D0D0D"/>
                </a:solidFill>
                <a:latin typeface="Calibri"/>
                <a:ea typeface="Calibri"/>
                <a:cs typeface="Calibri"/>
                <a:sym typeface="Calibri"/>
              </a:rPr>
              <a:t>The employee performance data analysis project evaluates metrics like productivity, quality of work, and attendance to identify trends and areas for improvement. By analyzing this data, the project aims to uncover strengths and weaknesses, offering actionable insights and recommendations to enhance overall performance and align with organizational goal</a:t>
            </a:r>
            <a:r>
              <a:rPr b="0" i="0" lang="en-US" sz="2400">
                <a:solidFill>
                  <a:srgbClr val="0D0D0D"/>
                </a:solidFill>
                <a:latin typeface="Times New Roman"/>
                <a:ea typeface="Times New Roman"/>
                <a:cs typeface="Times New Roman"/>
                <a:sym typeface="Times New Roman"/>
              </a:rPr>
              <a:t>s</a:t>
            </a:r>
            <a:endParaRPr sz="2400"/>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12"/>
          <p:cNvSpPr txBox="1"/>
          <p:nvPr>
            <p:ph type="title"/>
          </p:nvPr>
        </p:nvSpPr>
        <p:spPr>
          <a:xfrm>
            <a:off x="699450" y="891800"/>
            <a:ext cx="6176400" cy="50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5" name="Google Shape;155;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6" name="Google Shape;156;p1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7" name="Google Shape;157;p12"/>
          <p:cNvSpPr txBox="1"/>
          <p:nvPr/>
        </p:nvSpPr>
        <p:spPr>
          <a:xfrm>
            <a:off x="699450" y="1858950"/>
            <a:ext cx="10262700" cy="3140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HR Managers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Team Leaders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Department Heads</a:t>
            </a:r>
            <a:r>
              <a:rPr lang="en-US" sz="2400">
                <a:latin typeface="Calibri"/>
                <a:ea typeface="Calibri"/>
                <a:cs typeface="Calibri"/>
                <a:sym typeface="Calibri"/>
              </a:rPr>
              <a:t>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Senior Executives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Performance Analysts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Training and Development Teams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Employee Relations Specialists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Data Analyst</a:t>
            </a:r>
            <a:r>
              <a:rPr lang="en-US" sz="1800">
                <a:latin typeface="Calibri"/>
                <a:ea typeface="Calibri"/>
                <a:cs typeface="Calibri"/>
                <a:sym typeface="Calibri"/>
              </a:rPr>
              <a:t>s </a:t>
            </a:r>
            <a:r>
              <a:rPr lang="en-US" sz="2400">
                <a:latin typeface="Calibri"/>
                <a:ea typeface="Calibri"/>
                <a:cs typeface="Calibri"/>
                <a:sym typeface="Calibri"/>
              </a:rPr>
              <a:t>etc</a:t>
            </a:r>
            <a:endParaRPr sz="24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3"/>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6" name="Google Shape;166;p1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7" name="Google Shape;167;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8" name="Google Shape;168;p13"/>
          <p:cNvSpPr txBox="1"/>
          <p:nvPr/>
        </p:nvSpPr>
        <p:spPr>
          <a:xfrm>
            <a:off x="558175" y="1940775"/>
            <a:ext cx="10287000" cy="3879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400">
                <a:latin typeface="Calibri"/>
                <a:ea typeface="Calibri"/>
                <a:cs typeface="Calibri"/>
                <a:sym typeface="Calibri"/>
              </a:rPr>
              <a:t>➢ </a:t>
            </a:r>
            <a:r>
              <a:rPr lang="en-US" sz="2400">
                <a:latin typeface="Calibri"/>
                <a:ea typeface="Calibri"/>
                <a:cs typeface="Calibri"/>
                <a:sym typeface="Calibri"/>
              </a:rPr>
              <a:t>Filtering: Enhanced data accuracy by isolating relevant subsets, which improved focus on specific performance metrics and streamlined analysis. </a:t>
            </a:r>
            <a:endParaRPr sz="2400">
              <a:latin typeface="Calibri"/>
              <a:ea typeface="Calibri"/>
              <a:cs typeface="Calibri"/>
              <a:sym typeface="Calibri"/>
            </a:endParaRPr>
          </a:p>
          <a:p>
            <a:pPr indent="0" lvl="0" marL="0" rtl="0" algn="just">
              <a:spcBef>
                <a:spcPts val="0"/>
              </a:spcBef>
              <a:spcAft>
                <a:spcPts val="0"/>
              </a:spcAft>
              <a:buNone/>
            </a:pPr>
            <a:r>
              <a:rPr b="1" lang="en-US" sz="2400">
                <a:latin typeface="Calibri"/>
                <a:ea typeface="Calibri"/>
                <a:cs typeface="Calibri"/>
                <a:sym typeface="Calibri"/>
              </a:rPr>
              <a:t>➢ </a:t>
            </a:r>
            <a:r>
              <a:rPr lang="en-US" sz="2400">
                <a:latin typeface="Calibri"/>
                <a:ea typeface="Calibri"/>
                <a:cs typeface="Calibri"/>
                <a:sym typeface="Calibri"/>
              </a:rPr>
              <a:t>Slicer: Enabled interactive data exploration by providing dynamic filtering options, allowing users to easily segment and analyze data across different dimensions. </a:t>
            </a:r>
            <a:endParaRPr sz="2400">
              <a:latin typeface="Calibri"/>
              <a:ea typeface="Calibri"/>
              <a:cs typeface="Calibri"/>
              <a:sym typeface="Calibri"/>
            </a:endParaRPr>
          </a:p>
          <a:p>
            <a:pPr indent="0" lvl="0" marL="0" rtl="0" algn="just">
              <a:spcBef>
                <a:spcPts val="0"/>
              </a:spcBef>
              <a:spcAft>
                <a:spcPts val="0"/>
              </a:spcAft>
              <a:buNone/>
            </a:pPr>
            <a:r>
              <a:rPr b="1" lang="en-US" sz="2400">
                <a:latin typeface="Calibri"/>
                <a:ea typeface="Calibri"/>
                <a:cs typeface="Calibri"/>
                <a:sym typeface="Calibri"/>
              </a:rPr>
              <a:t>➢ </a:t>
            </a:r>
            <a:r>
              <a:rPr lang="en-US" sz="2400">
                <a:latin typeface="Calibri"/>
                <a:ea typeface="Calibri"/>
                <a:cs typeface="Calibri"/>
                <a:sym typeface="Calibri"/>
              </a:rPr>
              <a:t>Pivot Table: Summarized large datasets effectively by aggregating and reorganizing data, facilitating in-depth analysis and insight into key performance indicators. </a:t>
            </a:r>
            <a:endParaRPr sz="2400">
              <a:latin typeface="Calibri"/>
              <a:ea typeface="Calibri"/>
              <a:cs typeface="Calibri"/>
              <a:sym typeface="Calibri"/>
            </a:endParaRPr>
          </a:p>
          <a:p>
            <a:pPr indent="0" lvl="0" marL="0" rtl="0" algn="just">
              <a:spcBef>
                <a:spcPts val="0"/>
              </a:spcBef>
              <a:spcAft>
                <a:spcPts val="0"/>
              </a:spcAft>
              <a:buNone/>
            </a:pPr>
            <a:r>
              <a:rPr b="1" lang="en-US" sz="2400">
                <a:latin typeface="Calibri"/>
                <a:ea typeface="Calibri"/>
                <a:cs typeface="Calibri"/>
                <a:sym typeface="Calibri"/>
              </a:rPr>
              <a:t>➢ </a:t>
            </a:r>
            <a:r>
              <a:rPr lang="en-US" sz="2400">
                <a:latin typeface="Calibri"/>
                <a:ea typeface="Calibri"/>
                <a:cs typeface="Calibri"/>
                <a:sym typeface="Calibri"/>
              </a:rPr>
              <a:t>Graph: Visualized data trends and patterns through charts, making complex information more accessible and actionable for stakeholders</a:t>
            </a:r>
            <a:r>
              <a:rPr lang="en-US" sz="1800">
                <a:latin typeface="Calibri"/>
                <a:ea typeface="Calibri"/>
                <a:cs typeface="Calibri"/>
                <a:sym typeface="Calibri"/>
              </a:rPr>
              <a:t>.</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4" name="Google Shape;174;p14"/>
          <p:cNvSpPr txBox="1"/>
          <p:nvPr/>
        </p:nvSpPr>
        <p:spPr>
          <a:xfrm>
            <a:off x="857275" y="1750225"/>
            <a:ext cx="10287000" cy="3879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Employee dataset    -  Naan Mudhalvan Dashboard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Total Features           -  26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Features Used 	   -  9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Employee ID 		   -  Number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Name  			          - Text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Gender 			   -  Male and Female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Employee type 	   -  Full time, part time, contract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Employee status 	   -  Active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Employee Rating 	   -  Number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Business Unit 		   -  Department </a:t>
            </a:r>
            <a:endParaRPr sz="24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0" name="Google Shape;180;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3" name="Google Shape;183;p15"/>
          <p:cNvPicPr preferRelativeResize="0"/>
          <p:nvPr/>
        </p:nvPicPr>
        <p:blipFill rotWithShape="1">
          <a:blip r:embed="rId3">
            <a:alphaModFix/>
          </a:blip>
          <a:srcRect b="0" l="0" r="0" t="0"/>
          <a:stretch/>
        </p:blipFill>
        <p:spPr>
          <a:xfrm>
            <a:off x="8210550" y="3308798"/>
            <a:ext cx="2466975" cy="3419475"/>
          </a:xfrm>
          <a:prstGeom prst="rect">
            <a:avLst/>
          </a:prstGeom>
          <a:noFill/>
          <a:ln>
            <a:noFill/>
          </a:ln>
        </p:spPr>
      </p:pic>
      <p:sp>
        <p:nvSpPr>
          <p:cNvPr id="184" name="Google Shape;184;p15"/>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5" name="Google Shape;185;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6" name="Google Shape;186;p15"/>
          <p:cNvSpPr txBox="1"/>
          <p:nvPr/>
        </p:nvSpPr>
        <p:spPr>
          <a:xfrm>
            <a:off x="1107275" y="2160975"/>
            <a:ext cx="7215300" cy="3140100"/>
          </a:xfrm>
          <a:prstGeom prst="rect">
            <a:avLst/>
          </a:prstGeom>
          <a:noFill/>
          <a:ln>
            <a:noFill/>
          </a:ln>
        </p:spPr>
        <p:txBody>
          <a:bodyPr anchorCtr="0" anchor="t" bIns="91425" lIns="91425" spcFirstLastPara="1" rIns="91425" wrap="square" tIns="91425">
            <a:spAutoFit/>
          </a:bodyPr>
          <a:lstStyle/>
          <a:p>
            <a:pPr indent="-381000" lvl="0" marL="457200" rtl="0" algn="just">
              <a:spcBef>
                <a:spcPts val="0"/>
              </a:spcBef>
              <a:spcAft>
                <a:spcPts val="0"/>
              </a:spcAft>
              <a:buSzPts val="2400"/>
              <a:buFont typeface="Calibri"/>
              <a:buChar char="➢"/>
            </a:pPr>
            <a:r>
              <a:rPr lang="en-US" sz="2400">
                <a:latin typeface="Calibri"/>
                <a:ea typeface="Calibri"/>
                <a:cs typeface="Calibri"/>
                <a:sym typeface="Calibri"/>
              </a:rPr>
              <a:t>About more than 100 Female employees in all the departments have fully met the performance expectations and about 15-20 of employees in each department have exceeded the expectation</a:t>
            </a:r>
            <a:endParaRPr sz="2400">
              <a:latin typeface="Calibri"/>
              <a:ea typeface="Calibri"/>
              <a:cs typeface="Calibri"/>
              <a:sym typeface="Calibri"/>
            </a:endParaRPr>
          </a:p>
          <a:p>
            <a:pPr indent="0" lvl="0" marL="914400" rtl="0" algn="just">
              <a:spcBef>
                <a:spcPts val="0"/>
              </a:spcBef>
              <a:spcAft>
                <a:spcPts val="0"/>
              </a:spcAft>
              <a:buNone/>
            </a:pPr>
            <a:r>
              <a:t/>
            </a:r>
            <a:endParaRPr sz="2400">
              <a:latin typeface="Calibri"/>
              <a:ea typeface="Calibri"/>
              <a:cs typeface="Calibri"/>
              <a:sym typeface="Calibri"/>
            </a:endParaRPr>
          </a:p>
          <a:p>
            <a:pPr indent="-381000" lvl="0" marL="457200" rtl="0" algn="just">
              <a:spcBef>
                <a:spcPts val="0"/>
              </a:spcBef>
              <a:spcAft>
                <a:spcPts val="0"/>
              </a:spcAft>
              <a:buSzPts val="2400"/>
              <a:buFont typeface="Calibri"/>
              <a:buChar char="➢"/>
            </a:pPr>
            <a:r>
              <a:rPr lang="en-US" sz="2400">
                <a:latin typeface="Calibri"/>
                <a:ea typeface="Calibri"/>
                <a:cs typeface="Calibri"/>
                <a:sym typeface="Calibri"/>
              </a:rPr>
              <a:t>Male employees have achieved the similar results and have also given exceeding performance in various sectors accordingly </a:t>
            </a:r>
            <a:endParaRPr sz="24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