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9"/>
  </p:notesMasterIdLst>
  <p:handoutMasterIdLst>
    <p:handoutMasterId r:id="rId100"/>
  </p:handout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7" autoAdjust="0"/>
  </p:normalViewPr>
  <p:slideViewPr>
    <p:cSldViewPr snapToGrid="0" showGuides="1">
      <p:cViewPr varScale="1">
        <p:scale>
          <a:sx n="112" d="100"/>
          <a:sy n="112" d="100"/>
        </p:scale>
        <p:origin x="492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14.07.2019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11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951DF-8D01-46D9-A0FA-B450B98E7DAE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692150"/>
            <a:ext cx="6035675" cy="339566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64038"/>
            <a:ext cx="4975225" cy="408781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lIns="82058" tIns="41029" rIns="82058" bIns="410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68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51141-85A5-42C5-AB3A-5F7E9BE023B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692150"/>
            <a:ext cx="6035675" cy="3395663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64038"/>
            <a:ext cx="4975225" cy="408781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lIns="82058" tIns="41029" rIns="82058" bIns="410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65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FC734-AB32-4D61-BABE-5D1F808F8769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692150"/>
            <a:ext cx="6035675" cy="33956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4364038"/>
            <a:ext cx="4975225" cy="408781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  <p:txBody>
          <a:bodyPr lIns="82058" tIns="41029" rIns="82058" bIns="4102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26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A4BA1-F520-49EA-BBB3-0386C3F597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Hierarchical Clustering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 flipV="1">
            <a:off x="1600201" y="2058987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1600201" y="5487987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812926" y="48641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195515" y="4421188"/>
            <a:ext cx="3321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429002" y="4421187"/>
            <a:ext cx="5196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722689" y="2668587"/>
            <a:ext cx="8727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F        G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7315200" y="2057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001000" y="2286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8001000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77724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77724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8153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V="1">
            <a:off x="8534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83058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81534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5624" name="Group 24"/>
          <p:cNvGrpSpPr>
            <a:grpSpLocks/>
          </p:cNvGrpSpPr>
          <p:nvPr/>
        </p:nvGrpSpPr>
        <p:grpSpPr bwMode="auto">
          <a:xfrm>
            <a:off x="8839200" y="4343400"/>
            <a:ext cx="381000" cy="914400"/>
            <a:chOff x="4608" y="2928"/>
            <a:chExt cx="240" cy="384"/>
          </a:xfrm>
        </p:grpSpPr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 flipV="1">
              <a:off x="4608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 flipV="1">
              <a:off x="4848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4608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625" name="Group 25"/>
          <p:cNvGrpSpPr>
            <a:grpSpLocks/>
          </p:cNvGrpSpPr>
          <p:nvPr/>
        </p:nvGrpSpPr>
        <p:grpSpPr bwMode="auto">
          <a:xfrm>
            <a:off x="9525000" y="3810000"/>
            <a:ext cx="381000" cy="1447800"/>
            <a:chOff x="5040" y="2928"/>
            <a:chExt cx="240" cy="384"/>
          </a:xfrm>
        </p:grpSpPr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 flipV="1">
              <a:off x="5040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V="1">
              <a:off x="5280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5040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626" name="Line 26"/>
          <p:cNvSpPr>
            <a:spLocks noChangeShapeType="1"/>
          </p:cNvSpPr>
          <p:nvPr/>
        </p:nvSpPr>
        <p:spPr bwMode="auto">
          <a:xfrm flipV="1">
            <a:off x="9067800" y="2895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9067800" y="2895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>
            <a:off x="9677400" y="2895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9372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7620000" y="522605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A    B     C    D    E    F     G</a:t>
            </a:r>
          </a:p>
        </p:txBody>
      </p:sp>
      <p:sp>
        <p:nvSpPr>
          <p:cNvPr id="25631" name="AutoShape 31"/>
          <p:cNvSpPr>
            <a:spLocks noChangeArrowheads="1"/>
          </p:cNvSpPr>
          <p:nvPr/>
        </p:nvSpPr>
        <p:spPr bwMode="auto">
          <a:xfrm>
            <a:off x="6019800" y="3429000"/>
            <a:ext cx="838200" cy="457200"/>
          </a:xfrm>
          <a:prstGeom prst="notchedRightArrow">
            <a:avLst>
              <a:gd name="adj1" fmla="val 50000"/>
              <a:gd name="adj2" fmla="val 458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7953375" y="1828800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Dendrogram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7010400" y="2438401"/>
            <a:ext cx="228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S imilarity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34" name="Oval 34"/>
          <p:cNvSpPr>
            <a:spLocks noChangeArrowheads="1"/>
          </p:cNvSpPr>
          <p:nvPr/>
        </p:nvSpPr>
        <p:spPr bwMode="auto">
          <a:xfrm>
            <a:off x="1754189" y="4343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5" name="Oval 35"/>
          <p:cNvSpPr>
            <a:spLocks noChangeArrowheads="1"/>
          </p:cNvSpPr>
          <p:nvPr/>
        </p:nvSpPr>
        <p:spPr bwMode="auto">
          <a:xfrm>
            <a:off x="3657601" y="2592387"/>
            <a:ext cx="990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6" name="Oval 36"/>
          <p:cNvSpPr>
            <a:spLocks noChangeArrowheads="1"/>
          </p:cNvSpPr>
          <p:nvPr/>
        </p:nvSpPr>
        <p:spPr bwMode="auto">
          <a:xfrm>
            <a:off x="3429001" y="4421187"/>
            <a:ext cx="4572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43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1D62-E7E5-48B2-BFF4-7B8D2174C4B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Algorithms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12290" y="1808381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Single-link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Distance between two clusters set equal to the </a:t>
            </a:r>
            <a:r>
              <a:rPr lang="en-US" altLang="en-US" sz="2400" i="1" dirty="0"/>
              <a:t>minimum</a:t>
            </a:r>
            <a:r>
              <a:rPr lang="en-US" altLang="en-US" sz="2400" dirty="0"/>
              <a:t> of distances between all instances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More versatile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Produces (sometimes too) elongated clusters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Complete-link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Distance between two clusters set equal to </a:t>
            </a:r>
            <a:r>
              <a:rPr lang="en-US" altLang="en-US" sz="2400" i="1" dirty="0"/>
              <a:t>maximum</a:t>
            </a:r>
            <a:r>
              <a:rPr lang="en-US" altLang="en-US" sz="2400" dirty="0"/>
              <a:t> of all distances between instances in the clusters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Tightly bound, compact clusters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Often more useful in practice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7846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F60D-4D36-46E8-B135-DE89831EE8F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Clusters Found</a:t>
            </a:r>
          </a:p>
        </p:txBody>
      </p:sp>
      <p:grpSp>
        <p:nvGrpSpPr>
          <p:cNvPr id="22593" name="Group 1089"/>
          <p:cNvGrpSpPr>
            <a:grpSpLocks noChangeAspect="1"/>
          </p:cNvGrpSpPr>
          <p:nvPr/>
        </p:nvGrpSpPr>
        <p:grpSpPr bwMode="auto">
          <a:xfrm>
            <a:off x="2968240" y="2049682"/>
            <a:ext cx="5621338" cy="4113212"/>
            <a:chOff x="960" y="1008"/>
            <a:chExt cx="3936" cy="2880"/>
          </a:xfrm>
        </p:grpSpPr>
        <p:sp>
          <p:nvSpPr>
            <p:cNvPr id="22531" name="Line 1027"/>
            <p:cNvSpPr>
              <a:spLocks noChangeAspect="1" noChangeShapeType="1"/>
            </p:cNvSpPr>
            <p:nvPr/>
          </p:nvSpPr>
          <p:spPr bwMode="auto">
            <a:xfrm flipV="1">
              <a:off x="960" y="110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2" name="Line 1028"/>
            <p:cNvSpPr>
              <a:spLocks noChangeAspect="1" noChangeShapeType="1"/>
            </p:cNvSpPr>
            <p:nvPr/>
          </p:nvSpPr>
          <p:spPr bwMode="auto">
            <a:xfrm>
              <a:off x="960" y="2304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3" name="Text Box 1029"/>
            <p:cNvSpPr txBox="1">
              <a:spLocks noChangeAspect="1" noChangeArrowheads="1"/>
            </p:cNvSpPr>
            <p:nvPr/>
          </p:nvSpPr>
          <p:spPr bwMode="auto">
            <a:xfrm>
              <a:off x="1190" y="1303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4" name="Text Box 1030"/>
            <p:cNvSpPr txBox="1">
              <a:spLocks noChangeAspect="1" noChangeArrowheads="1"/>
            </p:cNvSpPr>
            <p:nvPr/>
          </p:nvSpPr>
          <p:spPr bwMode="auto">
            <a:xfrm>
              <a:off x="1286" y="1399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5" name="Text Box 1031"/>
            <p:cNvSpPr txBox="1">
              <a:spLocks noChangeAspect="1" noChangeArrowheads="1"/>
            </p:cNvSpPr>
            <p:nvPr/>
          </p:nvSpPr>
          <p:spPr bwMode="auto">
            <a:xfrm>
              <a:off x="1440" y="144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6" name="Text Box 1032"/>
            <p:cNvSpPr txBox="1">
              <a:spLocks noChangeAspect="1" noChangeArrowheads="1"/>
            </p:cNvSpPr>
            <p:nvPr/>
          </p:nvSpPr>
          <p:spPr bwMode="auto">
            <a:xfrm>
              <a:off x="1478" y="159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7" name="Text Box 1033"/>
            <p:cNvSpPr txBox="1">
              <a:spLocks noChangeAspect="1" noChangeArrowheads="1"/>
            </p:cNvSpPr>
            <p:nvPr/>
          </p:nvSpPr>
          <p:spPr bwMode="auto">
            <a:xfrm>
              <a:off x="1632" y="1680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8" name="Text Box 1034"/>
            <p:cNvSpPr txBox="1">
              <a:spLocks noChangeAspect="1" noChangeArrowheads="1"/>
            </p:cNvSpPr>
            <p:nvPr/>
          </p:nvSpPr>
          <p:spPr bwMode="auto">
            <a:xfrm>
              <a:off x="1670" y="1783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39" name="Text Box 1035"/>
            <p:cNvSpPr txBox="1">
              <a:spLocks noChangeAspect="1" noChangeArrowheads="1"/>
            </p:cNvSpPr>
            <p:nvPr/>
          </p:nvSpPr>
          <p:spPr bwMode="auto">
            <a:xfrm>
              <a:off x="1200" y="1632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0" name="Text Box 1036"/>
            <p:cNvSpPr txBox="1">
              <a:spLocks noChangeAspect="1" noChangeArrowheads="1"/>
            </p:cNvSpPr>
            <p:nvPr/>
          </p:nvSpPr>
          <p:spPr bwMode="auto">
            <a:xfrm>
              <a:off x="1392" y="1728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1" name="Text Box 1037"/>
            <p:cNvSpPr txBox="1">
              <a:spLocks noChangeAspect="1" noChangeArrowheads="1"/>
            </p:cNvSpPr>
            <p:nvPr/>
          </p:nvSpPr>
          <p:spPr bwMode="auto">
            <a:xfrm>
              <a:off x="1584" y="144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2" name="Text Box 1038"/>
            <p:cNvSpPr txBox="1">
              <a:spLocks noChangeAspect="1" noChangeArrowheads="1"/>
            </p:cNvSpPr>
            <p:nvPr/>
          </p:nvSpPr>
          <p:spPr bwMode="auto">
            <a:xfrm>
              <a:off x="1343" y="1248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3" name="Text Box 1039"/>
            <p:cNvSpPr txBox="1">
              <a:spLocks noChangeAspect="1" noChangeArrowheads="1"/>
            </p:cNvSpPr>
            <p:nvPr/>
          </p:nvSpPr>
          <p:spPr bwMode="auto">
            <a:xfrm>
              <a:off x="1105" y="1488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4" name="Text Box 1040"/>
            <p:cNvSpPr txBox="1">
              <a:spLocks noChangeAspect="1" noChangeArrowheads="1"/>
            </p:cNvSpPr>
            <p:nvPr/>
          </p:nvSpPr>
          <p:spPr bwMode="auto">
            <a:xfrm>
              <a:off x="3552" y="129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5" name="Text Box 1041"/>
            <p:cNvSpPr txBox="1">
              <a:spLocks noChangeAspect="1" noChangeArrowheads="1"/>
            </p:cNvSpPr>
            <p:nvPr/>
          </p:nvSpPr>
          <p:spPr bwMode="auto">
            <a:xfrm>
              <a:off x="3552" y="153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6" name="Text Box 1042"/>
            <p:cNvSpPr txBox="1">
              <a:spLocks noChangeAspect="1" noChangeArrowheads="1"/>
            </p:cNvSpPr>
            <p:nvPr/>
          </p:nvSpPr>
          <p:spPr bwMode="auto">
            <a:xfrm>
              <a:off x="3648" y="1488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7" name="Text Box 1043"/>
            <p:cNvSpPr txBox="1">
              <a:spLocks noChangeAspect="1" noChangeArrowheads="1"/>
            </p:cNvSpPr>
            <p:nvPr/>
          </p:nvSpPr>
          <p:spPr bwMode="auto">
            <a:xfrm>
              <a:off x="3648" y="177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8" name="Text Box 1044"/>
            <p:cNvSpPr txBox="1">
              <a:spLocks noChangeAspect="1" noChangeArrowheads="1"/>
            </p:cNvSpPr>
            <p:nvPr/>
          </p:nvSpPr>
          <p:spPr bwMode="auto">
            <a:xfrm>
              <a:off x="3792" y="168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49" name="Text Box 1045"/>
            <p:cNvSpPr txBox="1">
              <a:spLocks noChangeAspect="1" noChangeArrowheads="1"/>
            </p:cNvSpPr>
            <p:nvPr/>
          </p:nvSpPr>
          <p:spPr bwMode="auto">
            <a:xfrm>
              <a:off x="4368" y="120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0" name="Text Box 1046"/>
            <p:cNvSpPr txBox="1">
              <a:spLocks noChangeAspect="1" noChangeArrowheads="1"/>
            </p:cNvSpPr>
            <p:nvPr/>
          </p:nvSpPr>
          <p:spPr bwMode="auto">
            <a:xfrm>
              <a:off x="3888" y="129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1" name="Text Box 1047"/>
            <p:cNvSpPr txBox="1">
              <a:spLocks noChangeAspect="1" noChangeArrowheads="1"/>
            </p:cNvSpPr>
            <p:nvPr/>
          </p:nvSpPr>
          <p:spPr bwMode="auto">
            <a:xfrm>
              <a:off x="4560" y="168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2" name="Text Box 1048"/>
            <p:cNvSpPr txBox="1">
              <a:spLocks noChangeAspect="1" noChangeArrowheads="1"/>
            </p:cNvSpPr>
            <p:nvPr/>
          </p:nvSpPr>
          <p:spPr bwMode="auto">
            <a:xfrm>
              <a:off x="4560" y="144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3" name="Text Box 1049"/>
            <p:cNvSpPr txBox="1">
              <a:spLocks noChangeAspect="1" noChangeArrowheads="1"/>
            </p:cNvSpPr>
            <p:nvPr/>
          </p:nvSpPr>
          <p:spPr bwMode="auto">
            <a:xfrm>
              <a:off x="4416" y="1584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4" name="Text Box 1050"/>
            <p:cNvSpPr txBox="1">
              <a:spLocks noChangeAspect="1" noChangeArrowheads="1"/>
            </p:cNvSpPr>
            <p:nvPr/>
          </p:nvSpPr>
          <p:spPr bwMode="auto">
            <a:xfrm>
              <a:off x="4368" y="1391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5" name="Text Box 1051"/>
            <p:cNvSpPr txBox="1">
              <a:spLocks noChangeAspect="1" noChangeArrowheads="1"/>
            </p:cNvSpPr>
            <p:nvPr/>
          </p:nvSpPr>
          <p:spPr bwMode="auto">
            <a:xfrm>
              <a:off x="4196" y="129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6" name="Text Box 1052"/>
            <p:cNvSpPr txBox="1">
              <a:spLocks noChangeAspect="1" noChangeArrowheads="1"/>
            </p:cNvSpPr>
            <p:nvPr/>
          </p:nvSpPr>
          <p:spPr bwMode="auto">
            <a:xfrm>
              <a:off x="4513" y="129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7" name="Text Box 1053"/>
            <p:cNvSpPr txBox="1">
              <a:spLocks noChangeAspect="1" noChangeArrowheads="1"/>
            </p:cNvSpPr>
            <p:nvPr/>
          </p:nvSpPr>
          <p:spPr bwMode="auto">
            <a:xfrm>
              <a:off x="4416" y="1680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58" name="Text Box 1054"/>
            <p:cNvSpPr txBox="1">
              <a:spLocks noChangeAspect="1" noChangeArrowheads="1"/>
            </p:cNvSpPr>
            <p:nvPr/>
          </p:nvSpPr>
          <p:spPr bwMode="auto">
            <a:xfrm>
              <a:off x="1824" y="1488"/>
              <a:ext cx="19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*     *     *     *     *     *     *     *     *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1" name="Line 1057"/>
            <p:cNvSpPr>
              <a:spLocks noChangeAspect="1" noChangeShapeType="1"/>
            </p:cNvSpPr>
            <p:nvPr/>
          </p:nvSpPr>
          <p:spPr bwMode="auto">
            <a:xfrm flipV="1">
              <a:off x="960" y="26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2" name="Line 1058"/>
            <p:cNvSpPr>
              <a:spLocks noChangeAspect="1" noChangeShapeType="1"/>
            </p:cNvSpPr>
            <p:nvPr/>
          </p:nvSpPr>
          <p:spPr bwMode="auto">
            <a:xfrm>
              <a:off x="960" y="3888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63" name="Text Box 1059"/>
            <p:cNvSpPr txBox="1">
              <a:spLocks noChangeAspect="1" noChangeArrowheads="1"/>
            </p:cNvSpPr>
            <p:nvPr/>
          </p:nvSpPr>
          <p:spPr bwMode="auto">
            <a:xfrm>
              <a:off x="1190" y="2887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4" name="Text Box 1060"/>
            <p:cNvSpPr txBox="1">
              <a:spLocks noChangeAspect="1" noChangeArrowheads="1"/>
            </p:cNvSpPr>
            <p:nvPr/>
          </p:nvSpPr>
          <p:spPr bwMode="auto">
            <a:xfrm>
              <a:off x="1286" y="2983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5" name="Text Box 1061"/>
            <p:cNvSpPr txBox="1">
              <a:spLocks noChangeAspect="1" noChangeArrowheads="1"/>
            </p:cNvSpPr>
            <p:nvPr/>
          </p:nvSpPr>
          <p:spPr bwMode="auto">
            <a:xfrm>
              <a:off x="1440" y="302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6" name="Text Box 1062"/>
            <p:cNvSpPr txBox="1">
              <a:spLocks noChangeAspect="1" noChangeArrowheads="1"/>
            </p:cNvSpPr>
            <p:nvPr/>
          </p:nvSpPr>
          <p:spPr bwMode="auto">
            <a:xfrm>
              <a:off x="1478" y="317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7" name="Text Box 1063"/>
            <p:cNvSpPr txBox="1">
              <a:spLocks noChangeAspect="1" noChangeArrowheads="1"/>
            </p:cNvSpPr>
            <p:nvPr/>
          </p:nvSpPr>
          <p:spPr bwMode="auto">
            <a:xfrm>
              <a:off x="1632" y="3264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8" name="Text Box 1064"/>
            <p:cNvSpPr txBox="1">
              <a:spLocks noChangeAspect="1" noChangeArrowheads="1"/>
            </p:cNvSpPr>
            <p:nvPr/>
          </p:nvSpPr>
          <p:spPr bwMode="auto">
            <a:xfrm>
              <a:off x="1670" y="3367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69" name="Text Box 1065"/>
            <p:cNvSpPr txBox="1">
              <a:spLocks noChangeAspect="1" noChangeArrowheads="1"/>
            </p:cNvSpPr>
            <p:nvPr/>
          </p:nvSpPr>
          <p:spPr bwMode="auto">
            <a:xfrm>
              <a:off x="1200" y="3216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0" name="Text Box 1066"/>
            <p:cNvSpPr txBox="1">
              <a:spLocks noChangeAspect="1" noChangeArrowheads="1"/>
            </p:cNvSpPr>
            <p:nvPr/>
          </p:nvSpPr>
          <p:spPr bwMode="auto">
            <a:xfrm>
              <a:off x="1392" y="3312"/>
              <a:ext cx="19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1" name="Text Box 1067"/>
            <p:cNvSpPr txBox="1">
              <a:spLocks noChangeAspect="1" noChangeArrowheads="1"/>
            </p:cNvSpPr>
            <p:nvPr/>
          </p:nvSpPr>
          <p:spPr bwMode="auto">
            <a:xfrm>
              <a:off x="1584" y="302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2" name="Text Box 1068"/>
            <p:cNvSpPr txBox="1">
              <a:spLocks noChangeAspect="1" noChangeArrowheads="1"/>
            </p:cNvSpPr>
            <p:nvPr/>
          </p:nvSpPr>
          <p:spPr bwMode="auto">
            <a:xfrm>
              <a:off x="1343" y="2832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3" name="Text Box 1069"/>
            <p:cNvSpPr txBox="1">
              <a:spLocks noChangeAspect="1" noChangeArrowheads="1"/>
            </p:cNvSpPr>
            <p:nvPr/>
          </p:nvSpPr>
          <p:spPr bwMode="auto">
            <a:xfrm>
              <a:off x="1105" y="3072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1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4" name="Text Box 1070"/>
            <p:cNvSpPr txBox="1">
              <a:spLocks noChangeAspect="1" noChangeArrowheads="1"/>
            </p:cNvSpPr>
            <p:nvPr/>
          </p:nvSpPr>
          <p:spPr bwMode="auto">
            <a:xfrm>
              <a:off x="3552" y="288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5" name="Text Box 1071"/>
            <p:cNvSpPr txBox="1">
              <a:spLocks noChangeAspect="1" noChangeArrowheads="1"/>
            </p:cNvSpPr>
            <p:nvPr/>
          </p:nvSpPr>
          <p:spPr bwMode="auto">
            <a:xfrm>
              <a:off x="3552" y="312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6" name="Text Box 1072"/>
            <p:cNvSpPr txBox="1">
              <a:spLocks noChangeAspect="1" noChangeArrowheads="1"/>
            </p:cNvSpPr>
            <p:nvPr/>
          </p:nvSpPr>
          <p:spPr bwMode="auto">
            <a:xfrm>
              <a:off x="3648" y="3072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7" name="Text Box 1073"/>
            <p:cNvSpPr txBox="1">
              <a:spLocks noChangeAspect="1" noChangeArrowheads="1"/>
            </p:cNvSpPr>
            <p:nvPr/>
          </p:nvSpPr>
          <p:spPr bwMode="auto">
            <a:xfrm>
              <a:off x="3648" y="336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8" name="Text Box 1074"/>
            <p:cNvSpPr txBox="1">
              <a:spLocks noChangeAspect="1" noChangeArrowheads="1"/>
            </p:cNvSpPr>
            <p:nvPr/>
          </p:nvSpPr>
          <p:spPr bwMode="auto">
            <a:xfrm>
              <a:off x="3792" y="326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79" name="Text Box 1075"/>
            <p:cNvSpPr txBox="1">
              <a:spLocks noChangeAspect="1" noChangeArrowheads="1"/>
            </p:cNvSpPr>
            <p:nvPr/>
          </p:nvSpPr>
          <p:spPr bwMode="auto">
            <a:xfrm>
              <a:off x="4368" y="278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0" name="Text Box 1076"/>
            <p:cNvSpPr txBox="1">
              <a:spLocks noChangeAspect="1" noChangeArrowheads="1"/>
            </p:cNvSpPr>
            <p:nvPr/>
          </p:nvSpPr>
          <p:spPr bwMode="auto">
            <a:xfrm>
              <a:off x="3888" y="288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1" name="Text Box 1077"/>
            <p:cNvSpPr txBox="1">
              <a:spLocks noChangeAspect="1" noChangeArrowheads="1"/>
            </p:cNvSpPr>
            <p:nvPr/>
          </p:nvSpPr>
          <p:spPr bwMode="auto">
            <a:xfrm>
              <a:off x="4560" y="326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2" name="Text Box 1078"/>
            <p:cNvSpPr txBox="1">
              <a:spLocks noChangeAspect="1" noChangeArrowheads="1"/>
            </p:cNvSpPr>
            <p:nvPr/>
          </p:nvSpPr>
          <p:spPr bwMode="auto">
            <a:xfrm>
              <a:off x="4560" y="302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3" name="Text Box 1079"/>
            <p:cNvSpPr txBox="1">
              <a:spLocks noChangeAspect="1" noChangeArrowheads="1"/>
            </p:cNvSpPr>
            <p:nvPr/>
          </p:nvSpPr>
          <p:spPr bwMode="auto">
            <a:xfrm>
              <a:off x="4416" y="3168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4" name="Text Box 1080"/>
            <p:cNvSpPr txBox="1">
              <a:spLocks noChangeAspect="1" noChangeArrowheads="1"/>
            </p:cNvSpPr>
            <p:nvPr/>
          </p:nvSpPr>
          <p:spPr bwMode="auto">
            <a:xfrm>
              <a:off x="4368" y="2977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5" name="Text Box 1081"/>
            <p:cNvSpPr txBox="1">
              <a:spLocks noChangeAspect="1" noChangeArrowheads="1"/>
            </p:cNvSpPr>
            <p:nvPr/>
          </p:nvSpPr>
          <p:spPr bwMode="auto">
            <a:xfrm>
              <a:off x="4196" y="288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6" name="Text Box 1082"/>
            <p:cNvSpPr txBox="1">
              <a:spLocks noChangeAspect="1" noChangeArrowheads="1"/>
            </p:cNvSpPr>
            <p:nvPr/>
          </p:nvSpPr>
          <p:spPr bwMode="auto">
            <a:xfrm>
              <a:off x="4513" y="2880"/>
              <a:ext cx="192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7" name="Text Box 1083"/>
            <p:cNvSpPr txBox="1">
              <a:spLocks noChangeAspect="1" noChangeArrowheads="1"/>
            </p:cNvSpPr>
            <p:nvPr/>
          </p:nvSpPr>
          <p:spPr bwMode="auto">
            <a:xfrm>
              <a:off x="4416" y="3264"/>
              <a:ext cx="1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2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8" name="Text Box 1084"/>
            <p:cNvSpPr txBox="1">
              <a:spLocks noChangeAspect="1" noChangeArrowheads="1"/>
            </p:cNvSpPr>
            <p:nvPr/>
          </p:nvSpPr>
          <p:spPr bwMode="auto">
            <a:xfrm>
              <a:off x="1824" y="3072"/>
              <a:ext cx="19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400">
                  <a:latin typeface="Times New Roman" panose="02020603050405020304" pitchFamily="18" charset="0"/>
                </a:rPr>
                <a:t>*     *     *     *     *     *     *     *     *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2589" name="Oval 1085"/>
            <p:cNvSpPr>
              <a:spLocks noChangeAspect="1" noChangeArrowheads="1"/>
            </p:cNvSpPr>
            <p:nvPr/>
          </p:nvSpPr>
          <p:spPr bwMode="auto">
            <a:xfrm>
              <a:off x="1104" y="1008"/>
              <a:ext cx="3072" cy="1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0" name="Oval 1086"/>
            <p:cNvSpPr>
              <a:spLocks noChangeAspect="1" noChangeArrowheads="1"/>
            </p:cNvSpPr>
            <p:nvPr/>
          </p:nvSpPr>
          <p:spPr bwMode="auto">
            <a:xfrm>
              <a:off x="4176" y="1152"/>
              <a:ext cx="72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1" name="Oval 1087"/>
            <p:cNvSpPr>
              <a:spLocks noChangeAspect="1" noChangeArrowheads="1"/>
            </p:cNvSpPr>
            <p:nvPr/>
          </p:nvSpPr>
          <p:spPr bwMode="auto">
            <a:xfrm>
              <a:off x="1008" y="2784"/>
              <a:ext cx="1776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2" name="Oval 1088"/>
            <p:cNvSpPr>
              <a:spLocks noChangeAspect="1" noChangeArrowheads="1"/>
            </p:cNvSpPr>
            <p:nvPr/>
          </p:nvSpPr>
          <p:spPr bwMode="auto">
            <a:xfrm>
              <a:off x="2784" y="2688"/>
              <a:ext cx="2064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2594" name="Text Box 1090"/>
          <p:cNvSpPr txBox="1">
            <a:spLocks noChangeArrowheads="1"/>
          </p:cNvSpPr>
          <p:nvPr/>
        </p:nvSpPr>
        <p:spPr bwMode="auto">
          <a:xfrm>
            <a:off x="1049459" y="2588648"/>
            <a:ext cx="159530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Single-Link</a:t>
            </a: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en-US" dirty="0" smtClean="0">
              <a:latin typeface="Times New Roman" panose="02020603050405020304" pitchFamily="18" charset="0"/>
            </a:endParaRP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Complete-Link</a:t>
            </a:r>
          </a:p>
        </p:txBody>
      </p:sp>
    </p:spTree>
    <p:extLst>
      <p:ext uri="{BB962C8B-B14F-4D97-AF65-F5344CB8AC3E}">
        <p14:creationId xmlns:p14="http://schemas.microsoft.com/office/powerpoint/2010/main" val="672151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56F9-CBD8-4059-86F6-854F5C82CAB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Partitional</a:t>
            </a:r>
            <a:r>
              <a:rPr lang="en-US" altLang="en-US" dirty="0" smtClean="0"/>
              <a:t> </a:t>
            </a:r>
            <a:r>
              <a:rPr lang="en-US" altLang="en-US" dirty="0"/>
              <a:t>Clustering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2204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Output a single partition of the data into clusters</a:t>
            </a:r>
          </a:p>
          <a:p>
            <a:r>
              <a:rPr lang="en-US" altLang="en-US" sz="3200" dirty="0"/>
              <a:t>Good for large data sets</a:t>
            </a:r>
          </a:p>
          <a:p>
            <a:r>
              <a:rPr lang="en-US" altLang="en-US" sz="3200" dirty="0"/>
              <a:t>Determining the number of clusters is a major challenge</a:t>
            </a:r>
          </a:p>
        </p:txBody>
      </p:sp>
    </p:spTree>
    <p:extLst>
      <p:ext uri="{BB962C8B-B14F-4D97-AF65-F5344CB8AC3E}">
        <p14:creationId xmlns:p14="http://schemas.microsoft.com/office/powerpoint/2010/main" val="3835629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ECCE-B03F-4F83-9B0B-941D98EE7B2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V="1">
            <a:off x="30480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3048000" y="5562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41148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36576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7338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4495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61722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67818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65532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6934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7" name="Oval 15"/>
          <p:cNvSpPr>
            <a:spLocks noChangeArrowheads="1"/>
          </p:cNvSpPr>
          <p:nvPr/>
        </p:nvSpPr>
        <p:spPr bwMode="auto">
          <a:xfrm>
            <a:off x="65532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8" name="Oval 16"/>
          <p:cNvSpPr>
            <a:spLocks noChangeArrowheads="1"/>
          </p:cNvSpPr>
          <p:nvPr/>
        </p:nvSpPr>
        <p:spPr bwMode="auto">
          <a:xfrm>
            <a:off x="38862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89" name="Oval 17"/>
          <p:cNvSpPr>
            <a:spLocks noChangeArrowheads="1"/>
          </p:cNvSpPr>
          <p:nvPr/>
        </p:nvSpPr>
        <p:spPr bwMode="auto">
          <a:xfrm>
            <a:off x="34290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1" name="Oval 19"/>
          <p:cNvSpPr>
            <a:spLocks noChangeArrowheads="1"/>
          </p:cNvSpPr>
          <p:nvPr/>
        </p:nvSpPr>
        <p:spPr bwMode="auto">
          <a:xfrm>
            <a:off x="4419600" y="2667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3886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3" name="Oval 21"/>
          <p:cNvSpPr>
            <a:spLocks noChangeArrowheads="1"/>
          </p:cNvSpPr>
          <p:nvPr/>
        </p:nvSpPr>
        <p:spPr bwMode="auto">
          <a:xfrm>
            <a:off x="4343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3886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3276600" y="3886200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5715000" y="3886200"/>
            <a:ext cx="228600" cy="2286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 flipH="1" flipV="1">
            <a:off x="3505200" y="4114800"/>
            <a:ext cx="2667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00" name="Line 28"/>
          <p:cNvSpPr>
            <a:spLocks noChangeShapeType="1"/>
          </p:cNvSpPr>
          <p:nvPr/>
        </p:nvSpPr>
        <p:spPr bwMode="auto">
          <a:xfrm flipH="1" flipV="1">
            <a:off x="4419600" y="3810000"/>
            <a:ext cx="1752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 flipH="1" flipV="1">
            <a:off x="5943600" y="4191000"/>
            <a:ext cx="228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5927726" y="5908675"/>
            <a:ext cx="723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Seeds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8001001" y="2057400"/>
            <a:ext cx="19030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Predetermined</a:t>
            </a: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number of clusters</a:t>
            </a:r>
          </a:p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Start with seed</a:t>
            </a: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clusters of one </a:t>
            </a: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389081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F835-A391-4FB1-970C-FE44390DDC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Assign Instances to Clusters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V="1">
            <a:off x="30480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048000" y="5562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41148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36576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37338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4495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1722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67818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65532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934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65532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38862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4290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4419600" y="2667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3886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4343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3886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>
            <a:off x="3276600" y="3886200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5715000" y="3886200"/>
            <a:ext cx="228600" cy="2286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3048000" y="3200400"/>
            <a:ext cx="23622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 flipV="1">
            <a:off x="4267200" y="2133600"/>
            <a:ext cx="2819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97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3D77-538C-4A3D-BCFA-EA30253F33C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 New Centroids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 flipV="1">
            <a:off x="30480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048000" y="5562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4114800" y="45720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3657600" y="41910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733800" y="48006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Oval 9"/>
          <p:cNvSpPr>
            <a:spLocks noChangeArrowheads="1"/>
          </p:cNvSpPr>
          <p:nvPr/>
        </p:nvSpPr>
        <p:spPr bwMode="auto">
          <a:xfrm>
            <a:off x="4495800" y="42672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6172200" y="44958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6781800" y="41148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6553200" y="37338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6934200" y="3276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553200" y="29718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38862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34290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4419600" y="2667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3886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4343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3886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3276600" y="38862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5715000" y="3886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auto">
          <a:xfrm>
            <a:off x="3581400" y="4419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50" name="AutoShape 30"/>
          <p:cNvSpPr>
            <a:spLocks noChangeArrowheads="1"/>
          </p:cNvSpPr>
          <p:nvPr/>
        </p:nvSpPr>
        <p:spPr bwMode="auto">
          <a:xfrm>
            <a:off x="6324600" y="3657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51" name="AutoShape 31"/>
          <p:cNvSpPr>
            <a:spLocks noChangeArrowheads="1"/>
          </p:cNvSpPr>
          <p:nvPr/>
        </p:nvSpPr>
        <p:spPr bwMode="auto">
          <a:xfrm>
            <a:off x="3962400" y="28194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52" name="Oval 32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53" name="Oval 33"/>
          <p:cNvSpPr>
            <a:spLocks noChangeArrowheads="1"/>
          </p:cNvSpPr>
          <p:nvPr/>
        </p:nvSpPr>
        <p:spPr bwMode="auto">
          <a:xfrm>
            <a:off x="3276600" y="3886200"/>
            <a:ext cx="228600" cy="228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54" name="Oval 34"/>
          <p:cNvSpPr>
            <a:spLocks noChangeArrowheads="1"/>
          </p:cNvSpPr>
          <p:nvPr/>
        </p:nvSpPr>
        <p:spPr bwMode="auto">
          <a:xfrm>
            <a:off x="5715000" y="38862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47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D25F5-9DE1-49ED-85AA-3C059A63CC7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Clusters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 flipV="1">
            <a:off x="30480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048000" y="5562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41148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3657600" y="4191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37338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4495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61722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67818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65532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69342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5532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38862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34290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4419600" y="2667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3886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4343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38862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3276600" y="3886200"/>
            <a:ext cx="228600" cy="2286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5715000" y="3886200"/>
            <a:ext cx="228600" cy="2286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69" name="AutoShape 25"/>
          <p:cNvSpPr>
            <a:spLocks noChangeArrowheads="1"/>
          </p:cNvSpPr>
          <p:nvPr/>
        </p:nvSpPr>
        <p:spPr bwMode="auto">
          <a:xfrm>
            <a:off x="3581400" y="44196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0" name="AutoShape 26"/>
          <p:cNvSpPr>
            <a:spLocks noChangeArrowheads="1"/>
          </p:cNvSpPr>
          <p:nvPr/>
        </p:nvSpPr>
        <p:spPr bwMode="auto">
          <a:xfrm>
            <a:off x="6324600" y="36576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1" name="AutoShape 27"/>
          <p:cNvSpPr>
            <a:spLocks noChangeArrowheads="1"/>
          </p:cNvSpPr>
          <p:nvPr/>
        </p:nvSpPr>
        <p:spPr bwMode="auto">
          <a:xfrm>
            <a:off x="3962400" y="2819400"/>
            <a:ext cx="228600" cy="228600"/>
          </a:xfrm>
          <a:prstGeom prst="plus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32766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57150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3048000" y="35814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5105400" y="4114800"/>
            <a:ext cx="76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V="1">
            <a:off x="5105400" y="2286000"/>
            <a:ext cx="1524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78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FEF4-E0EA-4643-A111-7F347D65B7D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Discussion: k-means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Applicable to fairly large data sets</a:t>
            </a:r>
          </a:p>
          <a:p>
            <a:r>
              <a:rPr lang="en-US" altLang="en-US" sz="3600" dirty="0"/>
              <a:t>Sensitive to initial centers</a:t>
            </a:r>
          </a:p>
          <a:p>
            <a:pPr lvl="1"/>
            <a:r>
              <a:rPr lang="en-US" altLang="en-US" sz="3200" dirty="0"/>
              <a:t>Use other heuristics to find good initial centers</a:t>
            </a:r>
          </a:p>
          <a:p>
            <a:r>
              <a:rPr lang="en-US" altLang="en-US" sz="3600" dirty="0"/>
              <a:t>Converges to a local optimum</a:t>
            </a:r>
          </a:p>
          <a:p>
            <a:r>
              <a:rPr lang="en-US" altLang="en-US" sz="3600" dirty="0"/>
              <a:t>Specifying the number of centers very subjective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508380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BF77-54ED-4E70-8AC2-B788F9F0D6F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in Weka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07484"/>
            <a:ext cx="8178800" cy="4171950"/>
          </a:xfrm>
        </p:spPr>
        <p:txBody>
          <a:bodyPr/>
          <a:lstStyle/>
          <a:p>
            <a:r>
              <a:rPr lang="en-US" altLang="en-US" sz="3600" dirty="0"/>
              <a:t>Clustering algorithms in </a:t>
            </a:r>
            <a:r>
              <a:rPr lang="en-US" altLang="en-US" sz="3600" i="1" dirty="0"/>
              <a:t>Weka</a:t>
            </a:r>
            <a:endParaRPr lang="en-US" altLang="en-US" sz="3600" dirty="0"/>
          </a:p>
          <a:p>
            <a:pPr lvl="1"/>
            <a:r>
              <a:rPr lang="en-US" altLang="en-US" sz="3200" dirty="0"/>
              <a:t>K-Means</a:t>
            </a:r>
          </a:p>
          <a:p>
            <a:pPr lvl="1"/>
            <a:r>
              <a:rPr lang="en-US" altLang="en-US" sz="3200" dirty="0"/>
              <a:t>Expectation Maximization (EM)</a:t>
            </a:r>
          </a:p>
          <a:p>
            <a:pPr lvl="1"/>
            <a:r>
              <a:rPr lang="en-US" altLang="en-US" sz="3200" dirty="0"/>
              <a:t>Cobweb </a:t>
            </a:r>
          </a:p>
          <a:p>
            <a:pPr lvl="2"/>
            <a:r>
              <a:rPr lang="en-US" altLang="en-US" sz="2800" dirty="0"/>
              <a:t>hierarchical, incremental, and agglomerative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71189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6974F-1751-4982-96D9-379F99D8891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Unsupervised Learning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Clustering</a:t>
            </a:r>
          </a:p>
          <a:p>
            <a:pPr lvl="1"/>
            <a:r>
              <a:rPr lang="en-US" altLang="en-US" sz="2800" dirty="0"/>
              <a:t>Unsupervised classification, that is, without the class attribute</a:t>
            </a:r>
          </a:p>
          <a:p>
            <a:pPr lvl="1"/>
            <a:r>
              <a:rPr lang="en-US" altLang="en-US" sz="2800" dirty="0"/>
              <a:t>Want to discover the classes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/>
              <a:t>Association Rule Discovery</a:t>
            </a:r>
          </a:p>
          <a:p>
            <a:pPr lvl="1"/>
            <a:r>
              <a:rPr lang="en-US" altLang="en-US" sz="2800" dirty="0"/>
              <a:t>Discover correlation</a:t>
            </a:r>
          </a:p>
        </p:txBody>
      </p:sp>
    </p:spTree>
    <p:extLst>
      <p:ext uri="{BB962C8B-B14F-4D97-AF65-F5344CB8AC3E}">
        <p14:creationId xmlns:p14="http://schemas.microsoft.com/office/powerpoint/2010/main" val="3080246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01EF-EEC6-4F0F-B4C4-024F907A6F8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CobWeb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Algorithm (main) characteristics: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Hierarchical and incremental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Uses </a:t>
            </a:r>
            <a:r>
              <a:rPr lang="en-US" altLang="en-US" sz="2400" b="1" dirty="0"/>
              <a:t>category utility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Why divide by </a:t>
            </a:r>
            <a:r>
              <a:rPr lang="en-US" altLang="en-US" sz="2800" i="1" dirty="0"/>
              <a:t>k</a:t>
            </a:r>
            <a:r>
              <a:rPr lang="en-US" altLang="en-US" sz="2800" dirty="0"/>
              <a:t>?  </a:t>
            </a:r>
            <a:endParaRPr lang="en-US" altLang="en-US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590800" y="3317876"/>
          <a:ext cx="75438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4000320" imgH="825480" progId="Equation.3">
                  <p:embed/>
                </p:oleObj>
              </mc:Choice>
              <mc:Fallback>
                <p:oleObj name="Equation" r:id="rId3" imgW="4000320" imgH="82548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17876"/>
                        <a:ext cx="75438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981200" y="3463926"/>
            <a:ext cx="15240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The k clusters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743200" y="3810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229600" y="5181600"/>
            <a:ext cx="1828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dirty="0">
                <a:latin typeface="Times New Roman" panose="02020603050405020304" pitchFamily="18" charset="0"/>
              </a:rPr>
              <a:t>All possible values for attribute </a:t>
            </a:r>
            <a:r>
              <a:rPr lang="en-US" altLang="en-US" sz="16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1600" i="1" baseline="-25000" dirty="0" err="1">
                <a:latin typeface="Times New Roman" panose="02020603050405020304" pitchFamily="18" charset="0"/>
              </a:rPr>
              <a:t>i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 flipV="1">
            <a:off x="7772400" y="42672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09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DC9C-5031-4104-987F-118CFC690E5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Category Utility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If each instance in its own cluster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Category utility function becomes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Without </a:t>
            </a:r>
            <a:r>
              <a:rPr lang="en-US" altLang="en-US" sz="2800" i="1"/>
              <a:t>k</a:t>
            </a:r>
            <a:r>
              <a:rPr lang="en-US" altLang="en-US" sz="2800"/>
              <a:t> it would always be best for each instance to have its own cluster, </a:t>
            </a:r>
            <a:r>
              <a:rPr lang="en-US" altLang="en-US" sz="2800" b="1"/>
              <a:t>overfitting</a:t>
            </a:r>
            <a:r>
              <a:rPr lang="en-US" altLang="en-US" sz="2800"/>
              <a:t>!</a:t>
            </a:r>
          </a:p>
        </p:txBody>
      </p:sp>
      <p:graphicFrame>
        <p:nvGraphicFramePr>
          <p:cNvPr id="39940" name="Object 1028"/>
          <p:cNvGraphicFramePr>
            <a:graphicFrameLocks noChangeAspect="1"/>
          </p:cNvGraphicFramePr>
          <p:nvPr/>
        </p:nvGraphicFramePr>
        <p:xfrm>
          <a:off x="3390900" y="2514600"/>
          <a:ext cx="6591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3047760" imgH="457200" progId="Equation.3">
                  <p:embed/>
                </p:oleObj>
              </mc:Choice>
              <mc:Fallback>
                <p:oleObj name="Equation" r:id="rId3" imgW="3047760" imgH="457200" progId="Equation.3">
                  <p:embed/>
                  <p:pic>
                    <p:nvPicPr>
                      <p:cNvPr id="3994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2514600"/>
                        <a:ext cx="6591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1029"/>
          <p:cNvGraphicFramePr>
            <a:graphicFrameLocks noChangeAspect="1"/>
          </p:cNvGraphicFramePr>
          <p:nvPr/>
        </p:nvGraphicFramePr>
        <p:xfrm>
          <a:off x="3352800" y="3957638"/>
          <a:ext cx="55626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5" imgW="2539800" imgH="558720" progId="Equation.3">
                  <p:embed/>
                </p:oleObj>
              </mc:Choice>
              <mc:Fallback>
                <p:oleObj name="Equation" r:id="rId5" imgW="2539800" imgH="558720" progId="Equation.3">
                  <p:embed/>
                  <p:pic>
                    <p:nvPicPr>
                      <p:cNvPr id="39941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57638"/>
                        <a:ext cx="5562600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453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C4D1-6C88-4F19-B435-51557DB6D5D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Weather Problem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262410"/>
              </p:ext>
            </p:extLst>
          </p:nvPr>
        </p:nvGraphicFramePr>
        <p:xfrm>
          <a:off x="1129781" y="1764717"/>
          <a:ext cx="5802863" cy="4417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Worksheet" r:id="rId3" imgW="3057392" imgH="2438499" progId="Excel.Sheet.8">
                  <p:embed/>
                </p:oleObj>
              </mc:Choice>
              <mc:Fallback>
                <p:oleObj name="Worksheet" r:id="rId3" imgW="3057392" imgH="2438499" progId="Excel.Sheet.8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781" y="1764717"/>
                        <a:ext cx="5802863" cy="4417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056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103C-0F26-46CB-80DD-9610268F35E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Weather Data (without Play)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Label instances: a,b,….,n</a:t>
            </a:r>
            <a:endParaRPr lang="en-US" altLang="en-US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352800" y="5029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33528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727326" y="2708275"/>
            <a:ext cx="1768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Start by putting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the first instance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in its own cluster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7338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6934200" y="5029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7315200" y="4114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7391400" y="4648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7848600" y="5029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77724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6413500" y="2698751"/>
            <a:ext cx="2146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Add another instance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in its own cluster</a:t>
            </a:r>
          </a:p>
        </p:txBody>
      </p:sp>
    </p:spTree>
    <p:extLst>
      <p:ext uri="{BB962C8B-B14F-4D97-AF65-F5344CB8AC3E}">
        <p14:creationId xmlns:p14="http://schemas.microsoft.com/office/powerpoint/2010/main" val="4177501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AD03-6958-47B7-AB2A-75757F152A6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the Third Instance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3622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743200" y="38100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2819400" y="4343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32766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200400" y="4343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3429000" y="2971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3886200" y="3886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3200400" y="3505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8862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5029200" y="3886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6019800" y="3886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4008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64008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H="1">
            <a:off x="5943600" y="4419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5562600" y="2971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63" name="Oval 19"/>
          <p:cNvSpPr>
            <a:spLocks noChangeArrowheads="1"/>
          </p:cNvSpPr>
          <p:nvPr/>
        </p:nvSpPr>
        <p:spPr bwMode="auto">
          <a:xfrm>
            <a:off x="5562600" y="47244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54864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6019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7696200" y="3886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H="1">
            <a:off x="8077200" y="3505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8534400" y="3886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8839200" y="3505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8534400" y="2971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9372600" y="3886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8991600" y="3505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2498725" y="1717676"/>
            <a:ext cx="5513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Evaluate the category utility of adding the instance to one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of the two clusters versus adding it as its own cluster</a:t>
            </a:r>
          </a:p>
        </p:txBody>
      </p:sp>
      <p:sp>
        <p:nvSpPr>
          <p:cNvPr id="31776" name="AutoShape 32"/>
          <p:cNvSpPr>
            <a:spLocks noChangeArrowheads="1"/>
          </p:cNvSpPr>
          <p:nvPr/>
        </p:nvSpPr>
        <p:spPr bwMode="auto">
          <a:xfrm>
            <a:off x="8839200" y="4724400"/>
            <a:ext cx="152400" cy="685800"/>
          </a:xfrm>
          <a:prstGeom prst="upArrow">
            <a:avLst>
              <a:gd name="adj1" fmla="val 50000"/>
              <a:gd name="adj2" fmla="val 1125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8001000" y="5486400"/>
            <a:ext cx="1511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Highest utility</a:t>
            </a:r>
          </a:p>
        </p:txBody>
      </p:sp>
    </p:spTree>
    <p:extLst>
      <p:ext uri="{BB962C8B-B14F-4D97-AF65-F5344CB8AC3E}">
        <p14:creationId xmlns:p14="http://schemas.microsoft.com/office/powerpoint/2010/main" val="109632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E12-2C13-43F6-ADA9-9FC68564C19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Instance f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36576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4038600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44958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172200" y="2514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5791200" y="1981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53340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6248400" y="25146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2484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7162800" y="3657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8077200" y="3657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7620000" y="2895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4876800" y="2514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5791200" y="2514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7620000" y="3429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8001000" y="3429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2346325" y="1793876"/>
            <a:ext cx="23519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First instance not to get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its own cluster: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2362200" y="4054475"/>
            <a:ext cx="2204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Look at the instances: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846513" y="4648201"/>
            <a:ext cx="3355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Courier New" panose="02070309020205020404" pitchFamily="49" charset="0"/>
              </a:rPr>
              <a:t>Rainy Cool Normal FALSE</a:t>
            </a:r>
          </a:p>
          <a:p>
            <a:pPr eaLnBrk="0" hangingPunct="0"/>
            <a:r>
              <a:rPr lang="en-US" altLang="en-US">
                <a:latin typeface="Courier New" panose="02070309020205020404" pitchFamily="49" charset="0"/>
              </a:rPr>
              <a:t>Rainy Cool Normal TRUE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362200" y="5486400"/>
            <a:ext cx="1473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Quite similar!</a:t>
            </a:r>
          </a:p>
        </p:txBody>
      </p:sp>
    </p:spTree>
    <p:extLst>
      <p:ext uri="{BB962C8B-B14F-4D97-AF65-F5344CB8AC3E}">
        <p14:creationId xmlns:p14="http://schemas.microsoft.com/office/powerpoint/2010/main" val="613270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FA41-3E0A-439B-87B7-22C932E242FA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Instance g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37338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4114800" y="42672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5720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248400" y="4267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5867400" y="3733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54102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6324600" y="42672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63246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6858000" y="5410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7696200" y="5410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7696200" y="4648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 flipH="1">
            <a:off x="4953000" y="42672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 flipH="1">
            <a:off x="5867400" y="4267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7315200" y="5181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8153400" y="5181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2362200" y="1784350"/>
            <a:ext cx="2204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Look at the instances: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3846514" y="2378075"/>
            <a:ext cx="40446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Courier New" panose="02070309020205020404" pitchFamily="49" charset="0"/>
              </a:rPr>
              <a:t>E) Rainy Cool Normal FALSE</a:t>
            </a:r>
          </a:p>
          <a:p>
            <a:pPr eaLnBrk="0" hangingPunct="0"/>
            <a:r>
              <a:rPr lang="en-US" altLang="en-US">
                <a:latin typeface="Courier New" panose="02070309020205020404" pitchFamily="49" charset="0"/>
              </a:rPr>
              <a:t>F) Rainy Cool Normal TRUE</a:t>
            </a:r>
          </a:p>
          <a:p>
            <a:pPr eaLnBrk="0" hangingPunct="0"/>
            <a:r>
              <a:rPr lang="en-US" altLang="en-US">
                <a:latin typeface="Courier New" panose="02070309020205020404" pitchFamily="49" charset="0"/>
              </a:rPr>
              <a:t>G) Overcast Cool Normal TRUE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8534400" y="5410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8077200" y="518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25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9300-66B3-4891-958D-97F3B33B05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930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Add Instance h</a:t>
            </a: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4648200" y="4419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5486400" y="4419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62484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867400" y="35052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6248400" y="4419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6324600" y="40386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5720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68580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76962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7696200" y="4419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H="1">
            <a:off x="4953000" y="4038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H="1">
            <a:off x="58674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H="1">
            <a:off x="7315200" y="4953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8153400" y="4953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362200" y="1784350"/>
            <a:ext cx="2204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Look at the instances: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968750" y="2241550"/>
            <a:ext cx="34932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Courier New" panose="02070309020205020404" pitchFamily="49" charset="0"/>
              </a:rPr>
              <a:t>A) Sunny Hot High FALSE</a:t>
            </a:r>
          </a:p>
          <a:p>
            <a:pPr eaLnBrk="0" hangingPunct="0"/>
            <a:r>
              <a:rPr lang="en-US" altLang="en-US">
                <a:latin typeface="Courier New" panose="02070309020205020404" pitchFamily="49" charset="0"/>
              </a:rPr>
              <a:t>D) Rainy Mild High FALSE</a:t>
            </a:r>
          </a:p>
          <a:p>
            <a:pPr eaLnBrk="0" hangingPunct="0"/>
            <a:r>
              <a:rPr lang="en-US" altLang="en-US">
                <a:latin typeface="Courier New" panose="02070309020205020404" pitchFamily="49" charset="0"/>
              </a:rPr>
              <a:t>H) Sunny Mild High FALSE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8534400" y="51816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80772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37338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5410200" y="5257800"/>
            <a:ext cx="685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H="1">
            <a:off x="4191000" y="4953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50292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5181600" y="4953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2362200" y="3352800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Rearrange:</a:t>
            </a:r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3429000" y="4876800"/>
            <a:ext cx="1905000" cy="1295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1752600" y="3962400"/>
            <a:ext cx="1676400" cy="86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 dirty="0">
                <a:latin typeface="Times New Roman" panose="02020603050405020304" pitchFamily="18" charset="0"/>
              </a:rPr>
              <a:t>Merged</a:t>
            </a:r>
            <a:r>
              <a:rPr lang="en-US" altLang="en-US" sz="1600" dirty="0">
                <a:latin typeface="Times New Roman" panose="02020603050405020304" pitchFamily="18" charset="0"/>
              </a:rPr>
              <a:t> into a single cluster before h is added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2438400" y="48006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8534400" y="3429000"/>
            <a:ext cx="19050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Best matching node</a:t>
            </a:r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H="1" flipV="1">
            <a:off x="8534400" y="2895600"/>
            <a:ext cx="990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9296400" y="1828800"/>
            <a:ext cx="121920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Runner up</a:t>
            </a:r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 flipH="1">
            <a:off x="8382000" y="19812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8061326" y="5929314"/>
            <a:ext cx="2341563" cy="346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 i="1">
                <a:latin typeface="Times New Roman" panose="02020603050405020304" pitchFamily="18" charset="0"/>
              </a:rPr>
              <a:t>(</a:t>
            </a:r>
            <a:r>
              <a:rPr lang="en-US" altLang="en-US" sz="1600" b="1" i="1">
                <a:latin typeface="Times New Roman" panose="02020603050405020304" pitchFamily="18" charset="0"/>
              </a:rPr>
              <a:t>Splitting</a:t>
            </a:r>
            <a:r>
              <a:rPr lang="en-US" altLang="en-US" sz="1600" i="1">
                <a:latin typeface="Times New Roman" panose="02020603050405020304" pitchFamily="18" charset="0"/>
              </a:rPr>
              <a:t> is also possible)</a:t>
            </a:r>
            <a:endParaRPr lang="en-US" altLang="en-US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49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BC8F-1B85-4534-977D-932CAEFDDC9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Hierarchy</a:t>
            </a:r>
          </a:p>
        </p:txBody>
      </p:sp>
      <p:grpSp>
        <p:nvGrpSpPr>
          <p:cNvPr id="36911" name="Group 47"/>
          <p:cNvGrpSpPr>
            <a:grpSpLocks/>
          </p:cNvGrpSpPr>
          <p:nvPr/>
        </p:nvGrpSpPr>
        <p:grpSpPr bwMode="auto">
          <a:xfrm>
            <a:off x="1676400" y="1676400"/>
            <a:ext cx="8839200" cy="4114800"/>
            <a:chOff x="96" y="1056"/>
            <a:chExt cx="5568" cy="2592"/>
          </a:xfrm>
        </p:grpSpPr>
        <p:sp>
          <p:nvSpPr>
            <p:cNvPr id="36867" name="Oval 3"/>
            <p:cNvSpPr>
              <a:spLocks noChangeArrowheads="1"/>
            </p:cNvSpPr>
            <p:nvPr/>
          </p:nvSpPr>
          <p:spPr bwMode="auto">
            <a:xfrm>
              <a:off x="67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68" name="Oval 4"/>
            <p:cNvSpPr>
              <a:spLocks noChangeArrowheads="1"/>
            </p:cNvSpPr>
            <p:nvPr/>
          </p:nvSpPr>
          <p:spPr bwMode="auto">
            <a:xfrm>
              <a:off x="1440" y="3312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1920" y="30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1680" y="15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1920" y="3312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624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312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360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6876" name="Oval 12"/>
            <p:cNvSpPr>
              <a:spLocks noChangeArrowheads="1"/>
            </p:cNvSpPr>
            <p:nvPr/>
          </p:nvSpPr>
          <p:spPr bwMode="auto">
            <a:xfrm>
              <a:off x="283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H="1">
              <a:off x="912" y="182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H="1">
              <a:off x="1680" y="30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3072" y="25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331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3168" y="249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3" name="Oval 19"/>
            <p:cNvSpPr>
              <a:spLocks noChangeArrowheads="1"/>
            </p:cNvSpPr>
            <p:nvPr/>
          </p:nvSpPr>
          <p:spPr bwMode="auto">
            <a:xfrm>
              <a:off x="96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884" name="Oval 20"/>
            <p:cNvSpPr>
              <a:spLocks noChangeArrowheads="1"/>
            </p:cNvSpPr>
            <p:nvPr/>
          </p:nvSpPr>
          <p:spPr bwMode="auto">
            <a:xfrm>
              <a:off x="1152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H="1">
              <a:off x="384" y="2544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91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>
              <a:off x="1008" y="25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2736" y="105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168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216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6891" name="Oval 27"/>
            <p:cNvSpPr>
              <a:spLocks noChangeArrowheads="1"/>
            </p:cNvSpPr>
            <p:nvPr/>
          </p:nvSpPr>
          <p:spPr bwMode="auto">
            <a:xfrm>
              <a:off x="264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6892" name="Oval 28"/>
            <p:cNvSpPr>
              <a:spLocks noChangeArrowheads="1"/>
            </p:cNvSpPr>
            <p:nvPr/>
          </p:nvSpPr>
          <p:spPr bwMode="auto">
            <a:xfrm>
              <a:off x="2160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893" name="Line 29"/>
            <p:cNvSpPr>
              <a:spLocks noChangeShapeType="1"/>
            </p:cNvSpPr>
            <p:nvPr/>
          </p:nvSpPr>
          <p:spPr bwMode="auto">
            <a:xfrm>
              <a:off x="2016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68" y="25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240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>
              <a:off x="2496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97" name="Oval 33"/>
            <p:cNvSpPr>
              <a:spLocks noChangeArrowheads="1"/>
            </p:cNvSpPr>
            <p:nvPr/>
          </p:nvSpPr>
          <p:spPr bwMode="auto">
            <a:xfrm>
              <a:off x="379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6898" name="Oval 34"/>
            <p:cNvSpPr>
              <a:spLocks noChangeArrowheads="1"/>
            </p:cNvSpPr>
            <p:nvPr/>
          </p:nvSpPr>
          <p:spPr bwMode="auto">
            <a:xfrm>
              <a:off x="427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auto">
            <a:xfrm>
              <a:off x="475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auto">
            <a:xfrm>
              <a:off x="523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auto">
            <a:xfrm>
              <a:off x="4032" y="15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 flipH="1">
              <a:off x="3072" y="1824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 flipH="1">
              <a:off x="3552" y="1872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 flipH="1">
              <a:off x="4032" y="187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4320" y="187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4368" y="182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4464" y="17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H="1">
              <a:off x="2112" y="1344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3072" y="1344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7299325" y="5222875"/>
            <a:ext cx="1242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3230619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E465-106E-4333-B490-E08D359AB43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Dendrogram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/>
              <a:t> Clusters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676400" y="1676400"/>
            <a:ext cx="8839200" cy="4114800"/>
            <a:chOff x="96" y="1056"/>
            <a:chExt cx="5568" cy="2592"/>
          </a:xfrm>
        </p:grpSpPr>
        <p:sp>
          <p:nvSpPr>
            <p:cNvPr id="37892" name="Oval 4"/>
            <p:cNvSpPr>
              <a:spLocks noChangeArrowheads="1"/>
            </p:cNvSpPr>
            <p:nvPr/>
          </p:nvSpPr>
          <p:spPr bwMode="auto">
            <a:xfrm>
              <a:off x="67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1440" y="3312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1920" y="30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1680" y="15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1920" y="3312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624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312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7899" name="Oval 11"/>
            <p:cNvSpPr>
              <a:spLocks noChangeArrowheads="1"/>
            </p:cNvSpPr>
            <p:nvPr/>
          </p:nvSpPr>
          <p:spPr bwMode="auto">
            <a:xfrm>
              <a:off x="360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7900" name="Oval 12"/>
            <p:cNvSpPr>
              <a:spLocks noChangeArrowheads="1"/>
            </p:cNvSpPr>
            <p:nvPr/>
          </p:nvSpPr>
          <p:spPr bwMode="auto">
            <a:xfrm>
              <a:off x="283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H="1">
              <a:off x="912" y="1824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H="1">
              <a:off x="1680" y="307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3072" y="25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4" name="Oval 16"/>
            <p:cNvSpPr>
              <a:spLocks noChangeArrowheads="1"/>
            </p:cNvSpPr>
            <p:nvPr/>
          </p:nvSpPr>
          <p:spPr bwMode="auto">
            <a:xfrm>
              <a:off x="331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3168" y="249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6" name="Oval 18"/>
            <p:cNvSpPr>
              <a:spLocks noChangeArrowheads="1"/>
            </p:cNvSpPr>
            <p:nvPr/>
          </p:nvSpPr>
          <p:spPr bwMode="auto">
            <a:xfrm>
              <a:off x="96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907" name="Oval 19"/>
            <p:cNvSpPr>
              <a:spLocks noChangeArrowheads="1"/>
            </p:cNvSpPr>
            <p:nvPr/>
          </p:nvSpPr>
          <p:spPr bwMode="auto">
            <a:xfrm>
              <a:off x="1152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 flipH="1">
              <a:off x="384" y="2544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91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>
              <a:off x="1008" y="2544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1" name="Oval 23"/>
            <p:cNvSpPr>
              <a:spLocks noChangeArrowheads="1"/>
            </p:cNvSpPr>
            <p:nvPr/>
          </p:nvSpPr>
          <p:spPr bwMode="auto">
            <a:xfrm>
              <a:off x="2736" y="105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912" name="Oval 24"/>
            <p:cNvSpPr>
              <a:spLocks noChangeArrowheads="1"/>
            </p:cNvSpPr>
            <p:nvPr/>
          </p:nvSpPr>
          <p:spPr bwMode="auto">
            <a:xfrm>
              <a:off x="168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913" name="Oval 25"/>
            <p:cNvSpPr>
              <a:spLocks noChangeArrowheads="1"/>
            </p:cNvSpPr>
            <p:nvPr/>
          </p:nvSpPr>
          <p:spPr bwMode="auto">
            <a:xfrm>
              <a:off x="216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7914" name="Oval 26"/>
            <p:cNvSpPr>
              <a:spLocks noChangeArrowheads="1"/>
            </p:cNvSpPr>
            <p:nvPr/>
          </p:nvSpPr>
          <p:spPr bwMode="auto">
            <a:xfrm>
              <a:off x="2640" y="27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7915" name="Oval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916" name="Line 28"/>
            <p:cNvSpPr>
              <a:spLocks noChangeShapeType="1"/>
            </p:cNvSpPr>
            <p:nvPr/>
          </p:nvSpPr>
          <p:spPr bwMode="auto">
            <a:xfrm>
              <a:off x="2016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7" name="Line 29"/>
            <p:cNvSpPr>
              <a:spLocks noChangeShapeType="1"/>
            </p:cNvSpPr>
            <p:nvPr/>
          </p:nvSpPr>
          <p:spPr bwMode="auto">
            <a:xfrm flipH="1">
              <a:off x="1968" y="254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8" name="Line 30"/>
            <p:cNvSpPr>
              <a:spLocks noChangeShapeType="1"/>
            </p:cNvSpPr>
            <p:nvPr/>
          </p:nvSpPr>
          <p:spPr bwMode="auto">
            <a:xfrm>
              <a:off x="2400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19" name="Line 31"/>
            <p:cNvSpPr>
              <a:spLocks noChangeShapeType="1"/>
            </p:cNvSpPr>
            <p:nvPr/>
          </p:nvSpPr>
          <p:spPr bwMode="auto">
            <a:xfrm>
              <a:off x="2496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0" name="Oval 32"/>
            <p:cNvSpPr>
              <a:spLocks noChangeArrowheads="1"/>
            </p:cNvSpPr>
            <p:nvPr/>
          </p:nvSpPr>
          <p:spPr bwMode="auto">
            <a:xfrm>
              <a:off x="379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7921" name="Oval 33"/>
            <p:cNvSpPr>
              <a:spLocks noChangeArrowheads="1"/>
            </p:cNvSpPr>
            <p:nvPr/>
          </p:nvSpPr>
          <p:spPr bwMode="auto">
            <a:xfrm>
              <a:off x="427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37922" name="Oval 34"/>
            <p:cNvSpPr>
              <a:spLocks noChangeArrowheads="1"/>
            </p:cNvSpPr>
            <p:nvPr/>
          </p:nvSpPr>
          <p:spPr bwMode="auto">
            <a:xfrm>
              <a:off x="475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7923" name="Oval 35"/>
            <p:cNvSpPr>
              <a:spLocks noChangeArrowheads="1"/>
            </p:cNvSpPr>
            <p:nvPr/>
          </p:nvSpPr>
          <p:spPr bwMode="auto">
            <a:xfrm>
              <a:off x="5232" y="2208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7924" name="Oval 36"/>
            <p:cNvSpPr>
              <a:spLocks noChangeArrowheads="1"/>
            </p:cNvSpPr>
            <p:nvPr/>
          </p:nvSpPr>
          <p:spPr bwMode="auto">
            <a:xfrm>
              <a:off x="4032" y="1536"/>
              <a:ext cx="432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7925" name="Line 37"/>
            <p:cNvSpPr>
              <a:spLocks noChangeShapeType="1"/>
            </p:cNvSpPr>
            <p:nvPr/>
          </p:nvSpPr>
          <p:spPr bwMode="auto">
            <a:xfrm flipH="1">
              <a:off x="3072" y="1824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6" name="Line 38"/>
            <p:cNvSpPr>
              <a:spLocks noChangeShapeType="1"/>
            </p:cNvSpPr>
            <p:nvPr/>
          </p:nvSpPr>
          <p:spPr bwMode="auto">
            <a:xfrm flipH="1">
              <a:off x="3552" y="1872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7" name="Line 39"/>
            <p:cNvSpPr>
              <a:spLocks noChangeShapeType="1"/>
            </p:cNvSpPr>
            <p:nvPr/>
          </p:nvSpPr>
          <p:spPr bwMode="auto">
            <a:xfrm flipH="1">
              <a:off x="4032" y="187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8" name="Line 40"/>
            <p:cNvSpPr>
              <a:spLocks noChangeShapeType="1"/>
            </p:cNvSpPr>
            <p:nvPr/>
          </p:nvSpPr>
          <p:spPr bwMode="auto">
            <a:xfrm>
              <a:off x="4320" y="1872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29" name="Line 41"/>
            <p:cNvSpPr>
              <a:spLocks noChangeShapeType="1"/>
            </p:cNvSpPr>
            <p:nvPr/>
          </p:nvSpPr>
          <p:spPr bwMode="auto">
            <a:xfrm>
              <a:off x="4368" y="1824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0" name="Line 42"/>
            <p:cNvSpPr>
              <a:spLocks noChangeShapeType="1"/>
            </p:cNvSpPr>
            <p:nvPr/>
          </p:nvSpPr>
          <p:spPr bwMode="auto">
            <a:xfrm>
              <a:off x="4464" y="17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1" name="Line 43"/>
            <p:cNvSpPr>
              <a:spLocks noChangeShapeType="1"/>
            </p:cNvSpPr>
            <p:nvPr/>
          </p:nvSpPr>
          <p:spPr bwMode="auto">
            <a:xfrm flipH="1">
              <a:off x="2112" y="1344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932" name="Line 44"/>
            <p:cNvSpPr>
              <a:spLocks noChangeShapeType="1"/>
            </p:cNvSpPr>
            <p:nvPr/>
          </p:nvSpPr>
          <p:spPr bwMode="auto">
            <a:xfrm>
              <a:off x="3072" y="1344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7933" name="Line 45"/>
          <p:cNvSpPr>
            <a:spLocks noChangeShapeType="1"/>
          </p:cNvSpPr>
          <p:nvPr/>
        </p:nvSpPr>
        <p:spPr bwMode="auto">
          <a:xfrm>
            <a:off x="1905000" y="2362200"/>
            <a:ext cx="838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6384926" y="5146676"/>
            <a:ext cx="28456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What do a, b, c, d, h, k, and l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1224806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7956-0A35-4F7D-9A54-404898B105F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Clustering Process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sz="2800" dirty="0"/>
              <a:t>Pattern representation</a:t>
            </a:r>
          </a:p>
          <a:p>
            <a:pPr>
              <a:lnSpc>
                <a:spcPct val="140000"/>
              </a:lnSpc>
            </a:pPr>
            <a:r>
              <a:rPr lang="en-US" altLang="en-US" sz="2800" dirty="0"/>
              <a:t>Definition of pattern proximity measure</a:t>
            </a:r>
          </a:p>
          <a:p>
            <a:pPr>
              <a:lnSpc>
                <a:spcPct val="140000"/>
              </a:lnSpc>
            </a:pPr>
            <a:r>
              <a:rPr lang="en-US" altLang="en-US" sz="2800" dirty="0"/>
              <a:t>Clustering</a:t>
            </a:r>
          </a:p>
          <a:p>
            <a:pPr>
              <a:lnSpc>
                <a:spcPct val="140000"/>
              </a:lnSpc>
            </a:pPr>
            <a:r>
              <a:rPr lang="en-US" altLang="en-US" sz="2800" dirty="0"/>
              <a:t>Data abstraction</a:t>
            </a:r>
          </a:p>
          <a:p>
            <a:pPr>
              <a:lnSpc>
                <a:spcPct val="140000"/>
              </a:lnSpc>
            </a:pPr>
            <a:r>
              <a:rPr lang="en-US" altLang="en-US" sz="2800" dirty="0"/>
              <a:t>Cluster validation</a:t>
            </a:r>
          </a:p>
        </p:txBody>
      </p:sp>
    </p:spTree>
    <p:extLst>
      <p:ext uri="{BB962C8B-B14F-4D97-AF65-F5344CB8AC3E}">
        <p14:creationId xmlns:p14="http://schemas.microsoft.com/office/powerpoint/2010/main" val="3985058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4D53-C71C-422C-A812-20D1559939B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Numerical 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35512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Assume normal distribution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Problems with zero variance!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</a:t>
            </a:r>
            <a:r>
              <a:rPr lang="en-US" altLang="en-US" sz="2800" b="1"/>
              <a:t>acuity</a:t>
            </a:r>
            <a:r>
              <a:rPr lang="en-US" altLang="en-US" sz="2800"/>
              <a:t> parameter imposes a minimum variance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698750" y="2576514"/>
          <a:ext cx="697865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2997000" imgH="660240" progId="Equation.3">
                  <p:embed/>
                </p:oleObj>
              </mc:Choice>
              <mc:Fallback>
                <p:oleObj name="Equation" r:id="rId3" imgW="2997000" imgH="66024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2576514"/>
                        <a:ext cx="6978650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907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36FD-2A2D-4666-8D06-89A11FA7F2C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Hierarchy Size (Scalability)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May create very large hierarchy</a:t>
            </a:r>
          </a:p>
          <a:p>
            <a:pPr lvl="1"/>
            <a:r>
              <a:rPr lang="en-US" altLang="en-US" sz="2000" dirty="0"/>
              <a:t>The </a:t>
            </a:r>
            <a:r>
              <a:rPr lang="en-US" altLang="en-US" sz="2000" b="1" dirty="0"/>
              <a:t>cutoff</a:t>
            </a:r>
            <a:r>
              <a:rPr lang="en-US" altLang="en-US" sz="2000" dirty="0"/>
              <a:t> parameter is uses to suppress growth</a:t>
            </a:r>
          </a:p>
          <a:p>
            <a:pPr lvl="1"/>
            <a:r>
              <a:rPr lang="en-US" altLang="en-US" sz="2000" dirty="0"/>
              <a:t>If</a:t>
            </a:r>
          </a:p>
          <a:p>
            <a:pPr lvl="1"/>
            <a:endParaRPr lang="en-US" altLang="en-US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/>
              <a:t>	cut node off.</a:t>
            </a:r>
          </a:p>
          <a:p>
            <a:endParaRPr lang="en-US" altLang="en-US" sz="2400" dirty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267200" y="3810000"/>
          <a:ext cx="3886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1663560" imgH="228600" progId="Equation.3">
                  <p:embed/>
                </p:oleObj>
              </mc:Choice>
              <mc:Fallback>
                <p:oleObj name="Equation" r:id="rId3" imgW="1663560" imgH="228600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38862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271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6060C-B2BF-4EAA-9C4E-04B1B4C626C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68456"/>
            <a:ext cx="8178800" cy="4381500"/>
          </a:xfrm>
        </p:spPr>
        <p:txBody>
          <a:bodyPr/>
          <a:lstStyle/>
          <a:p>
            <a:r>
              <a:rPr lang="en-US" altLang="en-US" sz="2800" dirty="0"/>
              <a:t>Advantages</a:t>
            </a:r>
          </a:p>
          <a:p>
            <a:pPr lvl="1"/>
            <a:r>
              <a:rPr lang="en-US" altLang="en-US" sz="2400" dirty="0"/>
              <a:t>Incremental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scales to large number of instances</a:t>
            </a:r>
          </a:p>
          <a:p>
            <a:pPr lvl="1"/>
            <a:r>
              <a:rPr lang="en-US" altLang="en-US" sz="2400" dirty="0"/>
              <a:t>Cutoff 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limits size of hierarchy</a:t>
            </a:r>
          </a:p>
          <a:p>
            <a:pPr lvl="1"/>
            <a:r>
              <a:rPr lang="en-US" altLang="en-US" sz="2400" dirty="0"/>
              <a:t>Handles mixed attributes</a:t>
            </a:r>
          </a:p>
          <a:p>
            <a:r>
              <a:rPr lang="en-US" altLang="en-US" sz="2800" dirty="0"/>
              <a:t>Disadvantages</a:t>
            </a:r>
          </a:p>
          <a:p>
            <a:pPr lvl="1"/>
            <a:r>
              <a:rPr lang="en-US" altLang="en-US" sz="2400" dirty="0"/>
              <a:t>Incremental</a:t>
            </a:r>
            <a:r>
              <a:rPr lang="en-US" altLang="en-US" sz="20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sensitive to order of instances?</a:t>
            </a:r>
          </a:p>
          <a:p>
            <a:pPr lvl="1"/>
            <a:r>
              <a:rPr lang="en-US" altLang="en-US" sz="2400" dirty="0"/>
              <a:t>Arbitrary choice of parameters: </a:t>
            </a:r>
          </a:p>
          <a:p>
            <a:pPr lvl="2"/>
            <a:r>
              <a:rPr lang="en-US" altLang="en-US" sz="2000" dirty="0"/>
              <a:t>divide by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</a:t>
            </a:r>
          </a:p>
          <a:p>
            <a:pPr lvl="2"/>
            <a:r>
              <a:rPr lang="en-US" altLang="en-US" sz="2000" dirty="0"/>
              <a:t>artificial minimum value for variance of numeric attributes, </a:t>
            </a:r>
          </a:p>
          <a:p>
            <a:pPr lvl="2"/>
            <a:r>
              <a:rPr lang="en-US" altLang="en-US" sz="2000" dirty="0"/>
              <a:t>ad hoc cutoff value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145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8476-0F36-40D9-B35B-7955171D2DF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Probabilistic Perspective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Most likely set of clusters given data</a:t>
            </a:r>
          </a:p>
          <a:p>
            <a:r>
              <a:rPr lang="en-US" altLang="en-US" sz="2800"/>
              <a:t>Probability of each instance belonging to a cluster</a:t>
            </a:r>
          </a:p>
          <a:p>
            <a:r>
              <a:rPr lang="en-US" altLang="en-US" sz="2800"/>
              <a:t>Assumption: instances are drawn from one of several distributions</a:t>
            </a:r>
          </a:p>
          <a:p>
            <a:r>
              <a:rPr lang="en-US" altLang="en-US" sz="2800"/>
              <a:t>Goal: estimate the parameters of these distributions</a:t>
            </a:r>
          </a:p>
          <a:p>
            <a:r>
              <a:rPr lang="en-US" altLang="en-US" sz="2800"/>
              <a:t>Usually: assume distributions are normal</a:t>
            </a:r>
          </a:p>
        </p:txBody>
      </p:sp>
    </p:spTree>
    <p:extLst>
      <p:ext uri="{BB962C8B-B14F-4D97-AF65-F5344CB8AC3E}">
        <p14:creationId xmlns:p14="http://schemas.microsoft.com/office/powerpoint/2010/main" val="1797419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2E0C-457A-4EB4-9647-F8F55A45461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Mixture Resolution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/>
              <a:t>Mixture</a:t>
            </a:r>
            <a:r>
              <a:rPr lang="en-US" altLang="en-US" sz="2800"/>
              <a:t>: set of </a:t>
            </a:r>
            <a:r>
              <a:rPr lang="en-US" altLang="en-US" sz="2800" i="1"/>
              <a:t>k</a:t>
            </a:r>
            <a:r>
              <a:rPr lang="en-US" altLang="en-US" sz="2800"/>
              <a:t> probability distributions</a:t>
            </a:r>
          </a:p>
          <a:p>
            <a:r>
              <a:rPr lang="en-US" altLang="en-US" sz="2800"/>
              <a:t>Represent the </a:t>
            </a:r>
            <a:r>
              <a:rPr lang="en-US" altLang="en-US" sz="2800" i="1"/>
              <a:t>k</a:t>
            </a:r>
            <a:r>
              <a:rPr lang="en-US" altLang="en-US" sz="2800"/>
              <a:t> clusters</a:t>
            </a:r>
          </a:p>
          <a:p>
            <a:r>
              <a:rPr lang="en-US" altLang="en-US" sz="2800"/>
              <a:t>Probabilities that an instance takes certain attribute values given it is in the cluster</a:t>
            </a:r>
          </a:p>
          <a:p>
            <a:endParaRPr lang="en-US" altLang="en-US" sz="2800"/>
          </a:p>
          <a:p>
            <a:r>
              <a:rPr lang="en-US" altLang="en-US" sz="2800"/>
              <a:t>What is the probability an instance belongs to a cluster (or a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416108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2EA73-568E-4045-8895-F9D7F2BCDEA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 Numeric Attribute</a:t>
            </a:r>
          </a:p>
        </p:txBody>
      </p:sp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3421064" y="1824038"/>
            <a:ext cx="6453187" cy="2051050"/>
            <a:chOff x="576" y="960"/>
            <a:chExt cx="4985" cy="1963"/>
          </a:xfrm>
        </p:grpSpPr>
        <p:sp>
          <p:nvSpPr>
            <p:cNvPr id="45059" name="Freeform 3"/>
            <p:cNvSpPr>
              <a:spLocks/>
            </p:cNvSpPr>
            <p:nvPr/>
          </p:nvSpPr>
          <p:spPr bwMode="auto">
            <a:xfrm>
              <a:off x="1008" y="1504"/>
              <a:ext cx="2304" cy="1280"/>
            </a:xfrm>
            <a:custGeom>
              <a:avLst/>
              <a:gdLst>
                <a:gd name="T0" fmla="*/ 0 w 2544"/>
                <a:gd name="T1" fmla="*/ 1280 h 1280"/>
                <a:gd name="T2" fmla="*/ 672 w 2544"/>
                <a:gd name="T3" fmla="*/ 992 h 1280"/>
                <a:gd name="T4" fmla="*/ 1152 w 2544"/>
                <a:gd name="T5" fmla="*/ 176 h 1280"/>
                <a:gd name="T6" fmla="*/ 1536 w 2544"/>
                <a:gd name="T7" fmla="*/ 128 h 1280"/>
                <a:gd name="T8" fmla="*/ 1920 w 2544"/>
                <a:gd name="T9" fmla="*/ 944 h 1280"/>
                <a:gd name="T10" fmla="*/ 2544 w 2544"/>
                <a:gd name="T11" fmla="*/ 1232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4" h="1280">
                  <a:moveTo>
                    <a:pt x="0" y="1280"/>
                  </a:moveTo>
                  <a:cubicBezTo>
                    <a:pt x="240" y="1228"/>
                    <a:pt x="480" y="1176"/>
                    <a:pt x="672" y="992"/>
                  </a:cubicBezTo>
                  <a:cubicBezTo>
                    <a:pt x="864" y="808"/>
                    <a:pt x="1008" y="320"/>
                    <a:pt x="1152" y="176"/>
                  </a:cubicBezTo>
                  <a:cubicBezTo>
                    <a:pt x="1296" y="32"/>
                    <a:pt x="1408" y="0"/>
                    <a:pt x="1536" y="128"/>
                  </a:cubicBezTo>
                  <a:cubicBezTo>
                    <a:pt x="1664" y="256"/>
                    <a:pt x="1752" y="760"/>
                    <a:pt x="1920" y="944"/>
                  </a:cubicBezTo>
                  <a:cubicBezTo>
                    <a:pt x="2088" y="1128"/>
                    <a:pt x="2316" y="1180"/>
                    <a:pt x="2544" y="12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0" name="Freeform 4"/>
            <p:cNvSpPr>
              <a:spLocks/>
            </p:cNvSpPr>
            <p:nvPr/>
          </p:nvSpPr>
          <p:spPr bwMode="auto">
            <a:xfrm>
              <a:off x="2784" y="960"/>
              <a:ext cx="1632" cy="1824"/>
            </a:xfrm>
            <a:custGeom>
              <a:avLst/>
              <a:gdLst>
                <a:gd name="T0" fmla="*/ 0 w 2544"/>
                <a:gd name="T1" fmla="*/ 1280 h 1280"/>
                <a:gd name="T2" fmla="*/ 672 w 2544"/>
                <a:gd name="T3" fmla="*/ 992 h 1280"/>
                <a:gd name="T4" fmla="*/ 1152 w 2544"/>
                <a:gd name="T5" fmla="*/ 176 h 1280"/>
                <a:gd name="T6" fmla="*/ 1536 w 2544"/>
                <a:gd name="T7" fmla="*/ 128 h 1280"/>
                <a:gd name="T8" fmla="*/ 1920 w 2544"/>
                <a:gd name="T9" fmla="*/ 944 h 1280"/>
                <a:gd name="T10" fmla="*/ 2544 w 2544"/>
                <a:gd name="T11" fmla="*/ 1232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4" h="1280">
                  <a:moveTo>
                    <a:pt x="0" y="1280"/>
                  </a:moveTo>
                  <a:cubicBezTo>
                    <a:pt x="240" y="1228"/>
                    <a:pt x="480" y="1176"/>
                    <a:pt x="672" y="992"/>
                  </a:cubicBezTo>
                  <a:cubicBezTo>
                    <a:pt x="864" y="808"/>
                    <a:pt x="1008" y="320"/>
                    <a:pt x="1152" y="176"/>
                  </a:cubicBezTo>
                  <a:cubicBezTo>
                    <a:pt x="1296" y="32"/>
                    <a:pt x="1408" y="0"/>
                    <a:pt x="1536" y="128"/>
                  </a:cubicBezTo>
                  <a:cubicBezTo>
                    <a:pt x="1664" y="256"/>
                    <a:pt x="1752" y="760"/>
                    <a:pt x="1920" y="944"/>
                  </a:cubicBezTo>
                  <a:cubicBezTo>
                    <a:pt x="2088" y="1128"/>
                    <a:pt x="2316" y="1180"/>
                    <a:pt x="2544" y="12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1" name="Line 5"/>
            <p:cNvSpPr>
              <a:spLocks noChangeShapeType="1"/>
            </p:cNvSpPr>
            <p:nvPr/>
          </p:nvSpPr>
          <p:spPr bwMode="auto">
            <a:xfrm flipV="1">
              <a:off x="576" y="2784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1152" y="1657"/>
              <a:ext cx="899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Cluster A</a:t>
              </a: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3891" y="1343"/>
              <a:ext cx="88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Cluster B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4712" y="2543"/>
              <a:ext cx="849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Attribute</a:t>
              </a:r>
            </a:p>
          </p:txBody>
        </p:sp>
      </p:grp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1905000" y="3886201"/>
            <a:ext cx="746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Given some data, how can you determine the parameters: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4200525" y="4305300"/>
          <a:ext cx="41719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2361960" imgH="1143000" progId="Equation.3">
                  <p:embed/>
                </p:oleObj>
              </mc:Choice>
              <mc:Fallback>
                <p:oleObj name="Equation" r:id="rId3" imgW="2361960" imgH="114300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4305300"/>
                        <a:ext cx="417195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05000" y="1828801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>
                <a:latin typeface="Times New Roman" panose="02020603050405020304" pitchFamily="18" charset="0"/>
              </a:rPr>
              <a:t>Two cluster mixture model:</a:t>
            </a:r>
          </a:p>
        </p:txBody>
      </p:sp>
    </p:spTree>
    <p:extLst>
      <p:ext uri="{BB962C8B-B14F-4D97-AF65-F5344CB8AC3E}">
        <p14:creationId xmlns:p14="http://schemas.microsoft.com/office/powerpoint/2010/main" val="2390851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40D-98E9-42C9-AD4B-33792D6EE1A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If we knew which instance came from each cluster we could estimate these values</a:t>
            </a:r>
          </a:p>
          <a:p>
            <a:r>
              <a:rPr lang="en-US" altLang="en-US" sz="2800"/>
              <a:t>If we knew the parameters we could calculate the probability that an instance belongs to each cluster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124200" y="4095750"/>
          <a:ext cx="65532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2997000" imgH="914400" progId="Equation.3">
                  <p:embed/>
                </p:oleObj>
              </mc:Choice>
              <mc:Fallback>
                <p:oleObj name="Equation" r:id="rId3" imgW="2997000" imgH="914400" progId="Equation.3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95750"/>
                        <a:ext cx="65532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308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EF6B-194B-4B5E-9989-877E04E4ADE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Expectation Maximization (EM)</a:t>
            </a:r>
          </a:p>
          <a:p>
            <a:pPr lvl="1"/>
            <a:r>
              <a:rPr lang="en-US" altLang="en-US" sz="2400"/>
              <a:t>Start with initial values for the parameters</a:t>
            </a:r>
          </a:p>
          <a:p>
            <a:pPr lvl="1"/>
            <a:r>
              <a:rPr lang="en-US" altLang="en-US" sz="2400"/>
              <a:t>Calculate the cluster probabilities for each instance</a:t>
            </a:r>
          </a:p>
          <a:p>
            <a:pPr lvl="1"/>
            <a:r>
              <a:rPr lang="en-US" altLang="en-US" sz="2400"/>
              <a:t>Re-estimate the values for the parameters</a:t>
            </a:r>
          </a:p>
          <a:p>
            <a:pPr lvl="1"/>
            <a:r>
              <a:rPr lang="en-US" altLang="en-US" sz="2400"/>
              <a:t>Repeat</a:t>
            </a:r>
          </a:p>
          <a:p>
            <a:r>
              <a:rPr lang="en-US" altLang="en-US" sz="2800"/>
              <a:t>General purpose maximum likelihood estimate algorithm for missing data</a:t>
            </a:r>
          </a:p>
          <a:p>
            <a:pPr lvl="1"/>
            <a:r>
              <a:rPr lang="en-US" altLang="en-US" sz="2400"/>
              <a:t>Can also be used to train Bayesian networks (later)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830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B6C2-3F99-4702-ABAD-C6E0F4F036D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Beyond Normal Models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More than one class: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Straightforward</a:t>
            </a:r>
          </a:p>
          <a:p>
            <a:pPr>
              <a:lnSpc>
                <a:spcPct val="90000"/>
              </a:lnSpc>
            </a:pPr>
            <a:r>
              <a:rPr lang="en-US" altLang="en-US"/>
              <a:t>More than one numeric attribute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Easy if assume attributes independent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dependent attributes, treat them jointly using the bivariate normal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Nominal attributes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more normal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559102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EBEE-502F-4CDC-9917-979A3A8C065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5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 using Weka</a:t>
            </a:r>
          </a:p>
        </p:txBody>
      </p:sp>
      <p:sp>
        <p:nvSpPr>
          <p:cNvPr id="75780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458200" cy="4171950"/>
          </a:xfrm>
        </p:spPr>
        <p:txBody>
          <a:bodyPr/>
          <a:lstStyle/>
          <a:p>
            <a:r>
              <a:rPr lang="en-US" altLang="en-US"/>
              <a:t>Options</a:t>
            </a:r>
          </a:p>
          <a:p>
            <a:pPr lvl="1"/>
            <a:r>
              <a:rPr lang="en-US" altLang="en-US" i="1"/>
              <a:t>numClusters</a:t>
            </a:r>
            <a:r>
              <a:rPr lang="en-US" altLang="en-US" sz="3200" i="1"/>
              <a:t>: </a:t>
            </a:r>
            <a:r>
              <a:rPr lang="en-US" altLang="en-US"/>
              <a:t>set number of clusters. </a:t>
            </a:r>
          </a:p>
          <a:p>
            <a:pPr lvl="2"/>
            <a:r>
              <a:rPr lang="en-US" altLang="en-US"/>
              <a:t>Default = -1 selects it automatically</a:t>
            </a:r>
          </a:p>
          <a:p>
            <a:pPr lvl="1"/>
            <a:r>
              <a:rPr lang="en-US" altLang="en-US" i="1"/>
              <a:t>maxIterations:</a:t>
            </a:r>
            <a:r>
              <a:rPr lang="en-US" altLang="en-US"/>
              <a:t>  maximum number of iterations</a:t>
            </a:r>
          </a:p>
          <a:p>
            <a:pPr lvl="1"/>
            <a:r>
              <a:rPr lang="en-US" altLang="en-US" i="1"/>
              <a:t>seed</a:t>
            </a:r>
            <a:r>
              <a:rPr lang="en-US" altLang="en-US"/>
              <a:t> -- random number seed</a:t>
            </a:r>
          </a:p>
          <a:p>
            <a:pPr lvl="1"/>
            <a:r>
              <a:rPr lang="en-US" altLang="en-US" i="1"/>
              <a:t>minStdDev</a:t>
            </a:r>
            <a:r>
              <a:rPr lang="en-US" altLang="en-US"/>
              <a:t> -- set minimum allowable standard deviation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3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8B517-9B6C-42A3-B3B0-DE2D285A165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Pattern Representation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00444"/>
            <a:ext cx="8178800" cy="43815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Number of classes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Number of available patterns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Circles, ellipses, squares, etc.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Feature selection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Can we use wrappers and filters?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Feature extraction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Produce new features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E.g., principle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96698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82C8A-FF72-4E52-B1DE-DCF0867311B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Clustering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Artificial Neural Networks (ANN)</a:t>
            </a:r>
          </a:p>
          <a:p>
            <a:pPr>
              <a:lnSpc>
                <a:spcPct val="90000"/>
              </a:lnSpc>
            </a:pPr>
            <a:r>
              <a:rPr lang="en-US" altLang="en-US"/>
              <a:t>Random search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Genetic Algorithms (GA)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GA used to find initial centroids for </a:t>
            </a:r>
            <a:r>
              <a:rPr lang="en-US" altLang="en-US" i="1"/>
              <a:t>k</a:t>
            </a:r>
            <a:r>
              <a:rPr lang="en-US" altLang="en-US"/>
              <a:t>-means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Simulated Annealing (SA)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Tabu Search (TS)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Support Vector Machines (SVM)</a:t>
            </a:r>
          </a:p>
          <a:p>
            <a:pPr>
              <a:lnSpc>
                <a:spcPct val="90000"/>
              </a:lnSpc>
            </a:pPr>
            <a:r>
              <a:rPr lang="en-US" altLang="en-US"/>
              <a:t>Will discuss GA and SVM later</a:t>
            </a:r>
          </a:p>
        </p:txBody>
      </p:sp>
    </p:spTree>
    <p:extLst>
      <p:ext uri="{BB962C8B-B14F-4D97-AF65-F5344CB8AC3E}">
        <p14:creationId xmlns:p14="http://schemas.microsoft.com/office/powerpoint/2010/main" val="277968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8C4C-8B4B-491D-8D9C-5DB21C6969E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/>
              <a:t>Image segmentation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Object and Character Recognition</a:t>
            </a:r>
          </a:p>
          <a:p>
            <a:pPr>
              <a:lnSpc>
                <a:spcPct val="130000"/>
              </a:lnSpc>
            </a:pPr>
            <a:r>
              <a:rPr lang="en-US" altLang="en-US"/>
              <a:t>Data Mining: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Stand-alone to gain insight into the data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Preprocess before classification that operates on the detected clusters</a:t>
            </a:r>
          </a:p>
        </p:txBody>
      </p:sp>
    </p:spTree>
    <p:extLst>
      <p:ext uri="{BB962C8B-B14F-4D97-AF65-F5344CB8AC3E}">
        <p14:creationId xmlns:p14="http://schemas.microsoft.com/office/powerpoint/2010/main" val="1211593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59A2-11DB-4629-97CB-8A8724288A6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DM Clustering Challenges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Data mining deals with </a:t>
            </a:r>
            <a:r>
              <a:rPr lang="en-US" altLang="en-US" sz="2800" b="1"/>
              <a:t>large databases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i="1"/>
              <a:t>Scalability</a:t>
            </a:r>
            <a:r>
              <a:rPr lang="en-US" altLang="en-US" sz="2800"/>
              <a:t> with respect to number of instance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a random sample (possible bias)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Dealing with </a:t>
            </a:r>
            <a:r>
              <a:rPr lang="en-US" altLang="en-US" sz="2800" i="1"/>
              <a:t>mixed data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Many algorithms only make sense for numeric data</a:t>
            </a:r>
          </a:p>
          <a:p>
            <a:pPr>
              <a:lnSpc>
                <a:spcPct val="90000"/>
              </a:lnSpc>
            </a:pPr>
            <a:r>
              <a:rPr lang="en-US" altLang="en-US" sz="2800" i="1"/>
              <a:t>High dimensional</a:t>
            </a:r>
            <a:r>
              <a:rPr lang="en-US" altLang="en-US" sz="2800"/>
              <a:t> problems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Can the algorithm handle many attributes?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How do we interpret a cluster in high dimensions?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022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7BA70-2205-4525-B2C5-1BEA300E4C6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(General) Challenges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Shape of clusters</a:t>
            </a:r>
          </a:p>
          <a:p>
            <a:r>
              <a:rPr lang="en-US" altLang="en-US"/>
              <a:t>Minimum domain knowledge (e.g., knowing the number of clusters)</a:t>
            </a:r>
          </a:p>
          <a:p>
            <a:r>
              <a:rPr lang="en-US" altLang="en-US"/>
              <a:t>Noisy data</a:t>
            </a:r>
          </a:p>
          <a:p>
            <a:r>
              <a:rPr lang="en-US" altLang="en-US"/>
              <a:t>Insensitivity to instance order</a:t>
            </a:r>
          </a:p>
          <a:p>
            <a:r>
              <a:rPr lang="en-US" altLang="en-US"/>
              <a:t>Interpretability and usability</a:t>
            </a:r>
          </a:p>
        </p:txBody>
      </p:sp>
    </p:spTree>
    <p:extLst>
      <p:ext uri="{BB962C8B-B14F-4D97-AF65-F5344CB8AC3E}">
        <p14:creationId xmlns:p14="http://schemas.microsoft.com/office/powerpoint/2010/main" val="1424033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33B63-937A-4227-85C8-7AD23891C84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for DM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800"/>
              <a:t>Main issue is scalability to large databases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Many algorithms have been developed for scalable clustering:</a:t>
            </a:r>
          </a:p>
          <a:p>
            <a:pPr lvl="1">
              <a:lnSpc>
                <a:spcPct val="130000"/>
              </a:lnSpc>
            </a:pPr>
            <a:r>
              <a:rPr lang="en-US" altLang="en-US" sz="2400"/>
              <a:t>Partitional methods: CLARA, CLARANS</a:t>
            </a:r>
          </a:p>
          <a:p>
            <a:pPr lvl="1">
              <a:lnSpc>
                <a:spcPct val="130000"/>
              </a:lnSpc>
            </a:pPr>
            <a:r>
              <a:rPr lang="en-US" altLang="en-US" sz="2400"/>
              <a:t>Hierarchical methods:  AGNES, DIANA, BIRCH, CURE, Chameleon</a:t>
            </a:r>
          </a:p>
        </p:txBody>
      </p:sp>
    </p:spTree>
    <p:extLst>
      <p:ext uri="{BB962C8B-B14F-4D97-AF65-F5344CB8AC3E}">
        <p14:creationId xmlns:p14="http://schemas.microsoft.com/office/powerpoint/2010/main" val="3285691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B50B-AD84-451C-907E-FB184DF5CE6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Practical Partitional Clustering Algorithms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Classic </a:t>
            </a:r>
            <a:r>
              <a:rPr lang="en-US" altLang="en-US" i="1"/>
              <a:t>k</a:t>
            </a:r>
            <a:r>
              <a:rPr lang="en-US" altLang="en-US"/>
              <a:t>-Means (1967)</a:t>
            </a:r>
          </a:p>
          <a:p>
            <a:pPr>
              <a:lnSpc>
                <a:spcPct val="90000"/>
              </a:lnSpc>
            </a:pPr>
            <a:r>
              <a:rPr lang="en-US" altLang="en-US"/>
              <a:t>Work from 1990 and later: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k</a:t>
            </a:r>
            <a:r>
              <a:rPr lang="en-US" altLang="en-US"/>
              <a:t>-Medoids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the mediod instead of the centroid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Less sensitive to outliers and noise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Computations more costly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PAM (Partitioning Around Mediods) algorithm</a:t>
            </a:r>
          </a:p>
        </p:txBody>
      </p:sp>
    </p:spTree>
    <p:extLst>
      <p:ext uri="{BB962C8B-B14F-4D97-AF65-F5344CB8AC3E}">
        <p14:creationId xmlns:p14="http://schemas.microsoft.com/office/powerpoint/2010/main" val="133888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DA09-78AA-40FB-99A5-EC18AD7F2F09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Large-Scale Problems</a:t>
            </a: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CLARA: Clustering LARge Applications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Select several random samples of instances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Apply PAM to each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Return the best clusters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CLARANS: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Similar to CLARA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Draws samples randomly while searching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More effective than PAM and CLARA</a:t>
            </a:r>
          </a:p>
        </p:txBody>
      </p:sp>
    </p:spTree>
    <p:extLst>
      <p:ext uri="{BB962C8B-B14F-4D97-AF65-F5344CB8AC3E}">
        <p14:creationId xmlns:p14="http://schemas.microsoft.com/office/powerpoint/2010/main" val="3848399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54BB-C855-43D4-AC99-F777D7C6C27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Methods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BIRCH: Balanced Iterative Reducing and Clustering using Hierarchies</a:t>
            </a:r>
          </a:p>
          <a:p>
            <a:pPr lvl="1"/>
            <a:r>
              <a:rPr lang="en-US" altLang="en-US" i="1"/>
              <a:t>Clustering feature</a:t>
            </a:r>
            <a:r>
              <a:rPr lang="en-US" altLang="en-US"/>
              <a:t>: triplet summarizing information about subclusters</a:t>
            </a:r>
          </a:p>
          <a:p>
            <a:pPr lvl="1"/>
            <a:endParaRPr lang="en-US" altLang="en-US"/>
          </a:p>
          <a:p>
            <a:pPr lvl="1"/>
            <a:r>
              <a:rPr lang="en-US" altLang="en-US" i="1"/>
              <a:t>Clustering feature tree</a:t>
            </a:r>
            <a:r>
              <a:rPr lang="en-US" altLang="en-US"/>
              <a:t>: height-balanced tree that stores the clustering features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894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E8BC-6B9F-4BB1-9049-4B8F7F6CE6A9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BIRCH Mechanism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Phase I:</a:t>
            </a:r>
          </a:p>
          <a:p>
            <a:pPr lvl="1"/>
            <a:r>
              <a:rPr lang="en-US" altLang="en-US"/>
              <a:t>Scan database to build an initial CF tree</a:t>
            </a:r>
          </a:p>
          <a:p>
            <a:pPr lvl="1"/>
            <a:r>
              <a:rPr lang="en-US" altLang="en-US"/>
              <a:t>Multilevel compression of the data</a:t>
            </a:r>
          </a:p>
          <a:p>
            <a:r>
              <a:rPr lang="en-US" altLang="en-US"/>
              <a:t>Phase II:</a:t>
            </a:r>
          </a:p>
          <a:p>
            <a:pPr lvl="1"/>
            <a:r>
              <a:rPr lang="en-US" altLang="en-US"/>
              <a:t>Apply a selected clustering algorithm to the leaf nodes of the CF tree</a:t>
            </a:r>
          </a:p>
          <a:p>
            <a:r>
              <a:rPr lang="en-US" altLang="en-US"/>
              <a:t>Has been found to be very scalable</a:t>
            </a:r>
          </a:p>
        </p:txBody>
      </p:sp>
    </p:spTree>
    <p:extLst>
      <p:ext uri="{BB962C8B-B14F-4D97-AF65-F5344CB8AC3E}">
        <p14:creationId xmlns:p14="http://schemas.microsoft.com/office/powerpoint/2010/main" val="2078860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45D-36F1-4A58-BECE-3E3FADB0D5C2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use of clustering in data mining practice seems to be somewhat limited due to scalability problems</a:t>
            </a:r>
          </a:p>
          <a:p>
            <a:r>
              <a:rPr lang="en-US" altLang="en-US"/>
              <a:t>More commonly used unsupervised learning:</a:t>
            </a:r>
          </a:p>
          <a:p>
            <a:endParaRPr lang="en-US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/>
              <a:t>Association Rule Discovery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066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FE9A-323E-4921-8A6D-B0C9250D0A6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Proximity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00444"/>
            <a:ext cx="8178800" cy="4381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Want clusters of instances that are similar to each other but dissimilar to others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Need a similarity measure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Continuous </a:t>
            </a:r>
            <a:r>
              <a:rPr lang="en-US" altLang="en-US" dirty="0" smtClean="0"/>
              <a:t>case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Euclidean measure (compact isolated clusters)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squared Mahalanobis distance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alleviates problems with 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Many more measures</a:t>
            </a:r>
            <a:endParaRPr lang="en-US" altLang="en-US" dirty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96473"/>
              </p:ext>
            </p:extLst>
          </p:nvPr>
        </p:nvGraphicFramePr>
        <p:xfrm>
          <a:off x="1788920" y="5245693"/>
          <a:ext cx="5334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2120760" imgH="253800" progId="Equation.3">
                  <p:embed/>
                </p:oleObj>
              </mc:Choice>
              <mc:Fallback>
                <p:oleObj name="Equation" r:id="rId3" imgW="2120760" imgH="25380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920" y="5245693"/>
                        <a:ext cx="5334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907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073E-C68A-4D85-8EA3-6B44B82E24C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Discovery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altLang="en-US" sz="2800"/>
              <a:t>Aims to discovery interesting correlation or other relationships in large databases</a:t>
            </a:r>
          </a:p>
          <a:p>
            <a:pPr>
              <a:lnSpc>
                <a:spcPct val="130000"/>
              </a:lnSpc>
            </a:pPr>
            <a:r>
              <a:rPr lang="en-GB" altLang="en-US" sz="2800"/>
              <a:t>Finds a rule of the form</a:t>
            </a:r>
          </a:p>
          <a:p>
            <a:pPr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en-US" sz="2800">
                <a:latin typeface="Courier New" panose="02070309020205020404" pitchFamily="49" charset="0"/>
              </a:rPr>
              <a:t>if A and B then C and D</a:t>
            </a:r>
            <a:endParaRPr lang="en-GB" altLang="en-US" sz="2800"/>
          </a:p>
          <a:p>
            <a:pPr>
              <a:lnSpc>
                <a:spcPct val="130000"/>
              </a:lnSpc>
            </a:pPr>
            <a:r>
              <a:rPr lang="en-GB" altLang="en-US" sz="2800"/>
              <a:t>Which attributes will be included in the relation is unknown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634821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4EE0-699F-4DD6-B018-6D06BAA2AFB4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Mining Association Rules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82058" tIns="41029" rIns="82058" bIns="41029" rtlCol="0">
            <a:normAutofit/>
          </a:bodyPr>
          <a:lstStyle/>
          <a:p>
            <a:pPr marL="382588" indent="-382588" defTabSz="1019175"/>
            <a:r>
              <a:rPr lang="en-US" altLang="en-US" sz="2800"/>
              <a:t>Similar to classification rules</a:t>
            </a:r>
          </a:p>
          <a:p>
            <a:pPr marL="382588" indent="-382588" defTabSz="1019175"/>
            <a:r>
              <a:rPr lang="en-US" altLang="en-US" sz="2800"/>
              <a:t>Use same procedure?</a:t>
            </a:r>
            <a:endParaRPr lang="en-US" altLang="en-US"/>
          </a:p>
          <a:p>
            <a:pPr marL="814388" lvl="1" indent="-317500" defTabSz="1019175"/>
            <a:r>
              <a:rPr lang="en-US" altLang="en-US" sz="2500"/>
              <a:t>Every attribute is the same</a:t>
            </a:r>
          </a:p>
          <a:p>
            <a:pPr marL="814388" lvl="1" indent="-317500" defTabSz="1019175"/>
            <a:r>
              <a:rPr lang="en-US" altLang="en-US" sz="2500"/>
              <a:t>Apply to every possible expression on right hand side</a:t>
            </a:r>
          </a:p>
          <a:p>
            <a:pPr marL="814388" lvl="1" indent="-317500" defTabSz="1019175"/>
            <a:r>
              <a:rPr lang="en-US" altLang="en-US" sz="2500"/>
              <a:t>Huge number of rules </a:t>
            </a:r>
            <a:r>
              <a:rPr lang="en-US" altLang="en-US" sz="2500">
                <a:sym typeface="Symbol" panose="05050102010706020507" pitchFamily="18" charset="2"/>
              </a:rPr>
              <a:t> Infeasible</a:t>
            </a:r>
            <a:endParaRPr lang="en-US" altLang="en-US">
              <a:sym typeface="Symbol" panose="05050102010706020507" pitchFamily="18" charset="2"/>
            </a:endParaRPr>
          </a:p>
          <a:p>
            <a:pPr marL="814388" lvl="1" indent="-317500" defTabSz="1019175"/>
            <a:endParaRPr lang="en-US" altLang="en-US">
              <a:sym typeface="Symbol" panose="05050102010706020507" pitchFamily="18" charset="2"/>
            </a:endParaRPr>
          </a:p>
          <a:p>
            <a:pPr marL="382588" indent="-382588" defTabSz="1019175"/>
            <a:r>
              <a:rPr lang="en-US" altLang="en-US" sz="2800">
                <a:sym typeface="Symbol" panose="05050102010706020507" pitchFamily="18" charset="2"/>
              </a:rPr>
              <a:t>Only want rules with </a:t>
            </a:r>
            <a:r>
              <a:rPr lang="en-US" altLang="en-US" sz="2800" b="1">
                <a:sym typeface="Symbol" panose="05050102010706020507" pitchFamily="18" charset="2"/>
              </a:rPr>
              <a:t>high coverage</a:t>
            </a:r>
            <a:r>
              <a:rPr lang="en-US" altLang="en-US" sz="2800">
                <a:sym typeface="Symbol" panose="05050102010706020507" pitchFamily="18" charset="2"/>
              </a:rPr>
              <a:t>/support</a:t>
            </a: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7368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D79EC-E64C-480F-810B-D45BDCA7C83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Market Basket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82058" tIns="41029" rIns="82058" bIns="41029" rtlCol="0">
            <a:normAutofit/>
          </a:bodyPr>
          <a:lstStyle/>
          <a:p>
            <a:r>
              <a:rPr lang="en-US" altLang="en-US" sz="2800">
                <a:sym typeface="Symbol" panose="05050102010706020507" pitchFamily="18" charset="2"/>
              </a:rPr>
              <a:t>Basket data: items purchased on per-transaction basis (not cumulative, etc)</a:t>
            </a:r>
            <a:endParaRPr lang="en-US" altLang="en-US">
              <a:sym typeface="Symbol" panose="05050102010706020507" pitchFamily="18" charset="2"/>
            </a:endParaRPr>
          </a:p>
          <a:p>
            <a:pPr lvl="1"/>
            <a:r>
              <a:rPr lang="en-US" altLang="en-US" sz="2200">
                <a:sym typeface="Symbol" panose="05050102010706020507" pitchFamily="18" charset="2"/>
              </a:rPr>
              <a:t>How do you boost the sales of a given product?</a:t>
            </a:r>
          </a:p>
          <a:p>
            <a:pPr lvl="1"/>
            <a:r>
              <a:rPr lang="en-US" altLang="en-US" sz="2200">
                <a:sym typeface="Symbol" panose="05050102010706020507" pitchFamily="18" charset="2"/>
              </a:rPr>
              <a:t>What other products does discontinuing a product impact?</a:t>
            </a:r>
          </a:p>
          <a:p>
            <a:pPr lvl="1"/>
            <a:r>
              <a:rPr lang="en-US" altLang="en-US" sz="2200">
                <a:sym typeface="Symbol" panose="05050102010706020507" pitchFamily="18" charset="2"/>
              </a:rPr>
              <a:t>Which products should be shelved together?</a:t>
            </a:r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 sz="2800">
                <a:sym typeface="Symbol" panose="05050102010706020507" pitchFamily="18" charset="2"/>
              </a:rPr>
              <a:t>Terminology (market basket analysis):</a:t>
            </a:r>
            <a:endParaRPr lang="en-US" altLang="en-US">
              <a:sym typeface="Symbol" panose="05050102010706020507" pitchFamily="18" charset="2"/>
            </a:endParaRPr>
          </a:p>
          <a:p>
            <a:pPr lvl="1"/>
            <a:r>
              <a:rPr lang="en-US" altLang="en-US" sz="2200">
                <a:sym typeface="Symbol" panose="05050102010706020507" pitchFamily="18" charset="2"/>
              </a:rPr>
              <a:t>Item - an attribute/value pair </a:t>
            </a:r>
          </a:p>
          <a:p>
            <a:pPr lvl="1"/>
            <a:r>
              <a:rPr lang="en-US" altLang="en-US" sz="2200">
                <a:sym typeface="Symbol" panose="05050102010706020507" pitchFamily="18" charset="2"/>
              </a:rPr>
              <a:t>Item set - combination of items with min. coverage</a:t>
            </a: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6160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223B-6643-4F07-B393-49AB20F0AEC3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1" y="98426"/>
            <a:ext cx="7807325" cy="1381125"/>
          </a:xfrm>
        </p:spPr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How Many k-Item Sets Have Minimum Coverage?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3951288" y="1747838"/>
          <a:ext cx="4705350" cy="441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Worksheet" r:id="rId3" imgW="3057754" imgH="2867254" progId="Excel.Sheet.8">
                  <p:embed/>
                </p:oleObj>
              </mc:Choice>
              <mc:Fallback>
                <p:oleObj name="Worksheet" r:id="rId3" imgW="3057754" imgH="2867254" progId="Excel.Sheet.8">
                  <p:embed/>
                  <p:pic>
                    <p:nvPicPr>
                      <p:cNvPr id="614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1747838"/>
                        <a:ext cx="4705350" cy="441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720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4D30-EEC2-4840-86BF-DA1C17E84D4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7101" y="501650"/>
            <a:ext cx="7807325" cy="776288"/>
          </a:xfrm>
        </p:spPr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Item Sets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3046414" y="1333500"/>
          <a:ext cx="6230937" cy="53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6852240" imgH="6470640" progId="Word.Document.8">
                  <p:embed/>
                </p:oleObj>
              </mc:Choice>
              <mc:Fallback>
                <p:oleObj name="Document" r:id="rId3" imgW="6852240" imgH="6470640" progId="Word.Document.8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4" y="1333500"/>
                        <a:ext cx="6230937" cy="532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3186114" y="1747838"/>
            <a:ext cx="6027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69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274D-B6F7-48BE-9E79-3EA0AE33999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From Sets to Rules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355851" y="1860550"/>
            <a:ext cx="8129117" cy="414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u="sng"/>
              <a:t>3-Item Set w/coverage 4:</a:t>
            </a:r>
            <a:endParaRPr lang="en-US" altLang="en-US" sz="2200"/>
          </a:p>
          <a:p>
            <a:r>
              <a:rPr lang="en-US" altLang="en-US" sz="2200">
                <a:latin typeface="Courier New" panose="02070309020205020404" pitchFamily="49" charset="0"/>
              </a:rPr>
              <a:t>Humidity = normal, windy = false, play = yes</a:t>
            </a:r>
          </a:p>
          <a:p>
            <a:endParaRPr lang="en-US" altLang="en-US" sz="2200">
              <a:latin typeface="Courier New" panose="02070309020205020404" pitchFamily="49" charset="0"/>
            </a:endParaRPr>
          </a:p>
          <a:p>
            <a:r>
              <a:rPr lang="en-US" altLang="en-US" sz="2200" u="sng"/>
              <a:t>Association Rules:</a:t>
            </a:r>
            <a:r>
              <a:rPr lang="en-US" altLang="en-US" sz="2200"/>
              <a:t>						   Accuracy</a:t>
            </a:r>
            <a:endParaRPr lang="en-US" altLang="en-US" sz="2200" u="sng"/>
          </a:p>
          <a:p>
            <a:endParaRPr lang="en-US" altLang="en-US" sz="2200">
              <a:latin typeface="Courier New" panose="02070309020205020404" pitchFamily="49" charset="0"/>
            </a:endParaRPr>
          </a:p>
          <a:p>
            <a:r>
              <a:rPr lang="en-US" altLang="en-US" sz="2200"/>
              <a:t>If humidity = normal and windy = false then play = yes		4/4</a:t>
            </a:r>
          </a:p>
          <a:p>
            <a:r>
              <a:rPr lang="en-US" altLang="en-US" sz="2200"/>
              <a:t>If humidity = normal and play = yes then windy = false		4/6</a:t>
            </a:r>
          </a:p>
          <a:p>
            <a:r>
              <a:rPr lang="en-US" altLang="en-US" sz="2200"/>
              <a:t>If windy = false and play = yes then humidity = normal		4/6</a:t>
            </a:r>
          </a:p>
          <a:p>
            <a:r>
              <a:rPr lang="en-US" altLang="en-US" sz="2200"/>
              <a:t>If humidity = normal then windy = false and play = yes		4/7</a:t>
            </a:r>
          </a:p>
          <a:p>
            <a:r>
              <a:rPr lang="en-US" altLang="en-US" sz="2200"/>
              <a:t>If windy = false then humidity = normal and play = yes		4/8</a:t>
            </a:r>
          </a:p>
          <a:p>
            <a:r>
              <a:rPr lang="en-US" altLang="en-US" sz="2200"/>
              <a:t>If play = yes then humidity = normal and windy = false		4/9</a:t>
            </a:r>
          </a:p>
          <a:p>
            <a:r>
              <a:rPr lang="en-US" altLang="en-US" sz="2200"/>
              <a:t>If - then humidity = normal and windy = false and play=yes	4/12</a:t>
            </a:r>
          </a:p>
        </p:txBody>
      </p:sp>
    </p:spTree>
    <p:extLst>
      <p:ext uri="{BB962C8B-B14F-4D97-AF65-F5344CB8AC3E}">
        <p14:creationId xmlns:p14="http://schemas.microsoft.com/office/powerpoint/2010/main" val="2836830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CCF7-E8B1-4EF4-8516-356F69B6BF9A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From Sets to Rules (continued)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870076" y="1860551"/>
            <a:ext cx="8570913" cy="294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u="sng"/>
              <a:t>4-Item Set w/coverage 2:</a:t>
            </a:r>
            <a:endParaRPr lang="en-US" altLang="en-US" sz="2200"/>
          </a:p>
          <a:p>
            <a:r>
              <a:rPr lang="en-US" altLang="en-US" sz="2200">
                <a:latin typeface="Courier New" panose="02070309020205020404" pitchFamily="49" charset="0"/>
              </a:rPr>
              <a:t>Temperature = cool, humidity = normal, </a:t>
            </a:r>
          </a:p>
          <a:p>
            <a:r>
              <a:rPr lang="en-US" altLang="en-US" sz="2200">
                <a:latin typeface="Courier New" panose="02070309020205020404" pitchFamily="49" charset="0"/>
              </a:rPr>
              <a:t>windy = false, play = yes</a:t>
            </a:r>
          </a:p>
          <a:p>
            <a:endParaRPr lang="en-US" altLang="en-US" sz="2200">
              <a:latin typeface="Courier New" panose="02070309020205020404" pitchFamily="49" charset="0"/>
            </a:endParaRPr>
          </a:p>
          <a:p>
            <a:r>
              <a:rPr lang="en-US" altLang="en-US" sz="2200" u="sng"/>
              <a:t>Association Rules:</a:t>
            </a:r>
            <a:r>
              <a:rPr lang="en-US" altLang="en-US" sz="2200"/>
              <a:t>						   Accuracy</a:t>
            </a:r>
            <a:endParaRPr lang="en-US" altLang="en-US" sz="2200" u="sng"/>
          </a:p>
          <a:p>
            <a:endParaRPr lang="en-US" altLang="en-US" sz="2200">
              <a:latin typeface="Courier New" panose="02070309020205020404" pitchFamily="49" charset="0"/>
            </a:endParaRPr>
          </a:p>
          <a:p>
            <a:r>
              <a:rPr lang="en-US" altLang="en-US" sz="1800"/>
              <a:t>If temperature = cool, windy = false </a:t>
            </a:r>
            <a:r>
              <a:rPr lang="en-US" altLang="en-US" sz="1800">
                <a:sym typeface="Symbol" panose="05050102010706020507" pitchFamily="18" charset="2"/>
              </a:rPr>
              <a:t> humidity = normal, play = yes		2/2</a:t>
            </a:r>
          </a:p>
          <a:p>
            <a:r>
              <a:rPr lang="en-US" altLang="en-US" sz="1800">
                <a:sym typeface="Symbol" panose="05050102010706020507" pitchFamily="18" charset="2"/>
              </a:rPr>
              <a:t>If temperature = cool, humidity = normal, windy = false  play = yes		2/2</a:t>
            </a:r>
          </a:p>
          <a:p>
            <a:r>
              <a:rPr lang="en-US" altLang="en-US" sz="1800">
                <a:sym typeface="Symbol" panose="05050102010706020507" pitchFamily="18" charset="2"/>
              </a:rPr>
              <a:t>If temperature = cool, windy = false, play = yes  humidity = normal		2/2</a:t>
            </a:r>
          </a:p>
        </p:txBody>
      </p:sp>
    </p:spTree>
    <p:extLst>
      <p:ext uri="{BB962C8B-B14F-4D97-AF65-F5344CB8AC3E}">
        <p14:creationId xmlns:p14="http://schemas.microsoft.com/office/powerpoint/2010/main" val="3541134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53C1-0E11-48B5-878D-B4E2CA3A8BDB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Overall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16151" y="4359275"/>
            <a:ext cx="7897813" cy="177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u="sng"/>
              <a:t>“Best” Rules (Coverage = 4, Accuracy = 100%)</a:t>
            </a:r>
          </a:p>
          <a:p>
            <a:endParaRPr lang="en-US" altLang="en-US" sz="2200">
              <a:latin typeface="Courier New" panose="02070309020205020404" pitchFamily="49" charset="0"/>
            </a:endParaRPr>
          </a:p>
          <a:p>
            <a:r>
              <a:rPr lang="en-US" altLang="en-US" sz="2200"/>
              <a:t>If humidity = normal and windy = false 	</a:t>
            </a:r>
            <a:r>
              <a:rPr lang="en-US" altLang="en-US" sz="2200">
                <a:sym typeface="Symbol" panose="05050102010706020507" pitchFamily="18" charset="2"/>
              </a:rPr>
              <a:t> play = yes</a:t>
            </a:r>
          </a:p>
          <a:p>
            <a:r>
              <a:rPr lang="en-US" altLang="en-US" sz="2200">
                <a:sym typeface="Symbol" panose="05050102010706020507" pitchFamily="18" charset="2"/>
              </a:rPr>
              <a:t>If temperature = cool 				 humidity = normal</a:t>
            </a:r>
          </a:p>
          <a:p>
            <a:r>
              <a:rPr lang="en-US" altLang="en-US" sz="2200">
                <a:sym typeface="Symbol" panose="05050102010706020507" pitchFamily="18" charset="2"/>
              </a:rPr>
              <a:t>If outlook = overcast 				 play = yes</a:t>
            </a: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2454275"/>
          </a:xfrm>
        </p:spPr>
        <p:txBody>
          <a:bodyPr vert="horz" lIns="82058" tIns="41029" rIns="82058" bIns="41029" rtlCol="0">
            <a:normAutofit/>
          </a:bodyPr>
          <a:lstStyle/>
          <a:p>
            <a:r>
              <a:rPr lang="en-US" altLang="en-US"/>
              <a:t>Minimum coverage (2):</a:t>
            </a:r>
          </a:p>
          <a:p>
            <a:pPr lvl="1"/>
            <a:r>
              <a:rPr lang="en-US" altLang="en-US" sz="2200"/>
              <a:t>12 1-item sets, 47 2-item sets, 39 3-item sets, 6 4-item sets</a:t>
            </a:r>
          </a:p>
          <a:p>
            <a:r>
              <a:rPr lang="en-US" altLang="en-US"/>
              <a:t>Minimum accuracy (100%):</a:t>
            </a:r>
          </a:p>
          <a:p>
            <a:pPr lvl="1"/>
            <a:r>
              <a:rPr lang="en-US" altLang="en-US" sz="2200"/>
              <a:t>58 association rules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84360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EC61-27B2-40F5-9007-88F1EA35BF00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82058" tIns="41029" rIns="82058" bIns="41029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/>
              <a:t>STEP 1: Find all item sets that meet 		minimum coverage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/>
              <a:t>STEP 2: Find all rules that meet minimum accuracy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/>
              <a:t>STEP 3: Prune</a:t>
            </a:r>
          </a:p>
        </p:txBody>
      </p:sp>
    </p:spTree>
    <p:extLst>
      <p:ext uri="{BB962C8B-B14F-4D97-AF65-F5344CB8AC3E}">
        <p14:creationId xmlns:p14="http://schemas.microsoft.com/office/powerpoint/2010/main" val="1768982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1504-FD39-4B21-BFEC-157FC308FEC7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Item Sets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How do we generate minimum coverage item sets in a scalable manner?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Total number of item set is huge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Grows exponentially in the number of attributes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Need an efficient algorithm: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Start by generating minimum coverage 1-item sets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those to generate 2-item sets, etc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Why do we only need to consider minimum coverage 1-item sets?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998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Data Mining and Knowledge Discovery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C508B-EFAB-469B-AFC7-0FF78696691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Proximity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Nominal attributes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13036"/>
              </p:ext>
            </p:extLst>
          </p:nvPr>
        </p:nvGraphicFramePr>
        <p:xfrm>
          <a:off x="1004131" y="2386977"/>
          <a:ext cx="10391332" cy="282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3035160" imgH="825480" progId="Equation.3">
                  <p:embed/>
                </p:oleObj>
              </mc:Choice>
              <mc:Fallback>
                <p:oleObj name="Equation" r:id="rId3" imgW="3035160" imgH="82548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131" y="2386977"/>
                        <a:ext cx="10391332" cy="2825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837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4F87-B5E6-47A8-8B55-2037D511DDA2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Justification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209800" y="1676401"/>
            <a:ext cx="8153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Item Set 1: {Humidity = high}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	Coverage</a:t>
            </a:r>
            <a:r>
              <a:rPr lang="en-US" altLang="en-US" baseline="30000">
                <a:latin typeface="Times New Roman" panose="02020603050405020304" pitchFamily="18" charset="0"/>
              </a:rPr>
              <a:t>(1)</a:t>
            </a:r>
            <a:r>
              <a:rPr lang="en-US" altLang="en-US">
                <a:latin typeface="Times New Roman" panose="02020603050405020304" pitchFamily="18" charset="0"/>
              </a:rPr>
              <a:t> = Number of times humidity is high</a:t>
            </a:r>
          </a:p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Item Set 2: {Windy = false}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	Coverage </a:t>
            </a:r>
            <a:r>
              <a:rPr lang="en-US" altLang="en-US" baseline="30000">
                <a:latin typeface="Times New Roman" panose="02020603050405020304" pitchFamily="18" charset="0"/>
              </a:rPr>
              <a:t>(2)</a:t>
            </a:r>
            <a:r>
              <a:rPr lang="en-US" altLang="en-US">
                <a:latin typeface="Times New Roman" panose="02020603050405020304" pitchFamily="18" charset="0"/>
              </a:rPr>
              <a:t> = Number of times windy is false</a:t>
            </a:r>
          </a:p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Item Set 3: {Humidity = high, Windy = false}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	Coverage </a:t>
            </a:r>
            <a:r>
              <a:rPr lang="en-US" altLang="en-US" baseline="30000">
                <a:latin typeface="Times New Roman" panose="02020603050405020304" pitchFamily="18" charset="0"/>
              </a:rPr>
              <a:t>(3)</a:t>
            </a:r>
            <a:r>
              <a:rPr lang="en-US" altLang="en-US">
                <a:latin typeface="Times New Roman" panose="02020603050405020304" pitchFamily="18" charset="0"/>
              </a:rPr>
              <a:t> = Number of times humidity is high and 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				windy is false</a:t>
            </a:r>
          </a:p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Coverage </a:t>
            </a:r>
            <a:r>
              <a:rPr lang="en-US" altLang="en-US" baseline="30000">
                <a:latin typeface="Times New Roman" panose="02020603050405020304" pitchFamily="18" charset="0"/>
              </a:rPr>
              <a:t>(3) 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Times New Roman" panose="02020603050405020304" pitchFamily="18" charset="0"/>
              </a:rPr>
              <a:t> Coverage</a:t>
            </a:r>
            <a:r>
              <a:rPr lang="en-US" altLang="en-US" baseline="30000">
                <a:latin typeface="Times New Roman" panose="02020603050405020304" pitchFamily="18" charset="0"/>
              </a:rPr>
              <a:t>(1)</a:t>
            </a:r>
            <a:r>
              <a:rPr lang="en-US" altLang="en-US">
                <a:latin typeface="Times New Roman" panose="02020603050405020304" pitchFamily="18" charset="0"/>
              </a:rPr>
              <a:t> 		</a:t>
            </a:r>
            <a:r>
              <a:rPr lang="en-US" altLang="en-US" b="1">
                <a:latin typeface="Times New Roman" panose="02020603050405020304" pitchFamily="18" charset="0"/>
              </a:rPr>
              <a:t>If Item Set 1 and 2 do not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Coverage </a:t>
            </a:r>
            <a:r>
              <a:rPr lang="en-US" altLang="en-US" baseline="30000">
                <a:latin typeface="Times New Roman" panose="02020603050405020304" pitchFamily="18" charset="0"/>
              </a:rPr>
              <a:t>(3) 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Times New Roman" panose="02020603050405020304" pitchFamily="18" charset="0"/>
              </a:rPr>
              <a:t> Coverage</a:t>
            </a:r>
            <a:r>
              <a:rPr lang="en-US" altLang="en-US" baseline="30000">
                <a:latin typeface="Times New Roman" panose="02020603050405020304" pitchFamily="18" charset="0"/>
              </a:rPr>
              <a:t>(2)</a:t>
            </a:r>
            <a:r>
              <a:rPr lang="en-US" altLang="en-US">
                <a:latin typeface="Times New Roman" panose="02020603050405020304" pitchFamily="18" charset="0"/>
              </a:rPr>
              <a:t> 		</a:t>
            </a:r>
            <a:r>
              <a:rPr lang="en-US" altLang="en-US" b="1">
                <a:latin typeface="Times New Roman" panose="02020603050405020304" pitchFamily="18" charset="0"/>
              </a:rPr>
              <a:t>both meet min. coverage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					</a:t>
            </a:r>
            <a:r>
              <a:rPr lang="en-US" altLang="en-US" b="1">
                <a:latin typeface="Times New Roman" panose="02020603050405020304" pitchFamily="18" charset="0"/>
              </a:rPr>
              <a:t>Item Set 3 cannot either</a:t>
            </a: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5791200" y="5562600"/>
            <a:ext cx="8382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22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005D-E198-4A6D-B381-6E395E3589E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Generating Item Sets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191001" y="1676400"/>
            <a:ext cx="1192213" cy="143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/>
              <a:t>(A B C)</a:t>
            </a:r>
          </a:p>
          <a:p>
            <a:r>
              <a:rPr lang="en-US" altLang="en-US" sz="2200"/>
              <a:t>(A B D)</a:t>
            </a:r>
          </a:p>
          <a:p>
            <a:r>
              <a:rPr lang="en-US" altLang="en-US" sz="2200"/>
              <a:t>(A C D)</a:t>
            </a:r>
          </a:p>
          <a:p>
            <a:r>
              <a:rPr lang="en-US" altLang="en-US" sz="2200"/>
              <a:t>(A C E)</a:t>
            </a:r>
          </a:p>
        </p:txBody>
      </p:sp>
      <p:sp>
        <p:nvSpPr>
          <p:cNvPr id="70661" name="WordArt 5"/>
          <p:cNvSpPr>
            <a:spLocks noChangeArrowheads="1" noChangeShapeType="1" noTextEdit="1"/>
          </p:cNvSpPr>
          <p:nvPr/>
        </p:nvSpPr>
        <p:spPr bwMode="auto">
          <a:xfrm>
            <a:off x="3886200" y="1752600"/>
            <a:ext cx="228600" cy="1371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solidFill>
                  <a:schemeClr val="accent2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041092" y="1676400"/>
            <a:ext cx="1787958" cy="143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200"/>
              <a:t>Start with all</a:t>
            </a:r>
          </a:p>
          <a:p>
            <a:pPr algn="r"/>
            <a:r>
              <a:rPr lang="en-US" altLang="en-US" sz="2200"/>
              <a:t>3-item sets</a:t>
            </a:r>
          </a:p>
          <a:p>
            <a:pPr algn="r"/>
            <a:r>
              <a:rPr lang="en-US" altLang="en-US" sz="2200"/>
              <a:t>that meet min.</a:t>
            </a:r>
          </a:p>
          <a:p>
            <a:pPr algn="r"/>
            <a:r>
              <a:rPr lang="en-US" altLang="en-US" sz="2200"/>
              <a:t>coverage</a:t>
            </a:r>
          </a:p>
        </p:txBody>
      </p:sp>
      <p:sp>
        <p:nvSpPr>
          <p:cNvPr id="70665" name="WordArt 9"/>
          <p:cNvSpPr>
            <a:spLocks noChangeArrowheads="1" noChangeShapeType="1" noTextEdit="1"/>
          </p:cNvSpPr>
          <p:nvPr/>
        </p:nvSpPr>
        <p:spPr bwMode="auto">
          <a:xfrm>
            <a:off x="5486400" y="5257800"/>
            <a:ext cx="179388" cy="762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solidFill>
                  <a:schemeClr val="accent2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867401" y="5267325"/>
            <a:ext cx="4461767" cy="75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 b="1"/>
              <a:t>Candidate</a:t>
            </a:r>
            <a:r>
              <a:rPr lang="en-US" altLang="en-US" sz="2200"/>
              <a:t> 4-item sets with minimum</a:t>
            </a:r>
          </a:p>
          <a:p>
            <a:r>
              <a:rPr lang="en-US" altLang="en-US" sz="2200"/>
              <a:t>coverage (must be checked)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4038600" y="5267325"/>
            <a:ext cx="1371600" cy="75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/>
              <a:t>(A B C D)</a:t>
            </a:r>
          </a:p>
          <a:p>
            <a:r>
              <a:rPr lang="en-US" altLang="en-US" sz="2200"/>
              <a:t>(A C D E)</a:t>
            </a:r>
          </a:p>
        </p:txBody>
      </p:sp>
      <p:sp>
        <p:nvSpPr>
          <p:cNvPr id="70681" name="AutoShape 25"/>
          <p:cNvSpPr>
            <a:spLocks noChangeArrowheads="1"/>
          </p:cNvSpPr>
          <p:nvPr/>
        </p:nvSpPr>
        <p:spPr bwMode="auto">
          <a:xfrm rot="5400000">
            <a:off x="3695700" y="4000500"/>
            <a:ext cx="1981200" cy="228600"/>
          </a:xfrm>
          <a:prstGeom prst="notchedRightArrow">
            <a:avLst>
              <a:gd name="adj1" fmla="val 50000"/>
              <a:gd name="adj2" fmla="val 2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5105401" y="3336926"/>
            <a:ext cx="16986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i="1">
                <a:latin typeface="Times New Roman" panose="02020603050405020304" pitchFamily="18" charset="0"/>
              </a:rPr>
              <a:t>(Consider only</a:t>
            </a:r>
          </a:p>
          <a:p>
            <a:pPr eaLnBrk="0" hangingPunct="0"/>
            <a:r>
              <a:rPr lang="en-US" altLang="en-US" sz="2000" i="1">
                <a:latin typeface="Times New Roman" panose="02020603050405020304" pitchFamily="18" charset="0"/>
              </a:rPr>
              <a:t>sets that start</a:t>
            </a:r>
          </a:p>
          <a:p>
            <a:pPr eaLnBrk="0" hangingPunct="0"/>
            <a:r>
              <a:rPr lang="en-US" altLang="en-US" sz="2000" i="1">
                <a:latin typeface="Times New Roman" panose="02020603050405020304" pitchFamily="18" charset="0"/>
              </a:rPr>
              <a:t>with the same</a:t>
            </a:r>
          </a:p>
          <a:p>
            <a:pPr eaLnBrk="0" hangingPunct="0"/>
            <a:r>
              <a:rPr lang="en-US" altLang="en-US" sz="2000" i="1">
                <a:latin typeface="Times New Roman" panose="02020603050405020304" pitchFamily="18" charset="0"/>
              </a:rPr>
              <a:t>two attributes)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3332163" y="3402014"/>
            <a:ext cx="12874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en-US" sz="2000">
                <a:latin typeface="Times New Roman" panose="02020603050405020304" pitchFamily="18" charset="0"/>
              </a:rPr>
              <a:t>Merge to</a:t>
            </a:r>
          </a:p>
          <a:p>
            <a:pPr algn="r" eaLnBrk="0" hangingPunct="0"/>
            <a:r>
              <a:rPr lang="en-US" altLang="en-US" sz="2000">
                <a:latin typeface="Times New Roman" panose="02020603050405020304" pitchFamily="18" charset="0"/>
              </a:rPr>
              <a:t>generate</a:t>
            </a:r>
          </a:p>
          <a:p>
            <a:pPr algn="r" eaLnBrk="0" hangingPunct="0"/>
            <a:r>
              <a:rPr lang="en-US" altLang="en-US" sz="2000">
                <a:latin typeface="Times New Roman" panose="02020603050405020304" pitchFamily="18" charset="0"/>
              </a:rPr>
              <a:t>4-item sets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7315200" y="2133600"/>
            <a:ext cx="2971800" cy="923330"/>
          </a:xfrm>
          <a:prstGeom prst="rect">
            <a:avLst/>
          </a:prstGeom>
          <a:solidFill>
            <a:schemeClr val="accent2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There are only two 4-item sets that could possibly work</a:t>
            </a:r>
          </a:p>
        </p:txBody>
      </p:sp>
    </p:spTree>
    <p:extLst>
      <p:ext uri="{BB962C8B-B14F-4D97-AF65-F5344CB8AC3E}">
        <p14:creationId xmlns:p14="http://schemas.microsoft.com/office/powerpoint/2010/main" val="213189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5DF5-0071-4907-A10E-2E8685BC8215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Generating Item Sets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Build up from 1-item sets so that we only consider item sets that is found by merging two minimum coverage sets</a:t>
            </a:r>
          </a:p>
          <a:p>
            <a:r>
              <a:rPr lang="en-US" altLang="en-US"/>
              <a:t>Only consider sets that have all but one item in common</a:t>
            </a:r>
          </a:p>
          <a:p>
            <a:r>
              <a:rPr lang="en-US" altLang="en-US"/>
              <a:t>Computational efficiency further improved using hash tables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7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C07-A9C6-4907-9E69-D99CD364EB1D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922338"/>
            <a:ext cx="7793037" cy="609600"/>
          </a:xfrm>
        </p:spPr>
        <p:txBody>
          <a:bodyPr vert="horz" lIns="82058" tIns="41029" rIns="82058" bIns="41029" rtlCol="0" anchor="t">
            <a:normAutofit fontScale="90000"/>
          </a:bodyPr>
          <a:lstStyle/>
          <a:p>
            <a:r>
              <a:rPr lang="en-US" altLang="en-US"/>
              <a:t>Generating Rules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394076" y="2379664"/>
            <a:ext cx="7204075" cy="85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00">
                <a:latin typeface="Courier New" panose="02070309020205020404" pitchFamily="49" charset="0"/>
              </a:rPr>
              <a:t>If windy = false and play = no then outlook = sunny and humidity = high</a:t>
            </a:r>
            <a:endParaRPr lang="en-US" altLang="en-US" sz="250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602039" y="4303714"/>
            <a:ext cx="7204075" cy="85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00">
                <a:latin typeface="Courier New" panose="02070309020205020404" pitchFamily="49" charset="0"/>
              </a:rPr>
              <a:t>If windy = false and play = no </a:t>
            </a:r>
          </a:p>
          <a:p>
            <a:r>
              <a:rPr lang="en-US" altLang="en-US" sz="2500">
                <a:latin typeface="Courier New" panose="02070309020205020404" pitchFamily="49" charset="0"/>
              </a:rPr>
              <a:t>	then outlook = sunny</a:t>
            </a:r>
            <a:endParaRPr lang="en-US" altLang="en-US" sz="2500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602039" y="5110164"/>
            <a:ext cx="7204075" cy="85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500">
                <a:latin typeface="Courier New" panose="02070309020205020404" pitchFamily="49" charset="0"/>
              </a:rPr>
              <a:t>If windy = false and play = no </a:t>
            </a:r>
          </a:p>
          <a:p>
            <a:r>
              <a:rPr lang="en-US" altLang="en-US" sz="2500">
                <a:latin typeface="Courier New" panose="02070309020205020404" pitchFamily="49" charset="0"/>
              </a:rPr>
              <a:t>	then humidity = high</a:t>
            </a:r>
            <a:endParaRPr lang="en-US" altLang="en-US" sz="2500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 rot="5400000">
            <a:off x="6426994" y="3513932"/>
            <a:ext cx="862013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900">
                <a:sym typeface="Symbol" panose="05050102010706020507" pitchFamily="18" charset="2"/>
              </a:rPr>
              <a:t></a:t>
            </a:r>
            <a:endParaRPr lang="en-US" altLang="en-US" sz="2200">
              <a:sym typeface="Symbol" panose="05050102010706020507" pitchFamily="18" charset="2"/>
            </a:endParaRPr>
          </a:p>
        </p:txBody>
      </p:sp>
      <p:sp>
        <p:nvSpPr>
          <p:cNvPr id="71687" name="WordArt 7"/>
          <p:cNvSpPr>
            <a:spLocks noChangeArrowheads="1" noChangeShapeType="1" noTextEdit="1"/>
          </p:cNvSpPr>
          <p:nvPr/>
        </p:nvSpPr>
        <p:spPr bwMode="auto">
          <a:xfrm>
            <a:off x="3255964" y="2379664"/>
            <a:ext cx="198437" cy="809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717676" y="2255838"/>
            <a:ext cx="1645291" cy="109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/>
              <a:t>Meets min.</a:t>
            </a:r>
          </a:p>
          <a:p>
            <a:r>
              <a:rPr lang="en-US" altLang="en-US" sz="2200"/>
              <a:t>coverage</a:t>
            </a:r>
          </a:p>
          <a:p>
            <a:r>
              <a:rPr lang="en-US" altLang="en-US" sz="2200"/>
              <a:t>and accuracy</a:t>
            </a:r>
          </a:p>
        </p:txBody>
      </p:sp>
      <p:sp>
        <p:nvSpPr>
          <p:cNvPr id="71689" name="WordArt 9"/>
          <p:cNvSpPr>
            <a:spLocks noChangeArrowheads="1" noChangeShapeType="1" noTextEdit="1"/>
          </p:cNvSpPr>
          <p:nvPr/>
        </p:nvSpPr>
        <p:spPr bwMode="auto">
          <a:xfrm>
            <a:off x="3270250" y="4360864"/>
            <a:ext cx="198438" cy="158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731964" y="4638675"/>
            <a:ext cx="1645291" cy="109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1475" defTabSz="8207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00"/>
              <a:t>Meets min.</a:t>
            </a:r>
          </a:p>
          <a:p>
            <a:r>
              <a:rPr lang="en-US" altLang="en-US" sz="2200"/>
              <a:t>coverage</a:t>
            </a:r>
          </a:p>
          <a:p>
            <a:r>
              <a:rPr lang="en-US" altLang="en-US" sz="2200"/>
              <a:t>and accuracy</a:t>
            </a:r>
          </a:p>
        </p:txBody>
      </p:sp>
    </p:spTree>
    <p:extLst>
      <p:ext uri="{BB962C8B-B14F-4D97-AF65-F5344CB8AC3E}">
        <p14:creationId xmlns:p14="http://schemas.microsoft.com/office/powerpoint/2010/main" val="3826833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32CE-9F2E-4A97-9FE2-FFE16324C779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Rules?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Want to consider every possible subset of attributes as consequent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Have 4 attributes: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Four single consequent rules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Six double consequent rules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Two triple consequent rules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Twelve possible rules for single 4-item set!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Exponential explosion of possible rules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282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14C-B2C4-47B7-AFBA-EE090FBE1393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Must We Check All?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057400" y="1782763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>
                <a:latin typeface="Courier New" panose="02070309020205020404" pitchFamily="49" charset="0"/>
              </a:rPr>
              <a:t> A </a:t>
            </a:r>
            <a:r>
              <a:rPr lang="en-US" altLang="en-US" b="1">
                <a:latin typeface="Courier New" panose="02070309020205020404" pitchFamily="49" charset="0"/>
              </a:rPr>
              <a:t>and</a:t>
            </a:r>
            <a:r>
              <a:rPr lang="en-US" altLang="en-US">
                <a:latin typeface="Courier New" panose="02070309020205020404" pitchFamily="49" charset="0"/>
              </a:rPr>
              <a:t> B </a:t>
            </a:r>
            <a:r>
              <a:rPr lang="en-US" altLang="en-US" b="1">
                <a:latin typeface="Courier New" panose="02070309020205020404" pitchFamily="49" charset="0"/>
              </a:rPr>
              <a:t>then</a:t>
            </a:r>
            <a:r>
              <a:rPr lang="en-US" altLang="en-US">
                <a:latin typeface="Courier New" panose="02070309020205020404" pitchFamily="49" charset="0"/>
              </a:rPr>
              <a:t> C </a:t>
            </a:r>
            <a:r>
              <a:rPr lang="en-US" altLang="en-US" b="1">
                <a:latin typeface="Courier New" panose="02070309020205020404" pitchFamily="49" charset="0"/>
              </a:rPr>
              <a:t>and</a:t>
            </a:r>
            <a:r>
              <a:rPr lang="en-US" altLang="en-US">
                <a:latin typeface="Courier New" panose="02070309020205020404" pitchFamily="49" charset="0"/>
              </a:rPr>
              <a:t> 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2965450" y="2438401"/>
          <a:ext cx="61785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3213000" imgH="609480" progId="Equation.3">
                  <p:embed/>
                </p:oleObj>
              </mc:Choice>
              <mc:Fallback>
                <p:oleObj name="Equation" r:id="rId3" imgW="3213000" imgH="609480" progId="Equation.3">
                  <p:embed/>
                  <p:pic>
                    <p:nvPicPr>
                      <p:cNvPr id="870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2438401"/>
                        <a:ext cx="61785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2057400" y="38100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>
                <a:latin typeface="Courier New" panose="02070309020205020404" pitchFamily="49" charset="0"/>
              </a:rPr>
              <a:t> A,B </a:t>
            </a:r>
            <a:r>
              <a:rPr lang="en-US" altLang="en-US" b="1">
                <a:latin typeface="Courier New" panose="02070309020205020404" pitchFamily="49" charset="0"/>
              </a:rPr>
              <a:t>and</a:t>
            </a:r>
            <a:r>
              <a:rPr lang="en-US" altLang="en-US">
                <a:latin typeface="Courier New" panose="02070309020205020404" pitchFamily="49" charset="0"/>
              </a:rPr>
              <a:t> C </a:t>
            </a:r>
            <a:r>
              <a:rPr lang="en-US" altLang="en-US" b="1">
                <a:latin typeface="Courier New" panose="02070309020205020404" pitchFamily="49" charset="0"/>
              </a:rPr>
              <a:t>then</a:t>
            </a:r>
            <a:r>
              <a:rPr lang="en-US" altLang="en-US">
                <a:latin typeface="Courier New" panose="02070309020205020404" pitchFamily="49" charset="0"/>
              </a:rPr>
              <a:t> 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2971800" y="4368801"/>
          <a:ext cx="61785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5" imgW="3213000" imgH="634680" progId="Equation.3">
                  <p:embed/>
                </p:oleObj>
              </mc:Choice>
              <mc:Fallback>
                <p:oleObj name="Equation" r:id="rId5" imgW="3213000" imgH="634680" progId="Equation.3">
                  <p:embed/>
                  <p:pic>
                    <p:nvPicPr>
                      <p:cNvPr id="870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68801"/>
                        <a:ext cx="61785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630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B669-05CB-466F-9BF2-D2965A4AD7EE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846138"/>
            <a:ext cx="7793037" cy="914400"/>
          </a:xfrm>
        </p:spPr>
        <p:txBody>
          <a:bodyPr vert="horz" lIns="82058" tIns="41029" rIns="82058" bIns="41029" rtlCol="0" anchor="t">
            <a:normAutofit/>
          </a:bodyPr>
          <a:lstStyle/>
          <a:p>
            <a:r>
              <a:rPr lang="en-US" altLang="en-US"/>
              <a:t>Efficiency Improvement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82058" tIns="41029" rIns="82058" bIns="41029" rtlCol="0">
            <a:normAutofit/>
          </a:bodyPr>
          <a:lstStyle/>
          <a:p>
            <a:r>
              <a:rPr lang="en-US" altLang="en-US" sz="2800"/>
              <a:t>A double consequent rule can only be OK if both single consequent rules are OK</a:t>
            </a:r>
          </a:p>
          <a:p>
            <a:r>
              <a:rPr lang="en-US" altLang="en-US" sz="2800"/>
              <a:t>Procedure:</a:t>
            </a:r>
          </a:p>
          <a:p>
            <a:pPr lvl="1"/>
            <a:r>
              <a:rPr lang="en-US" altLang="en-US" sz="2400"/>
              <a:t>Start with single consequent rules</a:t>
            </a:r>
          </a:p>
          <a:p>
            <a:pPr lvl="1"/>
            <a:r>
              <a:rPr lang="en-US" altLang="en-US" sz="2400"/>
              <a:t>Build up double consequent rules, etc.</a:t>
            </a:r>
          </a:p>
          <a:p>
            <a:pPr lvl="2"/>
            <a:r>
              <a:rPr lang="en-US" altLang="en-US" sz="2000"/>
              <a:t>candidate rules</a:t>
            </a:r>
          </a:p>
          <a:p>
            <a:pPr lvl="2"/>
            <a:r>
              <a:rPr lang="en-US" altLang="en-US" sz="2000"/>
              <a:t>check for accuracy</a:t>
            </a:r>
          </a:p>
          <a:p>
            <a:r>
              <a:rPr lang="en-US" altLang="en-US" sz="2800"/>
              <a:t>In practice: need to check far fewer rules</a:t>
            </a:r>
          </a:p>
        </p:txBody>
      </p:sp>
    </p:spTree>
    <p:extLst>
      <p:ext uri="{BB962C8B-B14F-4D97-AF65-F5344CB8AC3E}">
        <p14:creationId xmlns:p14="http://schemas.microsoft.com/office/powerpoint/2010/main" val="3473713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110F-3652-4426-8E6E-22D421319260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This is a simplified description of the Apriori algorithm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Developed in early 90s and is the most commonly used approach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New developments focus 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Generating item sets more efficiently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Generating rules from item sets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4301554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C761-9EEA-4239-94B4-058962F0CD5B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Association Rule Discovery using Weka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Parameters to be specified in Apriori: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upperBoundMinSupport</a:t>
            </a:r>
            <a:r>
              <a:rPr lang="en-US" altLang="en-US" sz="2400"/>
              <a:t>: start with this value of minimum support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delta</a:t>
            </a:r>
            <a:r>
              <a:rPr lang="en-US" altLang="en-US" sz="2400"/>
              <a:t>: in each step decrease the minimum support required by this value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lowerBoundMinSupport</a:t>
            </a:r>
            <a:r>
              <a:rPr lang="en-US" altLang="en-US" sz="2400"/>
              <a:t>: final minimum support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numRules</a:t>
            </a:r>
            <a:r>
              <a:rPr lang="en-US" altLang="en-US" sz="2400"/>
              <a:t>: how many rules are generated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metricType</a:t>
            </a:r>
            <a:r>
              <a:rPr lang="en-US" altLang="en-US" sz="2400"/>
              <a:t>: confidence, lift, leverage, conviction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minMetric</a:t>
            </a:r>
            <a:r>
              <a:rPr lang="en-US" altLang="en-US" sz="2400"/>
              <a:t>: smallest acceptable value for a rule	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Handles only nominal attributes</a:t>
            </a:r>
          </a:p>
        </p:txBody>
      </p:sp>
    </p:spTree>
    <p:extLst>
      <p:ext uri="{BB962C8B-B14F-4D97-AF65-F5344CB8AC3E}">
        <p14:creationId xmlns:p14="http://schemas.microsoft.com/office/powerpoint/2010/main" val="1696152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B901-FE52-4F1D-A8FF-300F253AF3C0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Difficulties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7645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Apriori algorithm improves performance by using candidate item sets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Still some problems …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Costly to generate large number of item sets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To generate a frequent pattern of size 100 need &gt;2</a:t>
            </a:r>
            <a:r>
              <a:rPr lang="en-US" altLang="en-US" baseline="30000"/>
              <a:t>100</a:t>
            </a:r>
            <a:r>
              <a:rPr lang="en-US" altLang="en-US">
                <a:sym typeface="Symbol" panose="05050102010706020507" pitchFamily="18" charset="2"/>
              </a:rPr>
              <a:t></a:t>
            </a:r>
            <a:r>
              <a:rPr lang="en-US" altLang="en-US"/>
              <a:t>10</a:t>
            </a:r>
            <a:r>
              <a:rPr lang="en-US" altLang="en-US" baseline="30000"/>
              <a:t>30</a:t>
            </a:r>
            <a:r>
              <a:rPr lang="en-US" altLang="en-US"/>
              <a:t> candidates!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Requires repeated scans of database to check candidates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Again, most problematic for </a:t>
            </a:r>
            <a:r>
              <a:rPr lang="en-US" altLang="en-US" b="1"/>
              <a:t>long</a:t>
            </a:r>
            <a:r>
              <a:rPr lang="en-US" altLang="en-US"/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770598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47EF-4222-4CB5-83B9-C7B1B7A4F41D}" type="slidenum">
              <a:rPr lang="en-US" altLang="en-US" b="1"/>
              <a:pPr/>
              <a:t>7</a:t>
            </a:fld>
            <a:endParaRPr lang="en-US" altLang="en-US" b="1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Techniques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876800" y="2032000"/>
            <a:ext cx="27432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Clustering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90800" y="3038475"/>
            <a:ext cx="27432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Hierarchical</a:t>
            </a:r>
            <a:endParaRPr lang="en-US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629400" y="3038475"/>
            <a:ext cx="27432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Partitional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667000" y="4257675"/>
            <a:ext cx="12192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Single Link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114800" y="4267200"/>
            <a:ext cx="12192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Complete Link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3352800" y="3429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114800" y="3429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4038600" y="24384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400800" y="24384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172200" y="4267200"/>
            <a:ext cx="12192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Square Error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8153400" y="4267200"/>
            <a:ext cx="18288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Mixture Maximization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6781800" y="3429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8077200" y="3429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172200" y="5562600"/>
            <a:ext cx="12192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K-means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8153400" y="5461000"/>
            <a:ext cx="175260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Expectation Maximization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67818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9144000" y="4953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429000" y="5562600"/>
            <a:ext cx="12192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CobWeb</a:t>
            </a:r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4038600" y="3429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1168442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F54E-B6CF-4254-96BD-BA2B87089785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Solution?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 candidate generation be avoided?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New approach: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Create a </a:t>
            </a:r>
            <a:r>
              <a:rPr lang="en-US" altLang="en-US" i="1"/>
              <a:t>frequent pattern tree</a:t>
            </a:r>
            <a:r>
              <a:rPr lang="en-US" altLang="en-US"/>
              <a:t> (FP-tree)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stores information on frequent patterns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 the FP-tree for mining frequent patterns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partitioning-based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divide-and-conquer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(as opposed to bottom-up generation)</a:t>
            </a:r>
          </a:p>
        </p:txBody>
      </p:sp>
    </p:spTree>
    <p:extLst>
      <p:ext uri="{BB962C8B-B14F-4D97-AF65-F5344CB8AC3E}">
        <p14:creationId xmlns:p14="http://schemas.microsoft.com/office/powerpoint/2010/main" val="585309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99150-5EAE-4255-89D3-C996757D712C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	</a:t>
            </a:r>
            <a:r>
              <a:rPr lang="en-US" altLang="en-US" sz="6000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pitchFamily="2" charset="2"/>
              </a:rPr>
              <a:t> 	  </a:t>
            </a:r>
            <a:r>
              <a:rPr lang="en-US" altLang="en-US"/>
              <a:t>FP-Tree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057400" y="1752601"/>
          <a:ext cx="44196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2634120" imgH="1076400" progId="Word.Document.8">
                  <p:embed/>
                </p:oleObj>
              </mc:Choice>
              <mc:Fallback>
                <p:oleObj name="Document" r:id="rId3" imgW="2634120" imgH="1076400" progId="Word.Document.8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1"/>
                        <a:ext cx="44196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54" name="Group 46"/>
          <p:cNvGrpSpPr>
            <a:grpSpLocks/>
          </p:cNvGrpSpPr>
          <p:nvPr/>
        </p:nvGrpSpPr>
        <p:grpSpPr bwMode="auto">
          <a:xfrm>
            <a:off x="5040314" y="2743200"/>
            <a:ext cx="5170487" cy="3581400"/>
            <a:chOff x="2215" y="1728"/>
            <a:chExt cx="3257" cy="2256"/>
          </a:xfrm>
        </p:grpSpPr>
        <p:sp>
          <p:nvSpPr>
            <p:cNvPr id="94214" name="Text Box 6"/>
            <p:cNvSpPr txBox="1">
              <a:spLocks noChangeArrowheads="1"/>
            </p:cNvSpPr>
            <p:nvPr/>
          </p:nvSpPr>
          <p:spPr bwMode="auto">
            <a:xfrm>
              <a:off x="2215" y="2208"/>
              <a:ext cx="383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u="sng">
                  <a:latin typeface="Times New Roman" panose="02020603050405020304" pitchFamily="18" charset="0"/>
                </a:rPr>
                <a:t>Item</a:t>
              </a:r>
              <a:endParaRPr lang="en-US" altLang="en-US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F</a:t>
              </a: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C</a:t>
              </a: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A</a:t>
              </a: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B</a:t>
              </a: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M</a:t>
              </a: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4220" name="Freeform 12"/>
            <p:cNvSpPr>
              <a:spLocks/>
            </p:cNvSpPr>
            <p:nvPr/>
          </p:nvSpPr>
          <p:spPr bwMode="auto">
            <a:xfrm>
              <a:off x="2736" y="2400"/>
              <a:ext cx="768" cy="192"/>
            </a:xfrm>
            <a:custGeom>
              <a:avLst/>
              <a:gdLst>
                <a:gd name="T0" fmla="*/ 0 w 768"/>
                <a:gd name="T1" fmla="*/ 192 h 192"/>
                <a:gd name="T2" fmla="*/ 480 w 768"/>
                <a:gd name="T3" fmla="*/ 96 h 192"/>
                <a:gd name="T4" fmla="*/ 768 w 768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192">
                  <a:moveTo>
                    <a:pt x="0" y="192"/>
                  </a:moveTo>
                  <a:cubicBezTo>
                    <a:pt x="176" y="160"/>
                    <a:pt x="352" y="128"/>
                    <a:pt x="480" y="96"/>
                  </a:cubicBezTo>
                  <a:cubicBezTo>
                    <a:pt x="608" y="64"/>
                    <a:pt x="688" y="32"/>
                    <a:pt x="76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21" name="Freeform 13"/>
            <p:cNvSpPr>
              <a:spLocks/>
            </p:cNvSpPr>
            <p:nvPr/>
          </p:nvSpPr>
          <p:spPr bwMode="auto">
            <a:xfrm>
              <a:off x="2688" y="2688"/>
              <a:ext cx="768" cy="96"/>
            </a:xfrm>
            <a:custGeom>
              <a:avLst/>
              <a:gdLst>
                <a:gd name="T0" fmla="*/ 0 w 768"/>
                <a:gd name="T1" fmla="*/ 96 h 96"/>
                <a:gd name="T2" fmla="*/ 480 w 768"/>
                <a:gd name="T3" fmla="*/ 48 h 96"/>
                <a:gd name="T4" fmla="*/ 768 w 768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96">
                  <a:moveTo>
                    <a:pt x="0" y="96"/>
                  </a:moveTo>
                  <a:cubicBezTo>
                    <a:pt x="176" y="80"/>
                    <a:pt x="352" y="64"/>
                    <a:pt x="480" y="48"/>
                  </a:cubicBezTo>
                  <a:cubicBezTo>
                    <a:pt x="608" y="32"/>
                    <a:pt x="688" y="16"/>
                    <a:pt x="76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22" name="Freeform 14"/>
            <p:cNvSpPr>
              <a:spLocks/>
            </p:cNvSpPr>
            <p:nvPr/>
          </p:nvSpPr>
          <p:spPr bwMode="auto">
            <a:xfrm>
              <a:off x="2688" y="3024"/>
              <a:ext cx="720" cy="48"/>
            </a:xfrm>
            <a:custGeom>
              <a:avLst/>
              <a:gdLst>
                <a:gd name="T0" fmla="*/ 0 w 720"/>
                <a:gd name="T1" fmla="*/ 0 h 48"/>
                <a:gd name="T2" fmla="*/ 720 w 720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48">
                  <a:moveTo>
                    <a:pt x="0" y="0"/>
                  </a:moveTo>
                  <a:cubicBezTo>
                    <a:pt x="0" y="0"/>
                    <a:pt x="360" y="24"/>
                    <a:pt x="72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23" name="Freeform 15"/>
            <p:cNvSpPr>
              <a:spLocks/>
            </p:cNvSpPr>
            <p:nvPr/>
          </p:nvSpPr>
          <p:spPr bwMode="auto">
            <a:xfrm>
              <a:off x="2688" y="3456"/>
              <a:ext cx="768" cy="48"/>
            </a:xfrm>
            <a:custGeom>
              <a:avLst/>
              <a:gdLst>
                <a:gd name="T0" fmla="*/ 0 w 768"/>
                <a:gd name="T1" fmla="*/ 48 h 48"/>
                <a:gd name="T2" fmla="*/ 768 w 768"/>
                <a:gd name="T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8" h="48">
                  <a:moveTo>
                    <a:pt x="0" y="48"/>
                  </a:moveTo>
                  <a:cubicBezTo>
                    <a:pt x="0" y="48"/>
                    <a:pt x="384" y="24"/>
                    <a:pt x="76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24" name="Freeform 16"/>
            <p:cNvSpPr>
              <a:spLocks/>
            </p:cNvSpPr>
            <p:nvPr/>
          </p:nvSpPr>
          <p:spPr bwMode="auto">
            <a:xfrm>
              <a:off x="2688" y="3736"/>
              <a:ext cx="768" cy="56"/>
            </a:xfrm>
            <a:custGeom>
              <a:avLst/>
              <a:gdLst>
                <a:gd name="T0" fmla="*/ 0 w 768"/>
                <a:gd name="T1" fmla="*/ 8 h 56"/>
                <a:gd name="T2" fmla="*/ 480 w 768"/>
                <a:gd name="T3" fmla="*/ 8 h 56"/>
                <a:gd name="T4" fmla="*/ 768 w 768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56">
                  <a:moveTo>
                    <a:pt x="0" y="8"/>
                  </a:moveTo>
                  <a:cubicBezTo>
                    <a:pt x="176" y="4"/>
                    <a:pt x="352" y="0"/>
                    <a:pt x="480" y="8"/>
                  </a:cubicBezTo>
                  <a:cubicBezTo>
                    <a:pt x="608" y="16"/>
                    <a:pt x="688" y="36"/>
                    <a:pt x="768" y="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28" name="Freeform 20"/>
            <p:cNvSpPr>
              <a:spLocks/>
            </p:cNvSpPr>
            <p:nvPr/>
          </p:nvSpPr>
          <p:spPr bwMode="auto">
            <a:xfrm>
              <a:off x="2688" y="3256"/>
              <a:ext cx="1536" cy="56"/>
            </a:xfrm>
            <a:custGeom>
              <a:avLst/>
              <a:gdLst>
                <a:gd name="T0" fmla="*/ 0 w 1536"/>
                <a:gd name="T1" fmla="*/ 8 h 56"/>
                <a:gd name="T2" fmla="*/ 1200 w 1536"/>
                <a:gd name="T3" fmla="*/ 8 h 56"/>
                <a:gd name="T4" fmla="*/ 1536 w 1536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56">
                  <a:moveTo>
                    <a:pt x="0" y="8"/>
                  </a:moveTo>
                  <a:cubicBezTo>
                    <a:pt x="472" y="4"/>
                    <a:pt x="944" y="0"/>
                    <a:pt x="1200" y="8"/>
                  </a:cubicBezTo>
                  <a:cubicBezTo>
                    <a:pt x="1456" y="16"/>
                    <a:pt x="1496" y="36"/>
                    <a:pt x="1536" y="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3888" y="2352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35" name="Freeform 27"/>
            <p:cNvSpPr>
              <a:spLocks/>
            </p:cNvSpPr>
            <p:nvPr/>
          </p:nvSpPr>
          <p:spPr bwMode="auto">
            <a:xfrm>
              <a:off x="3888" y="2304"/>
              <a:ext cx="1200" cy="288"/>
            </a:xfrm>
            <a:custGeom>
              <a:avLst/>
              <a:gdLst>
                <a:gd name="T0" fmla="*/ 0 w 1200"/>
                <a:gd name="T1" fmla="*/ 288 h 288"/>
                <a:gd name="T2" fmla="*/ 816 w 1200"/>
                <a:gd name="T3" fmla="*/ 48 h 288"/>
                <a:gd name="T4" fmla="*/ 1200 w 1200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288">
                  <a:moveTo>
                    <a:pt x="0" y="288"/>
                  </a:moveTo>
                  <a:cubicBezTo>
                    <a:pt x="308" y="192"/>
                    <a:pt x="616" y="96"/>
                    <a:pt x="816" y="48"/>
                  </a:cubicBezTo>
                  <a:cubicBezTo>
                    <a:pt x="1016" y="0"/>
                    <a:pt x="1108" y="0"/>
                    <a:pt x="120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36" name="Freeform 28"/>
            <p:cNvSpPr>
              <a:spLocks/>
            </p:cNvSpPr>
            <p:nvPr/>
          </p:nvSpPr>
          <p:spPr bwMode="auto">
            <a:xfrm>
              <a:off x="4608" y="2688"/>
              <a:ext cx="480" cy="1"/>
            </a:xfrm>
            <a:custGeom>
              <a:avLst/>
              <a:gdLst>
                <a:gd name="T0" fmla="*/ 0 w 480"/>
                <a:gd name="T1" fmla="*/ 0 h 1"/>
                <a:gd name="T2" fmla="*/ 480 w 48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1">
                  <a:moveTo>
                    <a:pt x="0" y="0"/>
                  </a:moveTo>
                  <a:cubicBezTo>
                    <a:pt x="196" y="0"/>
                    <a:pt x="392" y="0"/>
                    <a:pt x="48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37" name="Freeform 29"/>
            <p:cNvSpPr>
              <a:spLocks/>
            </p:cNvSpPr>
            <p:nvPr/>
          </p:nvSpPr>
          <p:spPr bwMode="auto">
            <a:xfrm>
              <a:off x="3888" y="3216"/>
              <a:ext cx="1392" cy="576"/>
            </a:xfrm>
            <a:custGeom>
              <a:avLst/>
              <a:gdLst>
                <a:gd name="T0" fmla="*/ 0 w 1392"/>
                <a:gd name="T1" fmla="*/ 576 h 576"/>
                <a:gd name="T2" fmla="*/ 1056 w 1392"/>
                <a:gd name="T3" fmla="*/ 288 h 576"/>
                <a:gd name="T4" fmla="*/ 1392 w 1392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576">
                  <a:moveTo>
                    <a:pt x="0" y="576"/>
                  </a:moveTo>
                  <a:cubicBezTo>
                    <a:pt x="412" y="480"/>
                    <a:pt x="824" y="384"/>
                    <a:pt x="1056" y="288"/>
                  </a:cubicBezTo>
                  <a:cubicBezTo>
                    <a:pt x="1288" y="192"/>
                    <a:pt x="1340" y="96"/>
                    <a:pt x="13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flipV="1">
              <a:off x="4416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94249" name="Group 41"/>
            <p:cNvGrpSpPr>
              <a:grpSpLocks/>
            </p:cNvGrpSpPr>
            <p:nvPr/>
          </p:nvGrpSpPr>
          <p:grpSpPr bwMode="auto">
            <a:xfrm>
              <a:off x="3504" y="1728"/>
              <a:ext cx="1968" cy="2256"/>
              <a:chOff x="3504" y="1728"/>
              <a:chExt cx="1968" cy="2256"/>
            </a:xfrm>
          </p:grpSpPr>
          <p:sp>
            <p:nvSpPr>
              <p:cNvPr id="94215" name="Oval 7"/>
              <p:cNvSpPr>
                <a:spLocks noChangeArrowheads="1"/>
              </p:cNvSpPr>
              <p:nvPr/>
            </p:nvSpPr>
            <p:spPr bwMode="auto">
              <a:xfrm>
                <a:off x="3504" y="2160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F:4</a:t>
                </a:r>
              </a:p>
            </p:txBody>
          </p:sp>
          <p:sp>
            <p:nvSpPr>
              <p:cNvPr id="94216" name="Oval 8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C:3</a:t>
                </a:r>
              </a:p>
            </p:txBody>
          </p:sp>
          <p:sp>
            <p:nvSpPr>
              <p:cNvPr id="94217" name="Oval 9"/>
              <p:cNvSpPr>
                <a:spLocks noChangeArrowheads="1"/>
              </p:cNvSpPr>
              <p:nvPr/>
            </p:nvSpPr>
            <p:spPr bwMode="auto">
              <a:xfrm>
                <a:off x="3504" y="2928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A:3</a:t>
                </a:r>
              </a:p>
            </p:txBody>
          </p:sp>
          <p:sp>
            <p:nvSpPr>
              <p:cNvPr id="94218" name="Oval 10"/>
              <p:cNvSpPr>
                <a:spLocks noChangeArrowheads="1"/>
              </p:cNvSpPr>
              <p:nvPr/>
            </p:nvSpPr>
            <p:spPr bwMode="auto">
              <a:xfrm>
                <a:off x="3504" y="3312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M:2</a:t>
                </a:r>
              </a:p>
            </p:txBody>
          </p:sp>
          <p:sp>
            <p:nvSpPr>
              <p:cNvPr id="94219" name="Oval 11"/>
              <p:cNvSpPr>
                <a:spLocks noChangeArrowheads="1"/>
              </p:cNvSpPr>
              <p:nvPr/>
            </p:nvSpPr>
            <p:spPr bwMode="auto">
              <a:xfrm>
                <a:off x="3504" y="3696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P:2</a:t>
                </a:r>
              </a:p>
            </p:txBody>
          </p:sp>
          <p:sp>
            <p:nvSpPr>
              <p:cNvPr id="94225" name="Oval 17"/>
              <p:cNvSpPr>
                <a:spLocks noChangeArrowheads="1"/>
              </p:cNvSpPr>
              <p:nvPr/>
            </p:nvSpPr>
            <p:spPr bwMode="auto">
              <a:xfrm>
                <a:off x="4224" y="3312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B:1</a:t>
                </a:r>
              </a:p>
            </p:txBody>
          </p:sp>
          <p:sp>
            <p:nvSpPr>
              <p:cNvPr id="94226" name="Oval 18"/>
              <p:cNvSpPr>
                <a:spLocks noChangeArrowheads="1"/>
              </p:cNvSpPr>
              <p:nvPr/>
            </p:nvSpPr>
            <p:spPr bwMode="auto">
              <a:xfrm>
                <a:off x="4224" y="3696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M:1</a:t>
                </a:r>
              </a:p>
            </p:txBody>
          </p:sp>
          <p:sp>
            <p:nvSpPr>
              <p:cNvPr id="94229" name="Line 21"/>
              <p:cNvSpPr>
                <a:spLocks noChangeShapeType="1"/>
              </p:cNvSpPr>
              <p:nvPr/>
            </p:nvSpPr>
            <p:spPr bwMode="auto">
              <a:xfrm>
                <a:off x="3888" y="3072"/>
                <a:ext cx="528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30" name="Oval 22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B:1</a:t>
                </a:r>
              </a:p>
            </p:txBody>
          </p:sp>
          <p:sp>
            <p:nvSpPr>
              <p:cNvPr id="94232" name="Oval 24"/>
              <p:cNvSpPr>
                <a:spLocks noChangeArrowheads="1"/>
              </p:cNvSpPr>
              <p:nvPr/>
            </p:nvSpPr>
            <p:spPr bwMode="auto">
              <a:xfrm>
                <a:off x="5088" y="2544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B:1</a:t>
                </a:r>
              </a:p>
            </p:txBody>
          </p:sp>
          <p:sp>
            <p:nvSpPr>
              <p:cNvPr id="94233" name="Oval 25"/>
              <p:cNvSpPr>
                <a:spLocks noChangeArrowheads="1"/>
              </p:cNvSpPr>
              <p:nvPr/>
            </p:nvSpPr>
            <p:spPr bwMode="auto">
              <a:xfrm>
                <a:off x="5088" y="2160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C:1</a:t>
                </a:r>
              </a:p>
            </p:txBody>
          </p:sp>
          <p:sp>
            <p:nvSpPr>
              <p:cNvPr id="94234" name="Oval 26"/>
              <p:cNvSpPr>
                <a:spLocks noChangeArrowheads="1"/>
              </p:cNvSpPr>
              <p:nvPr/>
            </p:nvSpPr>
            <p:spPr bwMode="auto">
              <a:xfrm>
                <a:off x="5088" y="2928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>
                    <a:latin typeface="Times New Roman" panose="02020603050405020304" pitchFamily="18" charset="0"/>
                  </a:rPr>
                  <a:t>P:1</a:t>
                </a:r>
              </a:p>
            </p:txBody>
          </p:sp>
          <p:sp>
            <p:nvSpPr>
              <p:cNvPr id="94238" name="Line 30"/>
              <p:cNvSpPr>
                <a:spLocks noChangeShapeType="1"/>
              </p:cNvSpPr>
              <p:nvPr/>
            </p:nvSpPr>
            <p:spPr bwMode="auto">
              <a:xfrm>
                <a:off x="4416" y="36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40" name="Line 32"/>
              <p:cNvSpPr>
                <a:spLocks noChangeShapeType="1"/>
              </p:cNvSpPr>
              <p:nvPr/>
            </p:nvSpPr>
            <p:spPr bwMode="auto">
              <a:xfrm>
                <a:off x="5280" y="244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41" name="Line 33"/>
              <p:cNvSpPr>
                <a:spLocks noChangeShapeType="1"/>
              </p:cNvSpPr>
              <p:nvPr/>
            </p:nvSpPr>
            <p:spPr bwMode="auto">
              <a:xfrm>
                <a:off x="528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42" name="Line 34"/>
              <p:cNvSpPr>
                <a:spLocks noChangeShapeType="1"/>
              </p:cNvSpPr>
              <p:nvPr/>
            </p:nvSpPr>
            <p:spPr bwMode="auto">
              <a:xfrm>
                <a:off x="3696" y="2448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43" name="Line 35"/>
              <p:cNvSpPr>
                <a:spLocks noChangeShapeType="1"/>
              </p:cNvSpPr>
              <p:nvPr/>
            </p:nvSpPr>
            <p:spPr bwMode="auto">
              <a:xfrm>
                <a:off x="3696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44" name="Line 36"/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45" name="Line 37"/>
              <p:cNvSpPr>
                <a:spLocks noChangeShapeType="1"/>
              </p:cNvSpPr>
              <p:nvPr/>
            </p:nvSpPr>
            <p:spPr bwMode="auto">
              <a:xfrm>
                <a:off x="3696" y="3600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46" name="Oval 38"/>
              <p:cNvSpPr>
                <a:spLocks noChangeArrowheads="1"/>
              </p:cNvSpPr>
              <p:nvPr/>
            </p:nvSpPr>
            <p:spPr bwMode="auto">
              <a:xfrm>
                <a:off x="4224" y="1728"/>
                <a:ext cx="384" cy="28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000">
                    <a:latin typeface="Times New Roman" panose="02020603050405020304" pitchFamily="18" charset="0"/>
                  </a:rPr>
                  <a:t>Root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247" name="Line 39"/>
              <p:cNvSpPr>
                <a:spLocks noChangeShapeType="1"/>
              </p:cNvSpPr>
              <p:nvPr/>
            </p:nvSpPr>
            <p:spPr bwMode="auto">
              <a:xfrm flipH="1">
                <a:off x="3840" y="2016"/>
                <a:ext cx="52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48" name="Line 40"/>
              <p:cNvSpPr>
                <a:spLocks noChangeShapeType="1"/>
              </p:cNvSpPr>
              <p:nvPr/>
            </p:nvSpPr>
            <p:spPr bwMode="auto">
              <a:xfrm>
                <a:off x="4464" y="2016"/>
                <a:ext cx="72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4253" name="Text Box 45"/>
            <p:cNvSpPr txBox="1">
              <a:spLocks noChangeArrowheads="1"/>
            </p:cNvSpPr>
            <p:nvPr/>
          </p:nvSpPr>
          <p:spPr bwMode="auto">
            <a:xfrm>
              <a:off x="2653" y="2121"/>
              <a:ext cx="7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Head of </a:t>
              </a:r>
            </a:p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node links</a:t>
              </a:r>
            </a:p>
          </p:txBody>
        </p:sp>
      </p:grpSp>
      <p:sp>
        <p:nvSpPr>
          <p:cNvPr id="94255" name="Text Box 47"/>
          <p:cNvSpPr txBox="1">
            <a:spLocks noChangeArrowheads="1"/>
          </p:cNvSpPr>
          <p:nvPr/>
        </p:nvSpPr>
        <p:spPr bwMode="auto">
          <a:xfrm>
            <a:off x="2209801" y="5257800"/>
            <a:ext cx="1909763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i="1">
                <a:latin typeface="Times New Roman" panose="02020603050405020304" pitchFamily="18" charset="0"/>
              </a:rPr>
              <a:t>(Min. support = 3)</a:t>
            </a:r>
          </a:p>
        </p:txBody>
      </p:sp>
    </p:spTree>
    <p:extLst>
      <p:ext uri="{BB962C8B-B14F-4D97-AF65-F5344CB8AC3E}">
        <p14:creationId xmlns:p14="http://schemas.microsoft.com/office/powerpoint/2010/main" val="184865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7F476-1C09-4A77-AA1D-45444D7A849A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Effort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76450"/>
            <a:ext cx="8178800" cy="4171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Each node has three fields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item name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count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node link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Also a header table with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item name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head of node link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Need two scans of the database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Collect set of frequent items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Construct the FP-tree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31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70DFC-F2ED-4B18-9FD2-5C2D63846A0D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600200"/>
            <a:ext cx="77724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altLang="en-US" sz="2800"/>
              <a:t>The FP-tree is a compact data structure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The FP-tree contains all the information related to mining frequent patterns (given the support)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The size of the tree is bounded by the occurrences of frequent items</a:t>
            </a:r>
          </a:p>
          <a:p>
            <a:pPr>
              <a:lnSpc>
                <a:spcPct val="130000"/>
              </a:lnSpc>
            </a:pPr>
            <a:r>
              <a:rPr lang="en-US" altLang="en-US" sz="2800"/>
              <a:t>The height of the tree is bounded by the maximum number of items in a transaction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540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8F86-08A6-407E-80C5-22A16D96B045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Patterns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Mine complete set of frequent patterns</a:t>
            </a:r>
          </a:p>
          <a:p>
            <a:endParaRPr lang="en-US" altLang="en-US"/>
          </a:p>
          <a:p>
            <a:r>
              <a:rPr lang="en-US" altLang="en-US"/>
              <a:t>For any frequent item A, all possible patterns containing A can be obtained by following A’s node links starting from A’s head of node links</a:t>
            </a:r>
          </a:p>
        </p:txBody>
      </p:sp>
    </p:spTree>
    <p:extLst>
      <p:ext uri="{BB962C8B-B14F-4D97-AF65-F5344CB8AC3E}">
        <p14:creationId xmlns:p14="http://schemas.microsoft.com/office/powerpoint/2010/main" val="2941930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5758-31B0-4BEF-806D-FAA5487C7C7E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068590" y="1905001"/>
            <a:ext cx="60785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u="sng">
                <a:latin typeface="Times New Roman" panose="02020603050405020304" pitchFamily="18" charset="0"/>
              </a:rPr>
              <a:t>Item</a:t>
            </a:r>
            <a:endParaRPr lang="en-US" altLang="en-US"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F</a:t>
            </a: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</a:t>
            </a: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</a:t>
            </a: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</a:t>
            </a: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M</a:t>
            </a:r>
          </a:p>
          <a:p>
            <a:pPr algn="ctr" eaLnBrk="0" hangingPunct="0"/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9" name="Freeform 5"/>
          <p:cNvSpPr>
            <a:spLocks/>
          </p:cNvSpPr>
          <p:nvPr/>
        </p:nvSpPr>
        <p:spPr bwMode="auto">
          <a:xfrm>
            <a:off x="2895600" y="2209800"/>
            <a:ext cx="1219200" cy="304800"/>
          </a:xfrm>
          <a:custGeom>
            <a:avLst/>
            <a:gdLst>
              <a:gd name="T0" fmla="*/ 0 w 768"/>
              <a:gd name="T1" fmla="*/ 192 h 192"/>
              <a:gd name="T2" fmla="*/ 480 w 768"/>
              <a:gd name="T3" fmla="*/ 96 h 192"/>
              <a:gd name="T4" fmla="*/ 768 w 768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92">
                <a:moveTo>
                  <a:pt x="0" y="192"/>
                </a:moveTo>
                <a:cubicBezTo>
                  <a:pt x="176" y="160"/>
                  <a:pt x="352" y="128"/>
                  <a:pt x="480" y="96"/>
                </a:cubicBezTo>
                <a:cubicBezTo>
                  <a:pt x="608" y="64"/>
                  <a:pt x="688" y="32"/>
                  <a:pt x="7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0" name="Freeform 6"/>
          <p:cNvSpPr>
            <a:spLocks/>
          </p:cNvSpPr>
          <p:nvPr/>
        </p:nvSpPr>
        <p:spPr bwMode="auto">
          <a:xfrm>
            <a:off x="2819400" y="2667000"/>
            <a:ext cx="1219200" cy="152400"/>
          </a:xfrm>
          <a:custGeom>
            <a:avLst/>
            <a:gdLst>
              <a:gd name="T0" fmla="*/ 0 w 768"/>
              <a:gd name="T1" fmla="*/ 96 h 96"/>
              <a:gd name="T2" fmla="*/ 480 w 768"/>
              <a:gd name="T3" fmla="*/ 48 h 96"/>
              <a:gd name="T4" fmla="*/ 768 w 768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96">
                <a:moveTo>
                  <a:pt x="0" y="96"/>
                </a:moveTo>
                <a:cubicBezTo>
                  <a:pt x="176" y="80"/>
                  <a:pt x="352" y="64"/>
                  <a:pt x="480" y="48"/>
                </a:cubicBezTo>
                <a:cubicBezTo>
                  <a:pt x="608" y="32"/>
                  <a:pt x="688" y="16"/>
                  <a:pt x="7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1" name="Freeform 7"/>
          <p:cNvSpPr>
            <a:spLocks/>
          </p:cNvSpPr>
          <p:nvPr/>
        </p:nvSpPr>
        <p:spPr bwMode="auto">
          <a:xfrm>
            <a:off x="2819400" y="3200400"/>
            <a:ext cx="1143000" cy="76200"/>
          </a:xfrm>
          <a:custGeom>
            <a:avLst/>
            <a:gdLst>
              <a:gd name="T0" fmla="*/ 0 w 720"/>
              <a:gd name="T1" fmla="*/ 0 h 48"/>
              <a:gd name="T2" fmla="*/ 720 w 720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48">
                <a:moveTo>
                  <a:pt x="0" y="0"/>
                </a:moveTo>
                <a:cubicBezTo>
                  <a:pt x="0" y="0"/>
                  <a:pt x="360" y="24"/>
                  <a:pt x="72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2819400" y="3886200"/>
            <a:ext cx="1219200" cy="76200"/>
          </a:xfrm>
          <a:custGeom>
            <a:avLst/>
            <a:gdLst>
              <a:gd name="T0" fmla="*/ 0 w 768"/>
              <a:gd name="T1" fmla="*/ 48 h 48"/>
              <a:gd name="T2" fmla="*/ 768 w 768"/>
              <a:gd name="T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8" h="48">
                <a:moveTo>
                  <a:pt x="0" y="48"/>
                </a:moveTo>
                <a:cubicBezTo>
                  <a:pt x="0" y="48"/>
                  <a:pt x="384" y="24"/>
                  <a:pt x="7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3" name="Freeform 9"/>
          <p:cNvSpPr>
            <a:spLocks/>
          </p:cNvSpPr>
          <p:nvPr/>
        </p:nvSpPr>
        <p:spPr bwMode="auto">
          <a:xfrm>
            <a:off x="2819400" y="4330700"/>
            <a:ext cx="1219200" cy="88900"/>
          </a:xfrm>
          <a:custGeom>
            <a:avLst/>
            <a:gdLst>
              <a:gd name="T0" fmla="*/ 0 w 768"/>
              <a:gd name="T1" fmla="*/ 8 h 56"/>
              <a:gd name="T2" fmla="*/ 480 w 768"/>
              <a:gd name="T3" fmla="*/ 8 h 56"/>
              <a:gd name="T4" fmla="*/ 768 w 768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56">
                <a:moveTo>
                  <a:pt x="0" y="8"/>
                </a:moveTo>
                <a:cubicBezTo>
                  <a:pt x="176" y="4"/>
                  <a:pt x="352" y="0"/>
                  <a:pt x="480" y="8"/>
                </a:cubicBezTo>
                <a:cubicBezTo>
                  <a:pt x="608" y="16"/>
                  <a:pt x="688" y="36"/>
                  <a:pt x="768" y="56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4" name="Freeform 10"/>
          <p:cNvSpPr>
            <a:spLocks/>
          </p:cNvSpPr>
          <p:nvPr/>
        </p:nvSpPr>
        <p:spPr bwMode="auto">
          <a:xfrm>
            <a:off x="2819400" y="3568700"/>
            <a:ext cx="2438400" cy="88900"/>
          </a:xfrm>
          <a:custGeom>
            <a:avLst/>
            <a:gdLst>
              <a:gd name="T0" fmla="*/ 0 w 1536"/>
              <a:gd name="T1" fmla="*/ 8 h 56"/>
              <a:gd name="T2" fmla="*/ 1200 w 1536"/>
              <a:gd name="T3" fmla="*/ 8 h 56"/>
              <a:gd name="T4" fmla="*/ 1536 w 1536"/>
              <a:gd name="T5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36" h="56">
                <a:moveTo>
                  <a:pt x="0" y="8"/>
                </a:moveTo>
                <a:cubicBezTo>
                  <a:pt x="472" y="4"/>
                  <a:pt x="944" y="0"/>
                  <a:pt x="1200" y="8"/>
                </a:cubicBezTo>
                <a:cubicBezTo>
                  <a:pt x="1456" y="16"/>
                  <a:pt x="1496" y="36"/>
                  <a:pt x="1536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4724400" y="2133600"/>
            <a:ext cx="685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6" name="Freeform 12"/>
          <p:cNvSpPr>
            <a:spLocks/>
          </p:cNvSpPr>
          <p:nvPr/>
        </p:nvSpPr>
        <p:spPr bwMode="auto">
          <a:xfrm>
            <a:off x="4724400" y="2057400"/>
            <a:ext cx="1905000" cy="457200"/>
          </a:xfrm>
          <a:custGeom>
            <a:avLst/>
            <a:gdLst>
              <a:gd name="T0" fmla="*/ 0 w 1200"/>
              <a:gd name="T1" fmla="*/ 288 h 288"/>
              <a:gd name="T2" fmla="*/ 816 w 1200"/>
              <a:gd name="T3" fmla="*/ 48 h 288"/>
              <a:gd name="T4" fmla="*/ 1200 w 1200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288">
                <a:moveTo>
                  <a:pt x="0" y="288"/>
                </a:moveTo>
                <a:cubicBezTo>
                  <a:pt x="308" y="192"/>
                  <a:pt x="616" y="96"/>
                  <a:pt x="816" y="48"/>
                </a:cubicBezTo>
                <a:cubicBezTo>
                  <a:pt x="1016" y="0"/>
                  <a:pt x="1108" y="0"/>
                  <a:pt x="12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7" name="Freeform 13"/>
          <p:cNvSpPr>
            <a:spLocks/>
          </p:cNvSpPr>
          <p:nvPr/>
        </p:nvSpPr>
        <p:spPr bwMode="auto">
          <a:xfrm>
            <a:off x="5867400" y="2667000"/>
            <a:ext cx="762000" cy="1588"/>
          </a:xfrm>
          <a:custGeom>
            <a:avLst/>
            <a:gdLst>
              <a:gd name="T0" fmla="*/ 0 w 480"/>
              <a:gd name="T1" fmla="*/ 0 h 1"/>
              <a:gd name="T2" fmla="*/ 480 w 48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1">
                <a:moveTo>
                  <a:pt x="0" y="0"/>
                </a:moveTo>
                <a:cubicBezTo>
                  <a:pt x="196" y="0"/>
                  <a:pt x="392" y="0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8" name="Freeform 14"/>
          <p:cNvSpPr>
            <a:spLocks/>
          </p:cNvSpPr>
          <p:nvPr/>
        </p:nvSpPr>
        <p:spPr bwMode="auto">
          <a:xfrm>
            <a:off x="4724400" y="3505200"/>
            <a:ext cx="2209800" cy="914400"/>
          </a:xfrm>
          <a:custGeom>
            <a:avLst/>
            <a:gdLst>
              <a:gd name="T0" fmla="*/ 0 w 1392"/>
              <a:gd name="T1" fmla="*/ 576 h 576"/>
              <a:gd name="T2" fmla="*/ 1056 w 1392"/>
              <a:gd name="T3" fmla="*/ 288 h 576"/>
              <a:gd name="T4" fmla="*/ 1392 w 13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576">
                <a:moveTo>
                  <a:pt x="0" y="576"/>
                </a:moveTo>
                <a:cubicBezTo>
                  <a:pt x="412" y="480"/>
                  <a:pt x="824" y="384"/>
                  <a:pt x="1056" y="288"/>
                </a:cubicBezTo>
                <a:cubicBezTo>
                  <a:pt x="1288" y="192"/>
                  <a:pt x="1340" y="96"/>
                  <a:pt x="1392" y="0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 flipV="1">
            <a:off x="5562600" y="2895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25" name="Oval 21"/>
          <p:cNvSpPr>
            <a:spLocks noChangeArrowheads="1"/>
          </p:cNvSpPr>
          <p:nvPr/>
        </p:nvSpPr>
        <p:spPr bwMode="auto">
          <a:xfrm>
            <a:off x="4114800" y="4267200"/>
            <a:ext cx="6096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P:2</a:t>
            </a:r>
          </a:p>
        </p:txBody>
      </p:sp>
      <p:sp>
        <p:nvSpPr>
          <p:cNvPr id="98326" name="Oval 22"/>
          <p:cNvSpPr>
            <a:spLocks noChangeArrowheads="1"/>
          </p:cNvSpPr>
          <p:nvPr/>
        </p:nvSpPr>
        <p:spPr bwMode="auto">
          <a:xfrm>
            <a:off x="5257800" y="3657600"/>
            <a:ext cx="6096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98327" name="Oval 23"/>
          <p:cNvSpPr>
            <a:spLocks noChangeArrowheads="1"/>
          </p:cNvSpPr>
          <p:nvPr/>
        </p:nvSpPr>
        <p:spPr bwMode="auto">
          <a:xfrm>
            <a:off x="5257800" y="4267200"/>
            <a:ext cx="6096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M:1</a:t>
            </a:r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4724400" y="32766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29" name="Oval 25"/>
          <p:cNvSpPr>
            <a:spLocks noChangeArrowheads="1"/>
          </p:cNvSpPr>
          <p:nvPr/>
        </p:nvSpPr>
        <p:spPr bwMode="auto">
          <a:xfrm>
            <a:off x="5257800" y="2438400"/>
            <a:ext cx="6096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98330" name="Oval 26"/>
          <p:cNvSpPr>
            <a:spLocks noChangeArrowheads="1"/>
          </p:cNvSpPr>
          <p:nvPr/>
        </p:nvSpPr>
        <p:spPr bwMode="auto">
          <a:xfrm>
            <a:off x="6629400" y="2438400"/>
            <a:ext cx="6096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98331" name="Oval 27"/>
          <p:cNvSpPr>
            <a:spLocks noChangeArrowheads="1"/>
          </p:cNvSpPr>
          <p:nvPr/>
        </p:nvSpPr>
        <p:spPr bwMode="auto">
          <a:xfrm>
            <a:off x="6629400" y="1828800"/>
            <a:ext cx="6096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98332" name="Oval 28"/>
          <p:cNvSpPr>
            <a:spLocks noChangeArrowheads="1"/>
          </p:cNvSpPr>
          <p:nvPr/>
        </p:nvSpPr>
        <p:spPr bwMode="auto">
          <a:xfrm>
            <a:off x="6629400" y="3048000"/>
            <a:ext cx="6096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P:1</a:t>
            </a:r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5562600" y="4114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6934200" y="2286000"/>
            <a:ext cx="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6934200" y="2895600"/>
            <a:ext cx="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8344" name="Group 40"/>
          <p:cNvGrpSpPr>
            <a:grpSpLocks/>
          </p:cNvGrpSpPr>
          <p:nvPr/>
        </p:nvGrpSpPr>
        <p:grpSpPr bwMode="auto">
          <a:xfrm>
            <a:off x="4114800" y="1828800"/>
            <a:ext cx="609600" cy="2438400"/>
            <a:chOff x="1523" y="1488"/>
            <a:chExt cx="384" cy="1536"/>
          </a:xfrm>
        </p:grpSpPr>
        <p:sp>
          <p:nvSpPr>
            <p:cNvPr id="98321" name="Oval 17"/>
            <p:cNvSpPr>
              <a:spLocks noChangeArrowheads="1"/>
            </p:cNvSpPr>
            <p:nvPr/>
          </p:nvSpPr>
          <p:spPr bwMode="auto">
            <a:xfrm>
              <a:off x="1523" y="1488"/>
              <a:ext cx="384" cy="2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98322" name="Oval 18"/>
            <p:cNvSpPr>
              <a:spLocks noChangeArrowheads="1"/>
            </p:cNvSpPr>
            <p:nvPr/>
          </p:nvSpPr>
          <p:spPr bwMode="auto">
            <a:xfrm>
              <a:off x="1523" y="1872"/>
              <a:ext cx="384" cy="2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C:3</a:t>
              </a:r>
            </a:p>
          </p:txBody>
        </p:sp>
        <p:sp>
          <p:nvSpPr>
            <p:cNvPr id="98323" name="Oval 19"/>
            <p:cNvSpPr>
              <a:spLocks noChangeArrowheads="1"/>
            </p:cNvSpPr>
            <p:nvPr/>
          </p:nvSpPr>
          <p:spPr bwMode="auto">
            <a:xfrm>
              <a:off x="1523" y="2256"/>
              <a:ext cx="384" cy="2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98324" name="Oval 20"/>
            <p:cNvSpPr>
              <a:spLocks noChangeArrowheads="1"/>
            </p:cNvSpPr>
            <p:nvPr/>
          </p:nvSpPr>
          <p:spPr bwMode="auto">
            <a:xfrm>
              <a:off x="1523" y="2640"/>
              <a:ext cx="384" cy="2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98336" name="Line 32"/>
            <p:cNvSpPr>
              <a:spLocks noChangeShapeType="1"/>
            </p:cNvSpPr>
            <p:nvPr/>
          </p:nvSpPr>
          <p:spPr bwMode="auto">
            <a:xfrm>
              <a:off x="1715" y="1776"/>
              <a:ext cx="0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7" name="Line 33"/>
            <p:cNvSpPr>
              <a:spLocks noChangeShapeType="1"/>
            </p:cNvSpPr>
            <p:nvPr/>
          </p:nvSpPr>
          <p:spPr bwMode="auto">
            <a:xfrm>
              <a:off x="1715" y="2160"/>
              <a:ext cx="0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8" name="Line 34"/>
            <p:cNvSpPr>
              <a:spLocks noChangeShapeType="1"/>
            </p:cNvSpPr>
            <p:nvPr/>
          </p:nvSpPr>
          <p:spPr bwMode="auto">
            <a:xfrm>
              <a:off x="1715" y="2544"/>
              <a:ext cx="0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9" name="Line 35"/>
            <p:cNvSpPr>
              <a:spLocks noChangeShapeType="1"/>
            </p:cNvSpPr>
            <p:nvPr/>
          </p:nvSpPr>
          <p:spPr bwMode="auto">
            <a:xfrm>
              <a:off x="1715" y="2928"/>
              <a:ext cx="0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8340" name="Oval 36"/>
          <p:cNvSpPr>
            <a:spLocks noChangeArrowheads="1"/>
          </p:cNvSpPr>
          <p:nvPr/>
        </p:nvSpPr>
        <p:spPr bwMode="auto">
          <a:xfrm>
            <a:off x="5257800" y="1143000"/>
            <a:ext cx="6096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Root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 flipH="1">
            <a:off x="4648200" y="1600200"/>
            <a:ext cx="838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>
            <a:off x="5638800" y="1600200"/>
            <a:ext cx="1143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2763838" y="1766888"/>
            <a:ext cx="1130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Head of </a:t>
            </a: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node links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7561332" y="3921849"/>
            <a:ext cx="25732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altLang="en-US" u="sng">
                <a:latin typeface="Times New Roman" panose="02020603050405020304" pitchFamily="18" charset="0"/>
              </a:rPr>
              <a:t>Frequent Pattern</a:t>
            </a:r>
            <a:endParaRPr lang="en-US" altLang="en-US">
              <a:latin typeface="Times New Roman" panose="02020603050405020304" pitchFamily="18" charset="0"/>
            </a:endParaRPr>
          </a:p>
          <a:p>
            <a:pPr algn="r" eaLnBrk="0" hangingPunct="0"/>
            <a:r>
              <a:rPr lang="en-US" altLang="en-US">
                <a:latin typeface="Times New Roman" panose="02020603050405020304" pitchFamily="18" charset="0"/>
              </a:rPr>
              <a:t>(P:3)</a:t>
            </a:r>
          </a:p>
          <a:p>
            <a:pPr algn="r" eaLnBrk="0" hangingPunct="0"/>
            <a:endParaRPr lang="en-US" altLang="en-US">
              <a:latin typeface="Times New Roman" panose="02020603050405020304" pitchFamily="18" charset="0"/>
            </a:endParaRPr>
          </a:p>
          <a:p>
            <a:pPr algn="r" eaLnBrk="0" hangingPunct="0"/>
            <a:r>
              <a:rPr lang="en-US" altLang="en-US" u="sng">
                <a:latin typeface="Times New Roman" panose="02020603050405020304" pitchFamily="18" charset="0"/>
              </a:rPr>
              <a:t>Paths</a:t>
            </a:r>
            <a:endParaRPr lang="en-US" altLang="en-US">
              <a:latin typeface="Times New Roman" panose="02020603050405020304" pitchFamily="18" charset="0"/>
            </a:endParaRPr>
          </a:p>
          <a:p>
            <a:pPr algn="r" eaLnBrk="0" hangingPunct="0"/>
            <a:r>
              <a:rPr lang="en-US" altLang="en-US">
                <a:latin typeface="Times New Roman" panose="02020603050405020304" pitchFamily="18" charset="0"/>
              </a:rPr>
              <a:t>&lt;F:4, C:3, A:3, M:2, P:2&gt;</a:t>
            </a:r>
          </a:p>
          <a:p>
            <a:pPr algn="r" eaLnBrk="0" hangingPunct="0"/>
            <a:r>
              <a:rPr lang="en-US" altLang="en-US">
                <a:latin typeface="Times New Roman" panose="02020603050405020304" pitchFamily="18" charset="0"/>
              </a:rPr>
              <a:t>&lt;C:1, B:1, P:1&gt;</a:t>
            </a:r>
          </a:p>
        </p:txBody>
      </p:sp>
      <p:sp>
        <p:nvSpPr>
          <p:cNvPr id="98346" name="Text Box 42"/>
          <p:cNvSpPr txBox="1">
            <a:spLocks noChangeArrowheads="1"/>
          </p:cNvSpPr>
          <p:nvPr/>
        </p:nvSpPr>
        <p:spPr bwMode="auto">
          <a:xfrm>
            <a:off x="3315118" y="5682734"/>
            <a:ext cx="1358064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>
                <a:latin typeface="Garamond" panose="02020404030301010803" pitchFamily="18" charset="0"/>
              </a:rPr>
              <a:t>Occurs twice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 flipV="1">
            <a:off x="4876800" y="5410200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348" name="Text Box 44"/>
          <p:cNvSpPr txBox="1">
            <a:spLocks noChangeArrowheads="1"/>
          </p:cNvSpPr>
          <p:nvPr/>
        </p:nvSpPr>
        <p:spPr bwMode="auto">
          <a:xfrm>
            <a:off x="5901403" y="5906571"/>
            <a:ext cx="1306768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>
                <a:latin typeface="Garamond" panose="02020404030301010803" pitchFamily="18" charset="0"/>
              </a:rPr>
              <a:t>Occurs ones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49" name="Line 45"/>
          <p:cNvSpPr>
            <a:spLocks noChangeShapeType="1"/>
          </p:cNvSpPr>
          <p:nvPr/>
        </p:nvSpPr>
        <p:spPr bwMode="auto">
          <a:xfrm flipV="1">
            <a:off x="7391400" y="5791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16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DA41-4AC6-40A9-AE88-A9F85329CDAB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003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Mining complete set of association rules has some problems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May be a large number of frequent item sets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May be a huge number of association rules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One potential solution is to look at closed item sets only</a:t>
            </a:r>
          </a:p>
        </p:txBody>
      </p:sp>
    </p:spTree>
    <p:extLst>
      <p:ext uri="{BB962C8B-B14F-4D97-AF65-F5344CB8AC3E}">
        <p14:creationId xmlns:p14="http://schemas.microsoft.com/office/powerpoint/2010/main" val="1519306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E96C-9075-4295-A1DF-DF0AA21AD066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Frequent Closed Item Sets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An item set X is a </a:t>
            </a:r>
            <a:r>
              <a:rPr lang="en-US" altLang="en-US" sz="2800" b="1"/>
              <a:t>closed item set</a:t>
            </a:r>
            <a:r>
              <a:rPr lang="en-US" altLang="en-US" sz="2800"/>
              <a:t> if there is no item set X’ such that X </a:t>
            </a:r>
            <a:r>
              <a:rPr lang="en-US" altLang="en-US" sz="2800">
                <a:sym typeface="Symbol" panose="05050102010706020507" pitchFamily="18" charset="2"/>
              </a:rPr>
              <a:t> </a:t>
            </a:r>
            <a:r>
              <a:rPr lang="en-US" altLang="en-US" sz="2800"/>
              <a:t>X’ and every transaction containing X also contains X’</a:t>
            </a:r>
          </a:p>
          <a:p>
            <a:endParaRPr lang="en-US" altLang="en-US" sz="2800"/>
          </a:p>
          <a:p>
            <a:r>
              <a:rPr lang="en-US" altLang="en-US" sz="2800"/>
              <a:t>A rule X</a:t>
            </a:r>
            <a:r>
              <a:rPr lang="en-US" altLang="en-US" sz="2800">
                <a:sym typeface="Symbol" panose="05050102010706020507" pitchFamily="18" charset="2"/>
              </a:rPr>
              <a:t></a:t>
            </a:r>
            <a:r>
              <a:rPr lang="en-US" altLang="en-US" sz="2800"/>
              <a:t> Y is an </a:t>
            </a:r>
            <a:r>
              <a:rPr lang="en-US" altLang="en-US" sz="2800" b="1"/>
              <a:t>association rule on a frequent closed item set</a:t>
            </a:r>
            <a:r>
              <a:rPr lang="en-US" altLang="en-US" sz="2800"/>
              <a:t> if </a:t>
            </a:r>
          </a:p>
          <a:p>
            <a:pPr lvl="1"/>
            <a:r>
              <a:rPr lang="en-US" altLang="en-US" sz="2400"/>
              <a:t>both X and X</a:t>
            </a:r>
            <a:r>
              <a:rPr lang="en-US" altLang="en-US" sz="2400">
                <a:sym typeface="Symbol" panose="05050102010706020507" pitchFamily="18" charset="2"/>
              </a:rPr>
              <a:t></a:t>
            </a:r>
            <a:r>
              <a:rPr lang="en-US" altLang="en-US" sz="2400"/>
              <a:t>Y are frequent closed item sets, and</a:t>
            </a:r>
          </a:p>
          <a:p>
            <a:pPr lvl="1"/>
            <a:r>
              <a:rPr lang="en-US" altLang="en-US" sz="2400"/>
              <a:t>there does not exist a frequent closed item set Z such that X </a:t>
            </a:r>
            <a:r>
              <a:rPr lang="en-US" altLang="en-US" sz="2400">
                <a:sym typeface="Symbol" panose="05050102010706020507" pitchFamily="18" charset="2"/>
              </a:rPr>
              <a:t></a:t>
            </a:r>
            <a:r>
              <a:rPr lang="en-US" altLang="en-US" sz="2400"/>
              <a:t> Z </a:t>
            </a:r>
            <a:r>
              <a:rPr lang="en-US" altLang="en-US" sz="2400">
                <a:sym typeface="Symbol" panose="05050102010706020507" pitchFamily="18" charset="2"/>
              </a:rPr>
              <a:t></a:t>
            </a:r>
            <a:r>
              <a:rPr lang="en-US" altLang="en-US" sz="2400"/>
              <a:t> X</a:t>
            </a:r>
            <a:r>
              <a:rPr lang="en-US" altLang="en-US" sz="2400">
                <a:sym typeface="Symbol" panose="05050102010706020507" pitchFamily="18" charset="2"/>
              </a:rPr>
              <a:t></a:t>
            </a:r>
            <a:r>
              <a:rPr lang="en-US" altLang="en-US" sz="2400"/>
              <a:t>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67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C96F-84EF-4CB0-A5B0-C7509C56A40D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2232025" y="1828800"/>
          <a:ext cx="21796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3" imgW="1079640" imgH="1069920" progId="Word.Document.8">
                  <p:embed/>
                </p:oleObj>
              </mc:Choice>
              <mc:Fallback>
                <p:oleObj name="Document" r:id="rId3" imgW="1079640" imgH="1069920" progId="Word.Document.8">
                  <p:embed/>
                  <p:pic>
                    <p:nvPicPr>
                      <p:cNvPr id="101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828800"/>
                        <a:ext cx="21796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029200" y="2620139"/>
            <a:ext cx="36744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u="sng">
                <a:latin typeface="Times New Roman" panose="02020603050405020304" pitchFamily="18" charset="0"/>
              </a:rPr>
              <a:t>Frequent Item Sets (min support = 2):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A (3),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E (4),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AE (2),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ACDF (2),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CF (3),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CEF (3),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D (2),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AC (2), </a:t>
            </a:r>
          </a:p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+ 12 more</a:t>
            </a:r>
          </a:p>
        </p:txBody>
      </p:sp>
      <p:sp>
        <p:nvSpPr>
          <p:cNvPr id="101382" name="AutoShape 6"/>
          <p:cNvSpPr>
            <a:spLocks/>
          </p:cNvSpPr>
          <p:nvPr/>
        </p:nvSpPr>
        <p:spPr bwMode="auto">
          <a:xfrm>
            <a:off x="6553200" y="48768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810375" y="4996934"/>
            <a:ext cx="19181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Not closed!  Why?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84" name="AutoShape 8"/>
          <p:cNvSpPr>
            <a:spLocks/>
          </p:cNvSpPr>
          <p:nvPr/>
        </p:nvSpPr>
        <p:spPr bwMode="auto">
          <a:xfrm>
            <a:off x="6553200" y="2667000"/>
            <a:ext cx="228600" cy="20574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6858001" y="3549134"/>
            <a:ext cx="1871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All the closed sets</a:t>
            </a:r>
          </a:p>
        </p:txBody>
      </p:sp>
    </p:spTree>
    <p:extLst>
      <p:ext uri="{BB962C8B-B14F-4D97-AF65-F5344CB8AC3E}">
        <p14:creationId xmlns:p14="http://schemas.microsoft.com/office/powerpoint/2010/main" val="2796119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664B2-08FA-4835-95CC-C4D5DF4E4E57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Mining Frequent Closed Item Sets (CLOSET)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5689600" y="1600201"/>
            <a:ext cx="787400" cy="1438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u="sng">
                <a:latin typeface="Times New Roman" panose="02020603050405020304" pitchFamily="18" charset="0"/>
              </a:rPr>
              <a:t>TDB</a:t>
            </a:r>
            <a:endParaRPr lang="en-US" altLang="en-US" sz="12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CEFAD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EA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CEF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CFAD</a:t>
            </a: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CEF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514600" y="3810000"/>
            <a:ext cx="1524000" cy="781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u="sng">
                <a:latin typeface="Times New Roman" panose="02020603050405020304" pitchFamily="18" charset="0"/>
              </a:rPr>
              <a:t>D-cond DB (D:2)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CEFA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CFA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4419600" y="3810001"/>
            <a:ext cx="1524000" cy="1038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u="sng">
                <a:latin typeface="Times New Roman" panose="02020603050405020304" pitchFamily="18" charset="0"/>
              </a:rPr>
              <a:t>A-cond DB (A:3)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CEF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E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CF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6324600" y="3802063"/>
            <a:ext cx="1524000" cy="781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u="sng">
                <a:latin typeface="Times New Roman" panose="02020603050405020304" pitchFamily="18" charset="0"/>
              </a:rPr>
              <a:t>F-cond DB (F:4)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CE:3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8305800" y="3810001"/>
            <a:ext cx="1524000" cy="523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u="sng">
                <a:latin typeface="Times New Roman" panose="02020603050405020304" pitchFamily="18" charset="0"/>
              </a:rPr>
              <a:t>E-cond DB (E:4)</a:t>
            </a:r>
            <a:endParaRPr lang="en-US" altLang="en-US" sz="12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C:4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H="1">
            <a:off x="3276600" y="30480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 flipH="1">
            <a:off x="5181600" y="3048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6096000" y="3048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6096000" y="3048000"/>
            <a:ext cx="3048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2438400" y="4724401"/>
            <a:ext cx="172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Output: CFAD:2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4572000" y="4967288"/>
            <a:ext cx="1282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Output: A:3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6197600" y="4724401"/>
            <a:ext cx="205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Output: CF:2,CEF:3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8496300" y="4419601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Output: E:4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5715000" y="5410201"/>
            <a:ext cx="1524000" cy="523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u="sng">
                <a:latin typeface="Times New Roman" panose="02020603050405020304" pitchFamily="18" charset="0"/>
              </a:rPr>
              <a:t>EA-cond DB (EA:2)</a:t>
            </a:r>
            <a:endParaRPr lang="en-US" altLang="en-US" sz="12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5715000" y="6019801"/>
            <a:ext cx="142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Output: EA:2</a:t>
            </a:r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5715000" y="48768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2286000" y="1701800"/>
            <a:ext cx="1951038" cy="15684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sz="1600" b="1" u="sng">
                <a:latin typeface="Times New Roman" panose="02020603050405020304" pitchFamily="18" charset="0"/>
              </a:rPr>
              <a:t>NOTE</a:t>
            </a:r>
            <a:endParaRPr lang="en-US" altLang="en-US" sz="160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C:4</a:t>
            </a:r>
          </a:p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E:4</a:t>
            </a:r>
          </a:p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F:4</a:t>
            </a:r>
          </a:p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A:3    Order for</a:t>
            </a:r>
          </a:p>
          <a:p>
            <a:pPr eaLnBrk="0" hangingPunct="0"/>
            <a:r>
              <a:rPr lang="en-US" altLang="en-US" sz="1600">
                <a:latin typeface="Times New Roman" panose="02020603050405020304" pitchFamily="18" charset="0"/>
              </a:rPr>
              <a:t>D:2    conditional DB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 flipV="1">
            <a:off x="2819400" y="2057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24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225C2-C6BF-4CAF-B1A6-4C413FD8B32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 Characteristics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Agglomerative vs Divisive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/>
              <a:t>Agglomerative</a:t>
            </a:r>
            <a:r>
              <a:rPr lang="en-US" altLang="en-US" sz="2400"/>
              <a:t>: each instance is its own cluster and the algorithm merges clusters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/>
              <a:t>Divisive</a:t>
            </a:r>
            <a:r>
              <a:rPr lang="en-US" altLang="en-US" sz="2400"/>
              <a:t>: begins with all instances in one cluster and divides it up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Hard vs Fuzzy</a:t>
            </a:r>
            <a:endParaRPr lang="en-US" altLang="en-US"/>
          </a:p>
          <a:p>
            <a:pPr lvl="1">
              <a:lnSpc>
                <a:spcPct val="110000"/>
              </a:lnSpc>
            </a:pPr>
            <a:r>
              <a:rPr lang="en-US" altLang="en-US" sz="2400"/>
              <a:t>Hard clustering assigns each instance to one cluster whereas in fuzzy clustering assigns degree of membership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338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F5730-5DDF-40E1-A0FA-962526B9E12F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Mining with Taxonomies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865563" y="2544764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Clothes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079751" y="3260726"/>
            <a:ext cx="125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Outerwear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643438" y="3260726"/>
            <a:ext cx="774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Shirts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2767014" y="4022726"/>
            <a:ext cx="915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Jackets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779838" y="4022726"/>
            <a:ext cx="113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Ski Pants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H="1">
            <a:off x="3757613" y="2895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>
            <a:off x="4291013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 flipH="1">
            <a:off x="3224213" y="3581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3757613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6124575" y="2544764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Footwear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5662614" y="3260726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Shoes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6608764" y="3260726"/>
            <a:ext cx="1544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000">
                <a:latin typeface="Times New Roman" panose="02020603050405020304" pitchFamily="18" charset="0"/>
              </a:rPr>
              <a:t>Hiking Boots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 flipH="1">
            <a:off x="6107113" y="2895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>
            <a:off x="6640513" y="2895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2128838" y="1995488"/>
            <a:ext cx="1822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sz="2800" u="sng">
                <a:latin typeface="Times New Roman" panose="02020603050405020304" pitchFamily="18" charset="0"/>
              </a:rPr>
              <a:t>Taxonomy: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6096001" y="4798243"/>
            <a:ext cx="3025187" cy="100642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en-US" b="1" u="sng">
                <a:latin typeface="Times New Roman" panose="02020603050405020304" pitchFamily="18" charset="0"/>
              </a:rPr>
              <a:t>Generalized association rule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>
                <a:latin typeface="Times New Roman" panose="02020603050405020304" pitchFamily="18" charset="0"/>
              </a:rPr>
              <a:t> Y where no item in Y is 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en-US">
                <a:latin typeface="Times New Roman" panose="02020603050405020304" pitchFamily="18" charset="0"/>
              </a:rPr>
              <a:t>an ancestor of an item in X</a:t>
            </a:r>
          </a:p>
        </p:txBody>
      </p:sp>
    </p:spTree>
    <p:extLst>
      <p:ext uri="{BB962C8B-B14F-4D97-AF65-F5344CB8AC3E}">
        <p14:creationId xmlns:p14="http://schemas.microsoft.com/office/powerpoint/2010/main" val="1806540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064D0-1983-4BC3-9F38-407A214B5797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Taxonomy?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1828800"/>
            <a:ext cx="77724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altLang="en-US" sz="2800"/>
              <a:t>The ‘classic’ association rule mining restricts the rules to the leave nodes in the taxonomy</a:t>
            </a:r>
          </a:p>
          <a:p>
            <a:pPr>
              <a:lnSpc>
                <a:spcPct val="140000"/>
              </a:lnSpc>
            </a:pPr>
            <a:r>
              <a:rPr lang="en-US" altLang="en-US" sz="2800"/>
              <a:t>However:</a:t>
            </a:r>
          </a:p>
          <a:p>
            <a:pPr lvl="1">
              <a:lnSpc>
                <a:spcPct val="140000"/>
              </a:lnSpc>
            </a:pPr>
            <a:r>
              <a:rPr lang="en-US" altLang="en-US" sz="2400"/>
              <a:t>Rules at lower levels may not have minimum support and thus interesting association may go undiscovered</a:t>
            </a:r>
          </a:p>
          <a:p>
            <a:pPr lvl="1">
              <a:lnSpc>
                <a:spcPct val="140000"/>
              </a:lnSpc>
            </a:pPr>
            <a:r>
              <a:rPr lang="en-US" altLang="en-US" sz="2400"/>
              <a:t>Taxonomies can be used to prune uninteresting and redundant rules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699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0631-0924-4AFD-BC9E-8B460B50ECBF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2362200" y="1981201"/>
          <a:ext cx="28067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3" imgW="1749960" imgH="1226160" progId="Word.Document.8">
                  <p:embed/>
                </p:oleObj>
              </mc:Choice>
              <mc:Fallback>
                <p:oleObj name="Document" r:id="rId3" imgW="1749960" imgH="1226160" progId="Word.Document.8">
                  <p:embed/>
                  <p:pic>
                    <p:nvPicPr>
                      <p:cNvPr id="1146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1"/>
                        <a:ext cx="280670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6402388" y="1676400"/>
          <a:ext cx="3795712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Document" r:id="rId5" imgW="2224440" imgH="1803240" progId="Word.Document.8">
                  <p:embed/>
                </p:oleObj>
              </mc:Choice>
              <mc:Fallback>
                <p:oleObj name="Document" r:id="rId5" imgW="2224440" imgH="1803240" progId="Word.Document.8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1676400"/>
                        <a:ext cx="3795712" cy="307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5410200" y="2743200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2362200" y="4791076"/>
          <a:ext cx="51054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7" imgW="2995920" imgH="961920" progId="Word.Document.8">
                  <p:embed/>
                </p:oleObj>
              </mc:Choice>
              <mc:Fallback>
                <p:oleObj name="Document" r:id="rId7" imgW="2995920" imgH="961920" progId="Word.Document.8">
                  <p:embed/>
                  <p:pic>
                    <p:nvPicPr>
                      <p:cNvPr id="1146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91076"/>
                        <a:ext cx="51054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5334000" y="3886200"/>
            <a:ext cx="8382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78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958E-2BB1-4A92-857E-6A596C6FD92D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Interesting Rules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178800" cy="2362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Many way in which the interestingness of a rule can be evaluated based on ancestors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example: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rule with no ancestors is interesting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rule with ancestor(s) is interesting only if it has enough ‘relative support’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Which rules are interesting?</a:t>
            </a:r>
            <a:endParaRPr lang="en-US" altLang="en-US" sz="2400"/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2819400" y="4268788"/>
          <a:ext cx="4419600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2674440" imgH="807480" progId="Word.Document.8">
                  <p:embed/>
                </p:oleObj>
              </mc:Choice>
              <mc:Fallback>
                <p:oleObj name="Document" r:id="rId3" imgW="2674440" imgH="807480" progId="Word.Document.8">
                  <p:embed/>
                  <p:pic>
                    <p:nvPicPr>
                      <p:cNvPr id="121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8788"/>
                        <a:ext cx="4419600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7515226" y="4267200"/>
          <a:ext cx="24669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5" imgW="1411560" imgH="778680" progId="Word.Document.8">
                  <p:embed/>
                </p:oleObj>
              </mc:Choice>
              <mc:Fallback>
                <p:oleObj name="Document" r:id="rId5" imgW="1411560" imgH="778680" progId="Word.Document.8">
                  <p:embed/>
                  <p:pic>
                    <p:nvPicPr>
                      <p:cNvPr id="1218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6" y="4267200"/>
                        <a:ext cx="2466975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492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E9570-655E-4852-AAEA-F9CA194FBC0A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/>
              <a:t>Association rule mining finds expression of the form </a:t>
            </a:r>
            <a:r>
              <a:rPr lang="en-US" altLang="en-US" sz="2400"/>
              <a:t>X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/>
              <a:t> Y</a:t>
            </a:r>
            <a:r>
              <a:rPr lang="en-US" altLang="en-US" sz="2800"/>
              <a:t> from large data sets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One of the most popular data mining tasks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Originates in market basket analysis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Key measures of performance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Support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Confidence (or accuracy)</a:t>
            </a:r>
          </a:p>
          <a:p>
            <a:pPr>
              <a:lnSpc>
                <a:spcPct val="110000"/>
              </a:lnSpc>
            </a:pPr>
            <a:r>
              <a:rPr lang="en-US" altLang="en-US" sz="2800"/>
              <a:t>Is support and confidence enough?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8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09AA-DDB7-405A-B862-0EE6CA830C53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 of Rules Discovered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‘Classic’ association rule problem</a:t>
            </a:r>
          </a:p>
          <a:p>
            <a:pPr lvl="1"/>
            <a:r>
              <a:rPr lang="en-US" altLang="en-US"/>
              <a:t>All rules satisfying minimum threshold of support and confidence</a:t>
            </a:r>
          </a:p>
          <a:p>
            <a:pPr lvl="1"/>
            <a:endParaRPr lang="en-US" altLang="en-US"/>
          </a:p>
          <a:p>
            <a:r>
              <a:rPr lang="en-US" altLang="en-US"/>
              <a:t>Focus on subset of rules, e.g.,</a:t>
            </a:r>
          </a:p>
          <a:p>
            <a:pPr lvl="1"/>
            <a:r>
              <a:rPr lang="en-US" altLang="en-US" sz="2400"/>
              <a:t>Optimized rules</a:t>
            </a:r>
          </a:p>
          <a:p>
            <a:pPr lvl="1"/>
            <a:r>
              <a:rPr lang="en-US" altLang="en-US" sz="2400"/>
              <a:t>Maximal frequent item sets</a:t>
            </a:r>
          </a:p>
          <a:p>
            <a:pPr lvl="1"/>
            <a:r>
              <a:rPr lang="en-US" altLang="en-US" sz="2400" b="1"/>
              <a:t>Closed item sets</a:t>
            </a:r>
            <a:endParaRPr lang="en-US" altLang="en-US" sz="2400"/>
          </a:p>
        </p:txBody>
      </p:sp>
      <p:sp>
        <p:nvSpPr>
          <p:cNvPr id="105476" name="AutoShape 4"/>
          <p:cNvSpPr>
            <a:spLocks/>
          </p:cNvSpPr>
          <p:nvPr/>
        </p:nvSpPr>
        <p:spPr bwMode="auto">
          <a:xfrm>
            <a:off x="7315200" y="44958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7680326" y="4934636"/>
            <a:ext cx="19223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i="1">
                <a:latin typeface="Times New Roman" panose="02020603050405020304" pitchFamily="18" charset="0"/>
              </a:rPr>
              <a:t>What makes for an</a:t>
            </a:r>
          </a:p>
          <a:p>
            <a:pPr eaLnBrk="0" hangingPunct="0"/>
            <a:r>
              <a:rPr lang="en-US" altLang="en-US" i="1">
                <a:latin typeface="Times New Roman" panose="02020603050405020304" pitchFamily="18" charset="0"/>
              </a:rPr>
              <a:t>interesting rule?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04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5C49-4A52-4393-B044-EDD1168339FB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Construction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Determine frequent item sets (all or part)</a:t>
            </a:r>
          </a:p>
          <a:p>
            <a:pPr lvl="1"/>
            <a:r>
              <a:rPr lang="en-US" altLang="en-US"/>
              <a:t>By far the most computational time</a:t>
            </a:r>
          </a:p>
          <a:p>
            <a:pPr lvl="1"/>
            <a:r>
              <a:rPr lang="en-US" altLang="en-US"/>
              <a:t>Variations focus on this part</a:t>
            </a:r>
          </a:p>
          <a:p>
            <a:pPr lvl="1"/>
            <a:endParaRPr lang="en-US" altLang="en-US"/>
          </a:p>
          <a:p>
            <a:r>
              <a:rPr lang="en-US" altLang="en-US"/>
              <a:t>Generate rules from frequent item sets</a:t>
            </a:r>
          </a:p>
        </p:txBody>
      </p:sp>
    </p:spTree>
    <p:extLst>
      <p:ext uri="{BB962C8B-B14F-4D97-AF65-F5344CB8AC3E}">
        <p14:creationId xmlns:p14="http://schemas.microsoft.com/office/powerpoint/2010/main" val="2472335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DC45-6B7E-4F95-81DF-71DEB373A16C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Item Sets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324350" y="2334696"/>
            <a:ext cx="118494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Bottom-up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954963" y="2334696"/>
            <a:ext cx="1130374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Top-down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V="1">
            <a:off x="4999038" y="16764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7056438" y="16764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595688" y="4001571"/>
            <a:ext cx="10438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Counting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5195888" y="4011096"/>
            <a:ext cx="1274708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Intersecting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7178675" y="4011096"/>
            <a:ext cx="1043876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Counting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8809038" y="4020621"/>
            <a:ext cx="1274708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Intersecting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H="1">
            <a:off x="4237038" y="27432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4999038" y="27432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 flipH="1">
            <a:off x="8047038" y="27432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8809038" y="27432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1812925" y="2416899"/>
            <a:ext cx="14007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en-US" i="1">
                <a:latin typeface="Times New Roman" panose="02020603050405020304" pitchFamily="18" charset="0"/>
              </a:rPr>
              <a:t>Search space</a:t>
            </a:r>
          </a:p>
          <a:p>
            <a:pPr eaLnBrk="0" hangingPunct="0"/>
            <a:r>
              <a:rPr lang="en-US" altLang="en-US" i="1">
                <a:latin typeface="Times New Roman" panose="02020603050405020304" pitchFamily="18" charset="0"/>
              </a:rPr>
              <a:t>traversed</a:t>
            </a:r>
          </a:p>
          <a:p>
            <a:pPr eaLnBrk="0" hangingPunct="0"/>
            <a:endParaRPr lang="en-US" altLang="en-US" i="1">
              <a:latin typeface="Times New Roman" panose="02020603050405020304" pitchFamily="18" charset="0"/>
            </a:endParaRPr>
          </a:p>
          <a:p>
            <a:pPr eaLnBrk="0" hangingPunct="0"/>
            <a:endParaRPr lang="en-US" altLang="en-US" i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i="1">
                <a:latin typeface="Times New Roman" panose="02020603050405020304" pitchFamily="18" charset="0"/>
              </a:rPr>
              <a:t>Support</a:t>
            </a:r>
          </a:p>
          <a:p>
            <a:pPr eaLnBrk="0" hangingPunct="0"/>
            <a:r>
              <a:rPr lang="en-US" altLang="en-US" i="1">
                <a:latin typeface="Times New Roman" panose="02020603050405020304" pitchFamily="18" charset="0"/>
              </a:rPr>
              <a:t>determined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3565525" y="4514850"/>
            <a:ext cx="54617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b="1" i="1">
                <a:latin typeface="Times New Roman" panose="02020603050405020304" pitchFamily="18" charset="0"/>
              </a:rPr>
              <a:t>Apriori*</a:t>
            </a:r>
            <a:r>
              <a:rPr lang="en-US" altLang="en-US" i="1">
                <a:latin typeface="Times New Roman" panose="02020603050405020304" pitchFamily="18" charset="0"/>
              </a:rPr>
              <a:t>	Partition        </a:t>
            </a:r>
            <a:r>
              <a:rPr lang="en-US" altLang="en-US" b="1" i="1">
                <a:latin typeface="Times New Roman" panose="02020603050405020304" pitchFamily="18" charset="0"/>
              </a:rPr>
              <a:t>FP-Growth*</a:t>
            </a:r>
            <a:r>
              <a:rPr lang="en-US" altLang="en-US" i="1">
                <a:latin typeface="Times New Roman" panose="02020603050405020304" pitchFamily="18" charset="0"/>
              </a:rPr>
              <a:t>	   Eclat</a:t>
            </a:r>
          </a:p>
          <a:p>
            <a:pPr eaLnBrk="0" hangingPunct="0"/>
            <a:r>
              <a:rPr lang="en-US" altLang="en-US" i="1">
                <a:latin typeface="Times New Roman" panose="02020603050405020304" pitchFamily="18" charset="0"/>
              </a:rPr>
              <a:t>  AprioriTID</a:t>
            </a:r>
          </a:p>
          <a:p>
            <a:pPr eaLnBrk="0" hangingPunct="0"/>
            <a:r>
              <a:rPr lang="en-US" altLang="en-US" i="1">
                <a:latin typeface="Times New Roman" panose="02020603050405020304" pitchFamily="18" charset="0"/>
              </a:rPr>
              <a:t>  DIC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2270125" y="4956175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hangingPunct="0"/>
            <a:r>
              <a:rPr lang="en-US" altLang="en-US" i="1">
                <a:latin typeface="Times New Roman" panose="02020603050405020304" pitchFamily="18" charset="0"/>
              </a:rPr>
              <a:t>Apriori-like</a:t>
            </a:r>
          </a:p>
          <a:p>
            <a:pPr algn="r" eaLnBrk="0" hangingPunct="0"/>
            <a:r>
              <a:rPr lang="en-US" altLang="en-US" i="1">
                <a:latin typeface="Times New Roman" panose="02020603050405020304" pitchFamily="18" charset="0"/>
              </a:rPr>
              <a:t>algorithms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3657600" y="4591050"/>
            <a:ext cx="3048000" cy="1066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7987218" y="5561698"/>
            <a:ext cx="1832553" cy="646331"/>
          </a:xfrm>
          <a:prstGeom prst="rect">
            <a:avLst/>
          </a:prstGeom>
          <a:solidFill>
            <a:srgbClr val="FFCC00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No algorithm</a:t>
            </a: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dominates others!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974850" y="6096001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n-US" altLang="en-US" b="1" i="1">
                <a:latin typeface="Times New Roman" panose="02020603050405020304" pitchFamily="18" charset="0"/>
              </a:rPr>
              <a:t>* Have discussed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>
            <a:off x="2209800" y="609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89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0E9C-9C02-4721-98BF-6D241613F0C9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/>
              <a:t>Market basket analysis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Classic marketing application</a:t>
            </a:r>
          </a:p>
          <a:p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Applications to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3528474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3BCF-C657-431A-9EF8-F37CDB8D6376}" type="slidenum">
              <a:rPr lang="en-US" altLang="en-US"/>
              <a:pPr/>
              <a:t>89</a:t>
            </a:fld>
            <a:endParaRPr lang="en-US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Recommender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Customized goods and services</a:t>
            </a:r>
          </a:p>
          <a:p>
            <a:r>
              <a:rPr lang="en-US" altLang="en-US"/>
              <a:t>Recommend products</a:t>
            </a:r>
          </a:p>
          <a:p>
            <a:r>
              <a:rPr lang="en-US" altLang="en-US"/>
              <a:t>Collaborative filtering</a:t>
            </a:r>
          </a:p>
          <a:p>
            <a:pPr lvl="1"/>
            <a:r>
              <a:rPr lang="en-US" altLang="en-US"/>
              <a:t>similarities among users’ tastes</a:t>
            </a:r>
          </a:p>
          <a:p>
            <a:pPr lvl="1"/>
            <a:r>
              <a:rPr lang="en-US" altLang="en-US"/>
              <a:t>recommend based on other users</a:t>
            </a:r>
          </a:p>
          <a:p>
            <a:pPr lvl="1"/>
            <a:r>
              <a:rPr lang="en-US" altLang="en-US"/>
              <a:t>many on-line systems</a:t>
            </a:r>
          </a:p>
          <a:p>
            <a:pPr lvl="1"/>
            <a:r>
              <a:rPr lang="en-US" altLang="en-US"/>
              <a:t>simple algorithms</a:t>
            </a:r>
            <a:endParaRPr lang="en-US" altLang="en-US" u="sn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66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FB2E-7F71-4FEE-BF45-A7F73A75208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Characteristics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400"/>
              <a:t>Monothetic vs Polythetic</a:t>
            </a:r>
          </a:p>
          <a:p>
            <a:pPr lvl="1">
              <a:lnSpc>
                <a:spcPct val="130000"/>
              </a:lnSpc>
            </a:pPr>
            <a:r>
              <a:rPr lang="en-US" altLang="en-US" sz="2000" i="1"/>
              <a:t>Polythetic</a:t>
            </a:r>
            <a:r>
              <a:rPr lang="en-US" altLang="en-US" sz="2000"/>
              <a:t>: all attributes are used simultaneously, e.g., to calculate distance (most algorithms)</a:t>
            </a:r>
          </a:p>
          <a:p>
            <a:pPr lvl="1">
              <a:lnSpc>
                <a:spcPct val="130000"/>
              </a:lnSpc>
            </a:pPr>
            <a:r>
              <a:rPr lang="en-US" altLang="en-US" sz="2000" i="1"/>
              <a:t>Monothetic</a:t>
            </a:r>
            <a:r>
              <a:rPr lang="en-US" altLang="en-US" sz="2000"/>
              <a:t>: attributes are considered one at a time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Incremental vs Non-Incremental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With large data sets it may be necessary to consider only part of the data at a time (data mining)</a:t>
            </a:r>
          </a:p>
          <a:p>
            <a:pPr lvl="1">
              <a:lnSpc>
                <a:spcPct val="130000"/>
              </a:lnSpc>
            </a:pPr>
            <a:r>
              <a:rPr lang="en-US" altLang="en-US" sz="2000"/>
              <a:t>Incremental works instance by instance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43007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4F638-FE2B-43C6-A6D0-A53CF89D430F}" type="slidenum">
              <a:rPr lang="en-US" altLang="en-US"/>
              <a:pPr/>
              <a:t>90</a:t>
            </a:fld>
            <a:endParaRPr lang="en-US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Approach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View as classification problem</a:t>
            </a:r>
          </a:p>
          <a:p>
            <a:pPr lvl="1"/>
            <a:r>
              <a:rPr lang="en-US" altLang="en-US"/>
              <a:t>Product either of interest or not</a:t>
            </a:r>
          </a:p>
          <a:p>
            <a:pPr lvl="1"/>
            <a:r>
              <a:rPr lang="en-US" altLang="en-US"/>
              <a:t>Induce a model, e.g., a decision tree</a:t>
            </a:r>
          </a:p>
          <a:p>
            <a:pPr lvl="1"/>
            <a:r>
              <a:rPr lang="en-US" altLang="en-US"/>
              <a:t>Classify a new product as either interesting or not interesting</a:t>
            </a:r>
          </a:p>
          <a:p>
            <a:r>
              <a:rPr lang="en-US" altLang="en-US"/>
              <a:t>Difficulty in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36740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BC88-BC31-487D-8278-A6B5EAA3D928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Approach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00250"/>
            <a:ext cx="8178800" cy="4171950"/>
          </a:xfrm>
        </p:spPr>
        <p:txBody>
          <a:bodyPr/>
          <a:lstStyle/>
          <a:p>
            <a:r>
              <a:rPr lang="en-US" altLang="en-US" sz="2800"/>
              <a:t>Product associations</a:t>
            </a:r>
          </a:p>
          <a:p>
            <a:pPr lvl="1"/>
            <a:r>
              <a:rPr lang="en-US" altLang="en-US" sz="2400"/>
              <a:t>90% of users who like product A and product B also like product C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en-US" sz="2400"/>
              <a:t>A and B </a:t>
            </a:r>
            <a:r>
              <a:rPr lang="en-US" altLang="en-US" sz="2400">
                <a:sym typeface="Symbol" panose="05050102010706020507" pitchFamily="18" charset="2"/>
              </a:rPr>
              <a:t></a:t>
            </a:r>
            <a:r>
              <a:rPr lang="en-US" altLang="en-US" sz="2400"/>
              <a:t> C (90%)</a:t>
            </a:r>
          </a:p>
          <a:p>
            <a:r>
              <a:rPr lang="en-US" altLang="en-US" sz="2800"/>
              <a:t>User associations</a:t>
            </a:r>
          </a:p>
          <a:p>
            <a:pPr lvl="1"/>
            <a:r>
              <a:rPr lang="en-US" altLang="en-US" sz="2400"/>
              <a:t>90% of products liked by user A and user B are also liked by user C</a:t>
            </a:r>
          </a:p>
          <a:p>
            <a:r>
              <a:rPr lang="en-US" altLang="en-US" sz="2800"/>
              <a:t>Use combination of product and user associations</a:t>
            </a:r>
          </a:p>
        </p:txBody>
      </p:sp>
    </p:spTree>
    <p:extLst>
      <p:ext uri="{BB962C8B-B14F-4D97-AF65-F5344CB8AC3E}">
        <p14:creationId xmlns:p14="http://schemas.microsoft.com/office/powerpoint/2010/main" val="3696724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8806-9D4E-43DB-B996-53A7CCA5A4FD}" type="slidenum">
              <a:rPr lang="en-US" altLang="en-US"/>
              <a:pPr/>
              <a:t>92</a:t>
            </a:fld>
            <a:endParaRPr lang="en-US" alt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‘</a:t>
            </a:r>
            <a:r>
              <a:rPr lang="en-US" altLang="en-US" sz="2800"/>
              <a:t>Classic’ collaborative filtering must identify users with similar tastes</a:t>
            </a:r>
          </a:p>
          <a:p>
            <a:r>
              <a:rPr lang="en-US" altLang="en-US" sz="2800"/>
              <a:t>This approach uses overlap of other users’ tastes to match given user’s taste</a:t>
            </a:r>
          </a:p>
          <a:p>
            <a:pPr lvl="1"/>
            <a:r>
              <a:rPr lang="en-US" altLang="en-US" sz="2400"/>
              <a:t>Can be applied to users whose tastes don’t correlate strongly with those of other users</a:t>
            </a:r>
          </a:p>
          <a:p>
            <a:pPr lvl="1"/>
            <a:r>
              <a:rPr lang="en-US" altLang="en-US" sz="2400"/>
              <a:t>Can take advantage of information from, say user A, for a recommendation to user B, even if they do not correlate</a:t>
            </a:r>
          </a:p>
        </p:txBody>
      </p:sp>
    </p:spTree>
    <p:extLst>
      <p:ext uri="{BB962C8B-B14F-4D97-AF65-F5344CB8AC3E}">
        <p14:creationId xmlns:p14="http://schemas.microsoft.com/office/powerpoint/2010/main" val="4243542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64C8-5B65-4B6C-A397-4DBD22E5FB18}" type="slidenum">
              <a:rPr lang="en-US" altLang="en-US"/>
              <a:pPr/>
              <a:t>93</a:t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Different Here?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7645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Is this really a ‘classic’ association rule problem?</a:t>
            </a:r>
          </a:p>
          <a:p>
            <a:pPr>
              <a:lnSpc>
                <a:spcPct val="90000"/>
              </a:lnSpc>
            </a:pPr>
            <a:r>
              <a:rPr lang="en-US" altLang="en-US"/>
              <a:t>Want to learn what products are liked by what users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‘Semi-supervised’</a:t>
            </a:r>
          </a:p>
          <a:p>
            <a:pPr>
              <a:lnSpc>
                <a:spcPct val="90000"/>
              </a:lnSpc>
            </a:pPr>
            <a:r>
              <a:rPr lang="en-US" altLang="en-US"/>
              <a:t>Target item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User (for user associations)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Product (for product associations)</a:t>
            </a:r>
          </a:p>
        </p:txBody>
      </p:sp>
    </p:spTree>
    <p:extLst>
      <p:ext uri="{BB962C8B-B14F-4D97-AF65-F5344CB8AC3E}">
        <p14:creationId xmlns:p14="http://schemas.microsoft.com/office/powerpoint/2010/main" val="3537722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 and Knowledge Discovery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DA43-1DD8-49AF-95D1-AFFBEC484A3F}" type="slidenum">
              <a:rPr lang="en-US" altLang="en-US"/>
              <a:pPr/>
              <a:t>94</a:t>
            </a:fld>
            <a:endParaRPr lang="en-US" alt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Single-Consequent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1822450"/>
          </a:xfrm>
        </p:spPr>
        <p:txBody>
          <a:bodyPr/>
          <a:lstStyle/>
          <a:p>
            <a:r>
              <a:rPr lang="en-US" altLang="en-US"/>
              <a:t>Only a single (target) item in the consequent</a:t>
            </a:r>
          </a:p>
          <a:p>
            <a:r>
              <a:rPr lang="en-US" altLang="en-US"/>
              <a:t>Go through all such items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7323748" y="5188247"/>
            <a:ext cx="1646605" cy="9233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u="sng">
                <a:latin typeface="Times New Roman" panose="02020603050405020304" pitchFamily="18" charset="0"/>
              </a:rPr>
              <a:t>Classification</a:t>
            </a:r>
            <a:endParaRPr lang="en-US" altLang="en-US"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One single item</a:t>
            </a: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consequent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840803" y="3794422"/>
            <a:ext cx="2435282" cy="9233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u="sng">
                <a:latin typeface="Times New Roman" panose="02020603050405020304" pitchFamily="18" charset="0"/>
              </a:rPr>
              <a:t>Association Rules</a:t>
            </a:r>
            <a:endParaRPr lang="en-US" altLang="en-US"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All possible item</a:t>
            </a:r>
          </a:p>
          <a:p>
            <a:pPr algn="ctr" eaLnBrk="0" hangingPunct="0"/>
            <a:r>
              <a:rPr lang="en-US" altLang="en-US">
                <a:latin typeface="Times New Roman" panose="02020603050405020304" pitchFamily="18" charset="0"/>
              </a:rPr>
              <a:t>combination consequent</a:t>
            </a: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80645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5638800" y="4191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7214694" y="3867836"/>
            <a:ext cx="1809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Associations for </a:t>
            </a:r>
          </a:p>
          <a:p>
            <a:pPr algn="ctr" eaLnBrk="0" hangingPunct="0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Recommender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08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ageCurlDouble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purl.org/dc/dcmitype/"/>
    <ds:schemaRef ds:uri="http://purl.org/dc/terms/"/>
    <ds:schemaRef ds:uri="http://schemas.microsoft.com/office/2006/metadata/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b0879af-3eba-417a-a55a-ffe6dcd6ca77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3761</Words>
  <Application>Microsoft Office PowerPoint</Application>
  <PresentationFormat>Widescreen</PresentationFormat>
  <Paragraphs>1020</Paragraphs>
  <Slides>94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94</vt:i4>
      </vt:variant>
    </vt:vector>
  </HeadingPairs>
  <TitlesOfParts>
    <vt:vector size="108" baseType="lpstr">
      <vt:lpstr>Arial</vt:lpstr>
      <vt:lpstr>Calibri</vt:lpstr>
      <vt:lpstr>Century Gothic</vt:lpstr>
      <vt:lpstr>Courier New</vt:lpstr>
      <vt:lpstr>Garamond</vt:lpstr>
      <vt:lpstr>Monotype Sorts</vt:lpstr>
      <vt:lpstr>Symbol</vt:lpstr>
      <vt:lpstr>Tahoma</vt:lpstr>
      <vt:lpstr>Times New Roman</vt:lpstr>
      <vt:lpstr>Wingdings</vt:lpstr>
      <vt:lpstr>Office Theme</vt:lpstr>
      <vt:lpstr>Equation</vt:lpstr>
      <vt:lpstr>Worksheet</vt:lpstr>
      <vt:lpstr>Document</vt:lpstr>
      <vt:lpstr>PRESENTATION TITLE</vt:lpstr>
      <vt:lpstr>Unsupervised Learning</vt:lpstr>
      <vt:lpstr>The Clustering Process</vt:lpstr>
      <vt:lpstr>Pattern Representation</vt:lpstr>
      <vt:lpstr>Pattern Proximity</vt:lpstr>
      <vt:lpstr>Pattern Proximity</vt:lpstr>
      <vt:lpstr>Clustering Techniques</vt:lpstr>
      <vt:lpstr>Technique Characteristics</vt:lpstr>
      <vt:lpstr>More Characteristics</vt:lpstr>
      <vt:lpstr>Hierarchical Clustering</vt:lpstr>
      <vt:lpstr>Hierarchical Algorithms</vt:lpstr>
      <vt:lpstr>Example: Clusters Found</vt:lpstr>
      <vt:lpstr>Partitional Clustering</vt:lpstr>
      <vt:lpstr>K-Means</vt:lpstr>
      <vt:lpstr>Assign Instances to Clusters</vt:lpstr>
      <vt:lpstr>Find New Centroids</vt:lpstr>
      <vt:lpstr>New Clusters</vt:lpstr>
      <vt:lpstr>Discussion: k-means</vt:lpstr>
      <vt:lpstr>Clustering in Weka</vt:lpstr>
      <vt:lpstr>CobWeb</vt:lpstr>
      <vt:lpstr>Category Utility</vt:lpstr>
      <vt:lpstr>The Weather Problem</vt:lpstr>
      <vt:lpstr>Weather Data (without Play)</vt:lpstr>
      <vt:lpstr>Adding the Third Instance</vt:lpstr>
      <vt:lpstr>Adding Instance f</vt:lpstr>
      <vt:lpstr>Add Instance g</vt:lpstr>
      <vt:lpstr>PowerPoint Presentation</vt:lpstr>
      <vt:lpstr>Final Hierarchy</vt:lpstr>
      <vt:lpstr>Dendrogram  Clusters</vt:lpstr>
      <vt:lpstr>Numerical Attributes</vt:lpstr>
      <vt:lpstr>Hierarchy Size (Scalability)</vt:lpstr>
      <vt:lpstr>Discussion</vt:lpstr>
      <vt:lpstr>Probabilistic Perspective</vt:lpstr>
      <vt:lpstr>Mixture Resolution</vt:lpstr>
      <vt:lpstr>One Numeric Attribute</vt:lpstr>
      <vt:lpstr>Problems</vt:lpstr>
      <vt:lpstr>EM Algorithm</vt:lpstr>
      <vt:lpstr>Beyond Normal Models</vt:lpstr>
      <vt:lpstr>EM using Weka</vt:lpstr>
      <vt:lpstr>Other Clustering</vt:lpstr>
      <vt:lpstr>Applications</vt:lpstr>
      <vt:lpstr>DM Clustering Challenges</vt:lpstr>
      <vt:lpstr>Other (General) Challenges</vt:lpstr>
      <vt:lpstr>Clustering for DM</vt:lpstr>
      <vt:lpstr>Practical Partitional Clustering Algorithms</vt:lpstr>
      <vt:lpstr>Large-Scale Problems</vt:lpstr>
      <vt:lpstr>Hierarchical Methods</vt:lpstr>
      <vt:lpstr>BIRCH Mechanism</vt:lpstr>
      <vt:lpstr>Conclusion</vt:lpstr>
      <vt:lpstr>Association Rule Discovery</vt:lpstr>
      <vt:lpstr>Mining Association Rules</vt:lpstr>
      <vt:lpstr>Market Basket Analysis</vt:lpstr>
      <vt:lpstr>How Many k-Item Sets Have Minimum Coverage?</vt:lpstr>
      <vt:lpstr>Item Sets</vt:lpstr>
      <vt:lpstr>From Sets to Rules</vt:lpstr>
      <vt:lpstr>From Sets to Rules (continued)</vt:lpstr>
      <vt:lpstr>Overall</vt:lpstr>
      <vt:lpstr>Association Rule Mining</vt:lpstr>
      <vt:lpstr>Generating Item Sets</vt:lpstr>
      <vt:lpstr>Justification</vt:lpstr>
      <vt:lpstr>Generating Item Sets</vt:lpstr>
      <vt:lpstr>Algorithm for Generating Item Sets</vt:lpstr>
      <vt:lpstr>Generating Rules</vt:lpstr>
      <vt:lpstr>How Many Rules?</vt:lpstr>
      <vt:lpstr>Must We Check All?</vt:lpstr>
      <vt:lpstr>Efficiency Improvement</vt:lpstr>
      <vt:lpstr>Apriori Algorithm</vt:lpstr>
      <vt:lpstr>Association Rule Discovery using Weka</vt:lpstr>
      <vt:lpstr>Difficulties</vt:lpstr>
      <vt:lpstr>Solution?</vt:lpstr>
      <vt:lpstr>Database      FP-Tree</vt:lpstr>
      <vt:lpstr>Computational Effort</vt:lpstr>
      <vt:lpstr>Comments</vt:lpstr>
      <vt:lpstr>Mining Patterns</vt:lpstr>
      <vt:lpstr>Example</vt:lpstr>
      <vt:lpstr>Rule Generation</vt:lpstr>
      <vt:lpstr>Frequent Closed Item Sets</vt:lpstr>
      <vt:lpstr>Example</vt:lpstr>
      <vt:lpstr>Mining Frequent Closed Item Sets (CLOSET)</vt:lpstr>
      <vt:lpstr>Mining with Taxonomies</vt:lpstr>
      <vt:lpstr>Why Taxonomy?</vt:lpstr>
      <vt:lpstr>Example</vt:lpstr>
      <vt:lpstr>Interesting Rules</vt:lpstr>
      <vt:lpstr>Discussion</vt:lpstr>
      <vt:lpstr>Type of Rules Discovered</vt:lpstr>
      <vt:lpstr>Algorithm Construction</vt:lpstr>
      <vt:lpstr>Generating Item Sets</vt:lpstr>
      <vt:lpstr>Applications</vt:lpstr>
      <vt:lpstr>Recommender</vt:lpstr>
      <vt:lpstr>Classification Approach</vt:lpstr>
      <vt:lpstr>Association Rule Approach</vt:lpstr>
      <vt:lpstr>Advantages</vt:lpstr>
      <vt:lpstr>What’s Different Here?</vt:lpstr>
      <vt:lpstr>Single-Consequent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2019-07-14T08:10:55Z</dcterms:created>
  <dcterms:modified xsi:type="dcterms:W3CDTF">2019-07-14T09:42:48Z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