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74"/>
  </p:notesMasterIdLst>
  <p:handoutMasterIdLst>
    <p:handoutMasterId r:id="rId75"/>
  </p:handoutMasterIdLst>
  <p:sldIdLst>
    <p:sldId id="531" r:id="rId5"/>
    <p:sldId id="2435" r:id="rId6"/>
    <p:sldId id="2436" r:id="rId7"/>
    <p:sldId id="2437" r:id="rId8"/>
    <p:sldId id="2438" r:id="rId9"/>
    <p:sldId id="2439" r:id="rId10"/>
    <p:sldId id="2440" r:id="rId11"/>
    <p:sldId id="2441" r:id="rId12"/>
    <p:sldId id="2442" r:id="rId13"/>
    <p:sldId id="2443" r:id="rId14"/>
    <p:sldId id="2444" r:id="rId15"/>
    <p:sldId id="2445" r:id="rId16"/>
    <p:sldId id="2446" r:id="rId17"/>
    <p:sldId id="2447" r:id="rId18"/>
    <p:sldId id="2448" r:id="rId19"/>
    <p:sldId id="2449" r:id="rId20"/>
    <p:sldId id="2450" r:id="rId21"/>
    <p:sldId id="2451" r:id="rId22"/>
    <p:sldId id="2452" r:id="rId23"/>
    <p:sldId id="2453" r:id="rId24"/>
    <p:sldId id="2454" r:id="rId25"/>
    <p:sldId id="2455" r:id="rId26"/>
    <p:sldId id="2460" r:id="rId27"/>
    <p:sldId id="2461" r:id="rId28"/>
    <p:sldId id="2462" r:id="rId29"/>
    <p:sldId id="2463" r:id="rId30"/>
    <p:sldId id="2464" r:id="rId31"/>
    <p:sldId id="2465" r:id="rId32"/>
    <p:sldId id="2466" r:id="rId33"/>
    <p:sldId id="2467" r:id="rId34"/>
    <p:sldId id="2468" r:id="rId35"/>
    <p:sldId id="2469" r:id="rId36"/>
    <p:sldId id="2470" r:id="rId37"/>
    <p:sldId id="2471" r:id="rId38"/>
    <p:sldId id="2472" r:id="rId39"/>
    <p:sldId id="2473" r:id="rId40"/>
    <p:sldId id="2474" r:id="rId41"/>
    <p:sldId id="2475" r:id="rId42"/>
    <p:sldId id="2476" r:id="rId43"/>
    <p:sldId id="2477" r:id="rId44"/>
    <p:sldId id="2478" r:id="rId45"/>
    <p:sldId id="2479" r:id="rId46"/>
    <p:sldId id="2480" r:id="rId47"/>
    <p:sldId id="2481" r:id="rId48"/>
    <p:sldId id="2482" r:id="rId49"/>
    <p:sldId id="2483" r:id="rId50"/>
    <p:sldId id="2484" r:id="rId51"/>
    <p:sldId id="2485" r:id="rId52"/>
    <p:sldId id="2486" r:id="rId53"/>
    <p:sldId id="2487" r:id="rId54"/>
    <p:sldId id="2488" r:id="rId55"/>
    <p:sldId id="2489" r:id="rId56"/>
    <p:sldId id="2490" r:id="rId57"/>
    <p:sldId id="2491" r:id="rId58"/>
    <p:sldId id="2492" r:id="rId59"/>
    <p:sldId id="2493" r:id="rId60"/>
    <p:sldId id="2494" r:id="rId61"/>
    <p:sldId id="2495" r:id="rId62"/>
    <p:sldId id="2496" r:id="rId63"/>
    <p:sldId id="2497" r:id="rId64"/>
    <p:sldId id="2498" r:id="rId65"/>
    <p:sldId id="2499" r:id="rId66"/>
    <p:sldId id="2500" r:id="rId67"/>
    <p:sldId id="2501" r:id="rId68"/>
    <p:sldId id="2502" r:id="rId69"/>
    <p:sldId id="2503" r:id="rId70"/>
    <p:sldId id="2504" r:id="rId71"/>
    <p:sldId id="2505" r:id="rId72"/>
    <p:sldId id="243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7" autoAdjust="0"/>
  </p:normalViewPr>
  <p:slideViewPr>
    <p:cSldViewPr snapToGrid="0" showGuides="1">
      <p:cViewPr varScale="1">
        <p:scale>
          <a:sx n="103" d="100"/>
          <a:sy n="103" d="100"/>
        </p:scale>
        <p:origin x="72" y="354"/>
      </p:cViewPr>
      <p:guideLst>
        <p:guide orient="horz" pos="2136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CE9E88DD-FC6F-11D4-87EC-00B0D025628B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CE9E88DD-FC6F-11D4-87EC-00B0D025628B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CE9E88DD-FC6F-11D4-87EC-00B0D025628B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2109BC-39F4-43B1-850C-D5EB0E6480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7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328B8-6528-4888-8DD8-311BE2ECCD2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0188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3" name="Rectangle 3"/>
          <p:cNvSpPr>
            <a:spLocks noChangeArrowheads="1"/>
          </p:cNvSpPr>
          <p:nvPr/>
        </p:nvSpPr>
        <p:spPr bwMode="auto">
          <a:xfrm>
            <a:off x="0" y="8774113"/>
            <a:ext cx="297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4" name="Rectangle 4"/>
          <p:cNvSpPr>
            <a:spLocks noChangeArrowheads="1"/>
          </p:cNvSpPr>
          <p:nvPr/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88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464050"/>
            <a:ext cx="5029200" cy="407987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01888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28713" y="698500"/>
            <a:ext cx="4602162" cy="3451225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69319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3" b="1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D8D877B3-D348-4611-9BDB-C5374591D9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3139127" y="2540523"/>
            <a:ext cx="1998483" cy="1987966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/>
          <p:cNvSpPr/>
          <p:nvPr/>
        </p:nvSpPr>
        <p:spPr>
          <a:xfrm>
            <a:off x="9339902" y="3267948"/>
            <a:ext cx="535937" cy="533117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/>
          <p:cNvSpPr/>
          <p:nvPr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1104900" y="1979630"/>
            <a:ext cx="10668000" cy="2969443"/>
          </a:xfrm>
          <a:prstGeom prst="rect">
            <a:avLst/>
          </a:prstGeo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0" name="Oval 9"/>
          <p:cNvSpPr/>
          <p:nvPr/>
        </p:nvSpPr>
        <p:spPr>
          <a:xfrm>
            <a:off x="3120076" y="1119481"/>
            <a:ext cx="4749538" cy="4724544"/>
          </a:xfrm>
          <a:prstGeom prst="ellipse">
            <a:avLst/>
          </a:prstGeom>
          <a:noFill/>
          <a:ln w="3175">
            <a:solidFill>
              <a:schemeClr val="tx1">
                <a:alpha val="1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" name="Oval 11"/>
          <p:cNvSpPr/>
          <p:nvPr/>
        </p:nvSpPr>
        <p:spPr>
          <a:xfrm>
            <a:off x="1526769" y="1668430"/>
            <a:ext cx="3610841" cy="3591839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Oval 16"/>
          <p:cNvSpPr/>
          <p:nvPr userDrawn="1"/>
        </p:nvSpPr>
        <p:spPr>
          <a:xfrm>
            <a:off x="1526768" y="3429000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3ED78-9792-4917-9463-BAE14924155A}"/>
              </a:ext>
            </a:extLst>
          </p:cNvPr>
          <p:cNvSpPr/>
          <p:nvPr userDrawn="1"/>
        </p:nvSpPr>
        <p:spPr>
          <a:xfrm rot="10800000">
            <a:off x="8439878" y="5850862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CB0B64F-356D-4C37-BDB5-3CB1B066C4C9}"/>
              </a:ext>
            </a:extLst>
          </p:cNvPr>
          <p:cNvSpPr/>
          <p:nvPr userDrawn="1"/>
        </p:nvSpPr>
        <p:spPr>
          <a:xfrm>
            <a:off x="1104900" y="-9056"/>
            <a:ext cx="3682959" cy="100713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742D2790-EA30-4E0B-B8F3-16FBA340C5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04900" y="4528489"/>
            <a:ext cx="10668000" cy="853179"/>
          </a:xfrm>
        </p:spPr>
        <p:txBody>
          <a:bodyPr vert="horz" lIns="0" tIns="45720" rIns="0" bIns="45720" rtlCol="0">
            <a:noAutofit/>
          </a:bodyPr>
          <a:lstStyle>
            <a:lvl1pPr marL="0" indent="0" algn="ctr">
              <a:buNone/>
              <a:defRPr lang="en-US" sz="3600" spc="600">
                <a:solidFill>
                  <a:srgbClr val="2F3342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669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FF97A913-14AB-4C06-8196-180836278E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272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70BE84C9-450F-4094-BFA3-F5B3E1EF13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47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B993FD09-30DB-48BA-BE4A-49FCAADEFE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08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0" i="0" kern="12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Bebas"/>
              </a:rPr>
              <a:t>Linear</a:t>
            </a:r>
            <a:r>
              <a:rPr lang="en-US" sz="2400" b="1" i="0" kern="1200" spc="600" baseline="0" dirty="0" smtClean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 </a:t>
            </a:r>
            <a:r>
              <a:rPr lang="en-US" sz="2400" b="0" i="0" kern="1200" cap="none" spc="0" baseline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  <a:sym typeface="Bebas"/>
              </a:rPr>
              <a:t>Regression</a:t>
            </a:r>
            <a:endParaRPr lang="en-US" sz="2400" b="0" i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50" r:id="rId2"/>
    <p:sldLayoutId id="2147483677" r:id="rId3"/>
    <p:sldLayoutId id="2147483673" r:id="rId4"/>
    <p:sldLayoutId id="2147483674" r:id="rId5"/>
    <p:sldLayoutId id="2147483680" r:id="rId6"/>
    <p:sldLayoutId id="2147483678" r:id="rId7"/>
    <p:sldLayoutId id="2147483679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9.png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0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9.png"/><Relationship Id="rId4" Type="http://schemas.openxmlformats.org/officeDocument/2006/relationships/image" Target="../media/image3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5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1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3.sv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4thCoffee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www.4thcoffee.com</a:t>
            </a:r>
          </a:p>
        </p:txBody>
      </p:sp>
    </p:spTree>
    <p:extLst>
      <p:ext uri="{BB962C8B-B14F-4D97-AF65-F5344CB8AC3E}">
        <p14:creationId xmlns:p14="http://schemas.microsoft.com/office/powerpoint/2010/main" val="38766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Calculating by hand…</a:t>
            </a:r>
          </a:p>
        </p:txBody>
      </p:sp>
      <p:graphicFrame>
        <p:nvGraphicFramePr>
          <p:cNvPr id="11028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570017"/>
              </p:ext>
            </p:extLst>
          </p:nvPr>
        </p:nvGraphicFramePr>
        <p:xfrm>
          <a:off x="1583086" y="1851673"/>
          <a:ext cx="9292525" cy="358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3" imgW="3187440" imgH="1231560" progId="Equation.3">
                  <p:embed/>
                </p:oleObj>
              </mc:Choice>
              <mc:Fallback>
                <p:oleObj name="Equation" r:id="rId3" imgW="3187440" imgH="1231560" progId="Equation.3">
                  <p:embed/>
                  <p:pic>
                    <p:nvPicPr>
                      <p:cNvPr id="1102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086" y="1851673"/>
                        <a:ext cx="9292525" cy="35880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88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2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Simpler calculation formula…</a:t>
            </a:r>
          </a:p>
        </p:txBody>
      </p:sp>
      <p:graphicFrame>
        <p:nvGraphicFramePr>
          <p:cNvPr id="97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606259"/>
              </p:ext>
            </p:extLst>
          </p:nvPr>
        </p:nvGraphicFramePr>
        <p:xfrm>
          <a:off x="1728788" y="1557337"/>
          <a:ext cx="5038645" cy="4404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3" imgW="2438280" imgH="2133360" progId="Equation.3">
                  <p:embed/>
                </p:oleObj>
              </mc:Choice>
              <mc:Fallback>
                <p:oleObj name="Equation" r:id="rId3" imgW="2438280" imgH="2133360" progId="Equation.3">
                  <p:embed/>
                  <p:pic>
                    <p:nvPicPr>
                      <p:cNvPr id="970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1557337"/>
                        <a:ext cx="5038645" cy="440492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132159"/>
              </p:ext>
            </p:extLst>
          </p:nvPr>
        </p:nvGraphicFramePr>
        <p:xfrm>
          <a:off x="8107719" y="3443334"/>
          <a:ext cx="2139819" cy="121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799920" imgH="457200" progId="Equation.3">
                  <p:embed/>
                </p:oleObj>
              </mc:Choice>
              <mc:Fallback>
                <p:oleObj name="Equation" r:id="rId5" imgW="799920" imgH="457200" progId="Equation.3">
                  <p:embed/>
                  <p:pic>
                    <p:nvPicPr>
                      <p:cNvPr id="970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7719" y="3443334"/>
                        <a:ext cx="2139819" cy="12198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0758" name="Line 6"/>
          <p:cNvSpPr>
            <a:spLocks noChangeShapeType="1"/>
          </p:cNvSpPr>
          <p:nvPr/>
        </p:nvSpPr>
        <p:spPr bwMode="auto">
          <a:xfrm>
            <a:off x="6629400" y="3810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970765" name="Group 13"/>
          <p:cNvGrpSpPr>
            <a:grpSpLocks/>
          </p:cNvGrpSpPr>
          <p:nvPr/>
        </p:nvGrpSpPr>
        <p:grpSpPr bwMode="auto">
          <a:xfrm>
            <a:off x="3352800" y="3200400"/>
            <a:ext cx="2057400" cy="1219200"/>
            <a:chOff x="1152" y="2016"/>
            <a:chExt cx="1296" cy="768"/>
          </a:xfrm>
        </p:grpSpPr>
        <p:sp>
          <p:nvSpPr>
            <p:cNvPr id="970762" name="Line 10"/>
            <p:cNvSpPr>
              <a:spLocks noChangeShapeType="1"/>
            </p:cNvSpPr>
            <p:nvPr/>
          </p:nvSpPr>
          <p:spPr bwMode="auto">
            <a:xfrm flipV="1">
              <a:off x="1488" y="2016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0763" name="Line 11"/>
            <p:cNvSpPr>
              <a:spLocks noChangeShapeType="1"/>
            </p:cNvSpPr>
            <p:nvPr/>
          </p:nvSpPr>
          <p:spPr bwMode="auto">
            <a:xfrm flipV="1">
              <a:off x="2016" y="268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0764" name="Line 12"/>
            <p:cNvSpPr>
              <a:spLocks noChangeShapeType="1"/>
            </p:cNvSpPr>
            <p:nvPr/>
          </p:nvSpPr>
          <p:spPr bwMode="auto">
            <a:xfrm flipV="1">
              <a:off x="1152" y="2688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70767" name="Text Box 15"/>
          <p:cNvSpPr txBox="1">
            <a:spLocks noChangeArrowheads="1"/>
          </p:cNvSpPr>
          <p:nvPr/>
        </p:nvSpPr>
        <p:spPr bwMode="auto">
          <a:xfrm>
            <a:off x="7467600" y="5029200"/>
            <a:ext cx="1981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  <p:grpSp>
        <p:nvGrpSpPr>
          <p:cNvPr id="970773" name="Group 21"/>
          <p:cNvGrpSpPr>
            <a:grpSpLocks/>
          </p:cNvGrpSpPr>
          <p:nvPr/>
        </p:nvGrpSpPr>
        <p:grpSpPr bwMode="auto">
          <a:xfrm>
            <a:off x="7875039" y="2041702"/>
            <a:ext cx="2979496" cy="3747476"/>
            <a:chOff x="4224" y="1493"/>
            <a:chExt cx="1110" cy="1645"/>
          </a:xfrm>
        </p:grpSpPr>
        <p:sp>
          <p:nvSpPr>
            <p:cNvPr id="970768" name="Text Box 16"/>
            <p:cNvSpPr txBox="1">
              <a:spLocks noChangeArrowheads="1"/>
            </p:cNvSpPr>
            <p:nvPr/>
          </p:nvSpPr>
          <p:spPr bwMode="auto">
            <a:xfrm>
              <a:off x="4266" y="1493"/>
              <a:ext cx="1068" cy="16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Numerator of covariance</a:t>
              </a:r>
            </a:p>
          </p:txBody>
        </p:sp>
        <p:sp>
          <p:nvSpPr>
            <p:cNvPr id="970769" name="Text Box 17"/>
            <p:cNvSpPr txBox="1">
              <a:spLocks noChangeArrowheads="1"/>
            </p:cNvSpPr>
            <p:nvPr/>
          </p:nvSpPr>
          <p:spPr bwMode="auto">
            <a:xfrm>
              <a:off x="4224" y="2976"/>
              <a:ext cx="911" cy="16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dirty="0"/>
                <a:t>Numerators of variance</a:t>
              </a:r>
            </a:p>
          </p:txBody>
        </p:sp>
        <p:sp>
          <p:nvSpPr>
            <p:cNvPr id="970770" name="Line 18"/>
            <p:cNvSpPr>
              <a:spLocks noChangeShapeType="1"/>
            </p:cNvSpPr>
            <p:nvPr/>
          </p:nvSpPr>
          <p:spPr bwMode="auto">
            <a:xfrm flipH="1">
              <a:off x="4800" y="1680"/>
              <a:ext cx="192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0771" name="Line 19"/>
            <p:cNvSpPr>
              <a:spLocks noChangeShapeType="1"/>
            </p:cNvSpPr>
            <p:nvPr/>
          </p:nvSpPr>
          <p:spPr bwMode="auto">
            <a:xfrm flipH="1" flipV="1">
              <a:off x="4704" y="2592"/>
              <a:ext cx="192" cy="38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0772" name="Line 20"/>
            <p:cNvSpPr>
              <a:spLocks noChangeShapeType="1"/>
            </p:cNvSpPr>
            <p:nvPr/>
          </p:nvSpPr>
          <p:spPr bwMode="auto">
            <a:xfrm flipV="1">
              <a:off x="4944" y="2640"/>
              <a:ext cx="96" cy="3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491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7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0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cs typeface="Times New Roman" panose="02020603050405020304" pitchFamily="18" charset="0"/>
              </a:rPr>
              <a:t>Distribution of the correlation coefficient: </a:t>
            </a: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6833" y="5410966"/>
            <a:ext cx="9199983" cy="644602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*note, like a proportion, the variance of the correlation coefficient depends on the correlation coefficient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itself 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en-US" sz="1800" dirty="0" smtClean="0">
                <a:cs typeface="Times New Roman" panose="02020603050405020304" pitchFamily="18" charset="0"/>
              </a:rPr>
              <a:t>substitute </a:t>
            </a:r>
            <a:r>
              <a:rPr lang="en-US" altLang="en-US" sz="1800" dirty="0">
                <a:cs typeface="Times New Roman" panose="02020603050405020304" pitchFamily="18" charset="0"/>
              </a:rPr>
              <a:t>in estimated r</a:t>
            </a: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graphicFrame>
        <p:nvGraphicFramePr>
          <p:cNvPr id="1003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05723"/>
              </p:ext>
            </p:extLst>
          </p:nvPr>
        </p:nvGraphicFramePr>
        <p:xfrm>
          <a:off x="2911151" y="1600216"/>
          <a:ext cx="5797421" cy="258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3" imgW="965200" imgH="431800" progId="Equation.3">
                  <p:embed/>
                </p:oleObj>
              </mc:Choice>
              <mc:Fallback>
                <p:oleObj r:id="rId3" imgW="965200" imgH="431800" progId="Equation.3">
                  <p:embed/>
                  <p:pic>
                    <p:nvPicPr>
                      <p:cNvPr id="1003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151" y="1600216"/>
                        <a:ext cx="5797421" cy="258320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34" name="Text Box 14"/>
          <p:cNvSpPr txBox="1">
            <a:spLocks noChangeArrowheads="1"/>
          </p:cNvSpPr>
          <p:nvPr/>
        </p:nvSpPr>
        <p:spPr bwMode="auto">
          <a:xfrm>
            <a:off x="1716833" y="4553338"/>
            <a:ext cx="852817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The sample correlation coefficient follows a T-distribution with n-2 degrees of freedom (since you have to estimate the standard error).</a:t>
            </a:r>
          </a:p>
        </p:txBody>
      </p:sp>
    </p:spTree>
    <p:extLst>
      <p:ext uri="{BB962C8B-B14F-4D97-AF65-F5344CB8AC3E}">
        <p14:creationId xmlns:p14="http://schemas.microsoft.com/office/powerpoint/2010/main" val="365787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5388" y="0"/>
            <a:ext cx="7793038" cy="1129004"/>
          </a:xfrm>
        </p:spPr>
        <p:txBody>
          <a:bodyPr/>
          <a:lstStyle/>
          <a:p>
            <a:r>
              <a:rPr lang="en-US" altLang="en-US" dirty="0"/>
              <a:t>Continuous outcome (means) </a:t>
            </a:r>
          </a:p>
        </p:txBody>
      </p:sp>
      <p:graphicFrame>
        <p:nvGraphicFramePr>
          <p:cNvPr id="1156099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329897"/>
              </p:ext>
            </p:extLst>
          </p:nvPr>
        </p:nvGraphicFramePr>
        <p:xfrm>
          <a:off x="875521" y="1129004"/>
          <a:ext cx="11039672" cy="5256365"/>
        </p:xfrm>
        <a:graphic>
          <a:graphicData uri="http://schemas.openxmlformats.org/drawingml/2006/table">
            <a:tbl>
              <a:tblPr/>
              <a:tblGrid>
                <a:gridCol w="1535954">
                  <a:extLst>
                    <a:ext uri="{9D8B030D-6E8A-4147-A177-3AD203B41FA5}">
                      <a16:colId xmlns:a16="http://schemas.microsoft.com/office/drawing/2014/main" val="817994970"/>
                    </a:ext>
                  </a:extLst>
                </a:gridCol>
                <a:gridCol w="3071909">
                  <a:extLst>
                    <a:ext uri="{9D8B030D-6E8A-4147-A177-3AD203B41FA5}">
                      <a16:colId xmlns:a16="http://schemas.microsoft.com/office/drawing/2014/main" val="1293565955"/>
                    </a:ext>
                  </a:extLst>
                </a:gridCol>
                <a:gridCol w="3167906">
                  <a:extLst>
                    <a:ext uri="{9D8B030D-6E8A-4147-A177-3AD203B41FA5}">
                      <a16:colId xmlns:a16="http://schemas.microsoft.com/office/drawing/2014/main" val="945618413"/>
                    </a:ext>
                  </a:extLst>
                </a:gridCol>
                <a:gridCol w="3263903">
                  <a:extLst>
                    <a:ext uri="{9D8B030D-6E8A-4147-A177-3AD203B41FA5}">
                      <a16:colId xmlns:a16="http://schemas.microsoft.com/office/drawing/2014/main" val="1768316516"/>
                    </a:ext>
                  </a:extLst>
                </a:gridCol>
              </a:tblGrid>
              <a:tr h="57200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Outcome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Are the observations independent or correlated?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Alternatives if the normality assumption is violated (and small sample size):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662620"/>
                  </a:ext>
                </a:extLst>
              </a:tr>
              <a:tr h="50301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independent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correlated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20004"/>
                  </a:ext>
                </a:extLst>
              </a:tr>
              <a:tr h="4140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Continuous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(e.g. pain scale, cognitive function)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Test: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compares means between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ANOVA: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compares means between more than two independent groups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Pearson’s correlation coefficient (linear correlation):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shows linear correlation between two continuous variables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GB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Linear regression: </a:t>
                      </a:r>
                      <a:r>
                        <a:rPr kumimoji="0" lang="en-GB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multivariate regression technique used when the outcome is continuous; gives slopes</a:t>
                      </a: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Paired test: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compares means between two related groups (e.g., the same subjects before and after)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Repeated-measures ANOVA: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compares changes over time in the means of two or more groups (repeated measurements)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Mixed models/GEE modeling: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multivariate regression techniques to compare changes over time between two or more groups; gives rate of change over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Non-parametric statistics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Wilcoxon sign-rank test: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non-parametric alternative to the paired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Wilcoxon sum-rank test (=Mann-Whitney U test):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 non-parametric alternative to the 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Kruskal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-Wallis test: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 non-parametric alternative to ANOVA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icrosoft JhengHei UI Light" panose="020B03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Spearman rank correlation coefficient: </a:t>
                      </a: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icrosoft JhengHei UI Light" panose="020B0304030504040204" pitchFamily="34" charset="-120"/>
                          <a:cs typeface="Arial" panose="020B0604020202020204" pitchFamily="34" charset="0"/>
                        </a:rPr>
                        <a:t>non-parametric alternative to Pearson’s correlation coefficient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819420"/>
                  </a:ext>
                </a:extLst>
              </a:tr>
            </a:tbl>
          </a:graphicData>
        </a:graphic>
      </p:graphicFrame>
      <p:sp>
        <p:nvSpPr>
          <p:cNvPr id="1156118" name="Oval 22"/>
          <p:cNvSpPr>
            <a:spLocks noChangeArrowheads="1"/>
          </p:cNvSpPr>
          <p:nvPr/>
        </p:nvSpPr>
        <p:spPr bwMode="auto">
          <a:xfrm>
            <a:off x="1976794" y="4664172"/>
            <a:ext cx="3630904" cy="15220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76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regression</a:t>
            </a:r>
          </a:p>
        </p:txBody>
      </p:sp>
      <p:sp>
        <p:nvSpPr>
          <p:cNvPr id="963589" name="Rectangle 5"/>
          <p:cNvSpPr>
            <a:spLocks noChangeArrowheads="1"/>
          </p:cNvSpPr>
          <p:nvPr/>
        </p:nvSpPr>
        <p:spPr bwMode="auto">
          <a:xfrm>
            <a:off x="1523999" y="2379664"/>
            <a:ext cx="1046583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sz="3200" i="1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X </a:t>
            </a:r>
            <a:r>
              <a:rPr lang="en-US" altLang="en-US" sz="3200" dirty="0" smtClean="0">
                <a:latin typeface="Tahoma" panose="020B0604030504040204" pitchFamily="34" charset="0"/>
                <a:cs typeface="Times New Roman" panose="02020603050405020304" pitchFamily="18" charset="0"/>
              </a:rPr>
              <a:t>) </a:t>
            </a:r>
            <a:r>
              <a:rPr lang="en-US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and the other the dependent (=outcome) variable </a:t>
            </a:r>
            <a:r>
              <a:rPr lang="en-US" altLang="en-US" sz="3200" i="1" dirty="0">
                <a:latin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en-US" altLang="en-US" sz="3200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  <a:r>
              <a:rPr lang="en-US" altLang="en-US" sz="3200" dirty="0">
                <a:latin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52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“Linear”?</a:t>
            </a: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Remember this:</a:t>
            </a:r>
          </a:p>
          <a:p>
            <a:r>
              <a:rPr lang="en-US" altLang="en-US" sz="3600" b="1" i="1" u="sng" dirty="0" smtClean="0"/>
              <a:t>Y = </a:t>
            </a:r>
            <a:r>
              <a:rPr lang="en-US" altLang="en-US" sz="3600" b="1" i="1" u="sng" dirty="0" err="1" smtClean="0"/>
              <a:t>mX</a:t>
            </a:r>
            <a:r>
              <a:rPr lang="en-US" altLang="en-US" sz="3600" b="1" i="1" u="sng" dirty="0" smtClean="0"/>
              <a:t> + B ?</a:t>
            </a:r>
            <a:endParaRPr lang="en-US" altLang="en-US" sz="3600" b="1" i="1" u="sng" dirty="0"/>
          </a:p>
        </p:txBody>
      </p:sp>
      <p:grpSp>
        <p:nvGrpSpPr>
          <p:cNvPr id="972804" name="Group 4"/>
          <p:cNvGrpSpPr>
            <a:grpSpLocks/>
          </p:cNvGrpSpPr>
          <p:nvPr/>
        </p:nvGrpSpPr>
        <p:grpSpPr bwMode="auto">
          <a:xfrm>
            <a:off x="2631233" y="1548882"/>
            <a:ext cx="6512767" cy="4623318"/>
            <a:chOff x="1776" y="1824"/>
            <a:chExt cx="3024" cy="2064"/>
          </a:xfrm>
        </p:grpSpPr>
        <p:sp>
          <p:nvSpPr>
            <p:cNvPr id="972805" name="Line 5"/>
            <p:cNvSpPr>
              <a:spLocks noChangeShapeType="1"/>
            </p:cNvSpPr>
            <p:nvPr/>
          </p:nvSpPr>
          <p:spPr bwMode="auto">
            <a:xfrm>
              <a:off x="3120" y="1824"/>
              <a:ext cx="0" cy="2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972806" name="Line 6"/>
            <p:cNvSpPr>
              <a:spLocks noChangeShapeType="1"/>
            </p:cNvSpPr>
            <p:nvPr/>
          </p:nvSpPr>
          <p:spPr bwMode="auto">
            <a:xfrm>
              <a:off x="1776" y="28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972807" name="Line 7"/>
            <p:cNvSpPr>
              <a:spLocks noChangeShapeType="1"/>
            </p:cNvSpPr>
            <p:nvPr/>
          </p:nvSpPr>
          <p:spPr bwMode="auto">
            <a:xfrm flipV="1">
              <a:off x="2880" y="1920"/>
              <a:ext cx="1920" cy="1632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</p:grpSp>
      <p:grpSp>
        <p:nvGrpSpPr>
          <p:cNvPr id="972808" name="Group 8"/>
          <p:cNvGrpSpPr>
            <a:grpSpLocks/>
          </p:cNvGrpSpPr>
          <p:nvPr/>
        </p:nvGrpSpPr>
        <p:grpSpPr bwMode="auto">
          <a:xfrm>
            <a:off x="1880785" y="4615556"/>
            <a:ext cx="4031713" cy="752633"/>
            <a:chOff x="1392" y="3168"/>
            <a:chExt cx="1872" cy="336"/>
          </a:xfrm>
        </p:grpSpPr>
        <p:sp>
          <p:nvSpPr>
            <p:cNvPr id="972809" name="Oval 9"/>
            <p:cNvSpPr>
              <a:spLocks noChangeArrowheads="1"/>
            </p:cNvSpPr>
            <p:nvPr/>
          </p:nvSpPr>
          <p:spPr bwMode="auto">
            <a:xfrm>
              <a:off x="2928" y="3216"/>
              <a:ext cx="336" cy="288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b="1"/>
            </a:p>
          </p:txBody>
        </p:sp>
        <p:sp>
          <p:nvSpPr>
            <p:cNvPr id="972810" name="Text Box 10"/>
            <p:cNvSpPr txBox="1">
              <a:spLocks noChangeArrowheads="1"/>
            </p:cNvSpPr>
            <p:nvPr/>
          </p:nvSpPr>
          <p:spPr bwMode="auto">
            <a:xfrm>
              <a:off x="1392" y="3168"/>
              <a:ext cx="43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 i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972811" name="Line 11"/>
            <p:cNvSpPr>
              <a:spLocks noChangeShapeType="1"/>
            </p:cNvSpPr>
            <p:nvPr/>
          </p:nvSpPr>
          <p:spPr bwMode="auto">
            <a:xfrm>
              <a:off x="1680" y="3360"/>
              <a:ext cx="13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</p:grpSp>
      <p:grpSp>
        <p:nvGrpSpPr>
          <p:cNvPr id="972812" name="Group 12"/>
          <p:cNvGrpSpPr>
            <a:grpSpLocks/>
          </p:cNvGrpSpPr>
          <p:nvPr/>
        </p:nvGrpSpPr>
        <p:grpSpPr bwMode="auto">
          <a:xfrm>
            <a:off x="7098819" y="2193996"/>
            <a:ext cx="2377677" cy="1505266"/>
            <a:chOff x="3984" y="1968"/>
            <a:chExt cx="1104" cy="672"/>
          </a:xfrm>
        </p:grpSpPr>
        <p:sp>
          <p:nvSpPr>
            <p:cNvPr id="972813" name="Line 13"/>
            <p:cNvSpPr>
              <a:spLocks noChangeShapeType="1"/>
            </p:cNvSpPr>
            <p:nvPr/>
          </p:nvSpPr>
          <p:spPr bwMode="auto">
            <a:xfrm flipH="1" flipV="1">
              <a:off x="3984" y="2640"/>
              <a:ext cx="816" cy="0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972814" name="Line 14"/>
            <p:cNvSpPr>
              <a:spLocks noChangeShapeType="1"/>
            </p:cNvSpPr>
            <p:nvPr/>
          </p:nvSpPr>
          <p:spPr bwMode="auto">
            <a:xfrm>
              <a:off x="4800" y="1968"/>
              <a:ext cx="0" cy="672"/>
            </a:xfrm>
            <a:prstGeom prst="line">
              <a:avLst/>
            </a:prstGeom>
            <a:noFill/>
            <a:ln w="9525">
              <a:solidFill>
                <a:srgbClr val="FF66FF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 b="1"/>
            </a:p>
          </p:txBody>
        </p:sp>
        <p:sp>
          <p:nvSpPr>
            <p:cNvPr id="972815" name="Text Box 15"/>
            <p:cNvSpPr txBox="1">
              <a:spLocks noChangeArrowheads="1"/>
            </p:cNvSpPr>
            <p:nvPr/>
          </p:nvSpPr>
          <p:spPr bwMode="auto">
            <a:xfrm>
              <a:off x="4512" y="2304"/>
              <a:ext cx="57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b="1" dirty="0">
                  <a:solidFill>
                    <a:srgbClr val="FF66FF"/>
                  </a:solidFill>
                </a:rPr>
                <a:t>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7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What’s Slope?</a:t>
            </a:r>
          </a:p>
        </p:txBody>
      </p:sp>
      <p:sp>
        <p:nvSpPr>
          <p:cNvPr id="973827" name="Text Box 3"/>
          <p:cNvSpPr txBox="1">
            <a:spLocks noChangeArrowheads="1"/>
          </p:cNvSpPr>
          <p:nvPr/>
        </p:nvSpPr>
        <p:spPr bwMode="auto">
          <a:xfrm>
            <a:off x="2133600" y="2362200"/>
            <a:ext cx="945502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 dirty="0"/>
              <a:t>A slope of 2 means that every 1-unit change in X yields a 2-unit change in Y.</a:t>
            </a:r>
          </a:p>
          <a:p>
            <a:pPr>
              <a:spcBef>
                <a:spcPct val="50000"/>
              </a:spcBef>
            </a:pPr>
            <a:endParaRPr lang="en-US" altLang="en-US" sz="5400" dirty="0"/>
          </a:p>
          <a:p>
            <a:pPr>
              <a:spcBef>
                <a:spcPct val="50000"/>
              </a:spcBef>
            </a:pPr>
            <a:endParaRPr lang="en-US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13907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Prediction</a:t>
            </a:r>
          </a:p>
        </p:txBody>
      </p:sp>
      <p:sp>
        <p:nvSpPr>
          <p:cNvPr id="97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85950"/>
            <a:ext cx="10210800" cy="4171950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4400" dirty="0">
                <a:latin typeface="+mj-lt"/>
              </a:rPr>
              <a:t>If you know something about X, this knowledge helps you predict something about Y.  </a:t>
            </a:r>
            <a:endParaRPr lang="en-US" altLang="en-US" sz="4400" dirty="0" smtClean="0">
              <a:latin typeface="+mj-lt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4400" dirty="0" smtClean="0">
                <a:latin typeface="+mj-lt"/>
              </a:rPr>
              <a:t>(</a:t>
            </a:r>
            <a:r>
              <a:rPr lang="en-US" altLang="en-US" sz="4400" dirty="0">
                <a:latin typeface="+mj-lt"/>
              </a:rPr>
              <a:t>Sound familiar?…sound like </a:t>
            </a:r>
            <a:r>
              <a:rPr lang="en-US" altLang="en-US" sz="4400" dirty="0" smtClean="0">
                <a:latin typeface="+mj-lt"/>
              </a:rPr>
              <a:t>	 						</a:t>
            </a:r>
            <a:r>
              <a:rPr lang="en-US" altLang="en-US" sz="4400" b="1" dirty="0" smtClean="0">
                <a:latin typeface="+mj-lt"/>
              </a:rPr>
              <a:t>conditional </a:t>
            </a:r>
            <a:r>
              <a:rPr lang="en-US" altLang="en-US" sz="4400" b="1" dirty="0">
                <a:latin typeface="+mj-lt"/>
              </a:rPr>
              <a:t>probabilities</a:t>
            </a:r>
            <a:r>
              <a:rPr lang="en-US" altLang="en-US" sz="4400" dirty="0">
                <a:latin typeface="+mj-lt"/>
              </a:rPr>
              <a:t>?)</a:t>
            </a:r>
          </a:p>
          <a:p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7858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equation…</a:t>
            </a:r>
          </a:p>
        </p:txBody>
      </p:sp>
      <p:graphicFrame>
        <p:nvGraphicFramePr>
          <p:cNvPr id="1099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15445"/>
              </p:ext>
            </p:extLst>
          </p:nvPr>
        </p:nvGraphicFramePr>
        <p:xfrm>
          <a:off x="1905001" y="2971801"/>
          <a:ext cx="8247063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3" imgW="1180800" imgH="228600" progId="Equation.3">
                  <p:embed/>
                </p:oleObj>
              </mc:Choice>
              <mc:Fallback>
                <p:oleObj name="Equation" r:id="rId3" imgW="1180800" imgH="228600" progId="Equation.3">
                  <p:embed/>
                  <p:pic>
                    <p:nvPicPr>
                      <p:cNvPr id="1099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971801"/>
                        <a:ext cx="8247063" cy="15922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9780" name="Text Box 4"/>
          <p:cNvSpPr txBox="1">
            <a:spLocks noChangeArrowheads="1"/>
          </p:cNvSpPr>
          <p:nvPr/>
        </p:nvSpPr>
        <p:spPr bwMode="auto">
          <a:xfrm>
            <a:off x="1486677" y="2202025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Expected value of y at a given level of </a:t>
            </a:r>
            <a:r>
              <a:rPr lang="en-US" altLang="en-US" sz="2800" i="1"/>
              <a:t>x</a:t>
            </a:r>
            <a:r>
              <a:rPr lang="en-US" altLang="en-US" sz="280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4880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Predicted value for an individual…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788" y="2184739"/>
            <a:ext cx="6750428" cy="58950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3600" dirty="0" err="1">
                <a:latin typeface="Times New Roman" panose="02020603050405020304" pitchFamily="18" charset="0"/>
              </a:rPr>
              <a:t>y</a:t>
            </a:r>
            <a:r>
              <a:rPr lang="en-US" altLang="en-US" sz="3600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</a:rPr>
              <a:t>=     </a:t>
            </a:r>
            <a:r>
              <a:rPr lang="en-US" altLang="en-US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 altLang="en-US" sz="3600" dirty="0">
                <a:latin typeface="Times New Roman" panose="02020603050405020304" pitchFamily="18" charset="0"/>
              </a:rPr>
              <a:t>*x</a:t>
            </a:r>
            <a:r>
              <a:rPr lang="en-US" altLang="en-US" sz="3600" baseline="-25000" dirty="0">
                <a:latin typeface="Times New Roman" panose="02020603050405020304" pitchFamily="18" charset="0"/>
              </a:rPr>
              <a:t>i</a:t>
            </a:r>
            <a:r>
              <a:rPr lang="en-US" altLang="en-US" sz="3600" dirty="0">
                <a:latin typeface="Times New Roman" panose="02020603050405020304" pitchFamily="18" charset="0"/>
              </a:rPr>
              <a:t>    +   </a:t>
            </a:r>
            <a:r>
              <a:rPr lang="en-US" altLang="en-US" sz="3600" dirty="0" smtClean="0">
                <a:latin typeface="Times New Roman" panose="02020603050405020304" pitchFamily="18" charset="0"/>
              </a:rPr>
              <a:t>random error </a:t>
            </a:r>
            <a:r>
              <a:rPr lang="en-US" altLang="en-US" sz="3600" baseline="-25000" dirty="0" err="1" smtClean="0">
                <a:latin typeface="Times New Roman" panose="02020603050405020304" pitchFamily="18" charset="0"/>
              </a:rPr>
              <a:t>i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en-US" sz="3600" dirty="0" smtClean="0">
                <a:latin typeface="Times New Roman" panose="02020603050405020304" pitchFamily="18" charset="0"/>
              </a:rPr>
              <a:t> 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134596" name="Group 4"/>
          <p:cNvGrpSpPr>
            <a:grpSpLocks/>
          </p:cNvGrpSpPr>
          <p:nvPr/>
        </p:nvGrpSpPr>
        <p:grpSpPr bwMode="auto">
          <a:xfrm>
            <a:off x="6526053" y="2170924"/>
            <a:ext cx="4683121" cy="2012950"/>
            <a:chOff x="2300" y="1632"/>
            <a:chExt cx="2500" cy="1268"/>
          </a:xfrm>
        </p:grpSpPr>
        <p:sp>
          <p:nvSpPr>
            <p:cNvPr id="1134597" name="Rectangle 5"/>
            <p:cNvSpPr>
              <a:spLocks noChangeArrowheads="1"/>
            </p:cNvSpPr>
            <p:nvPr/>
          </p:nvSpPr>
          <p:spPr bwMode="auto">
            <a:xfrm>
              <a:off x="2300" y="1632"/>
              <a:ext cx="1468" cy="432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4598" name="Line 6"/>
            <p:cNvSpPr>
              <a:spLocks noChangeShapeType="1"/>
            </p:cNvSpPr>
            <p:nvPr/>
          </p:nvSpPr>
          <p:spPr bwMode="auto">
            <a:xfrm flipH="1" flipV="1">
              <a:off x="3696" y="2064"/>
              <a:ext cx="336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4599" name="Text Box 7"/>
            <p:cNvSpPr txBox="1">
              <a:spLocks noChangeArrowheads="1"/>
            </p:cNvSpPr>
            <p:nvPr/>
          </p:nvSpPr>
          <p:spPr bwMode="auto">
            <a:xfrm>
              <a:off x="3360" y="2304"/>
              <a:ext cx="144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FF0000"/>
                  </a:solidFill>
                </a:rPr>
                <a:t>Follows a normal distribution</a:t>
              </a:r>
            </a:p>
          </p:txBody>
        </p:sp>
      </p:grpSp>
      <p:grpSp>
        <p:nvGrpSpPr>
          <p:cNvPr id="1134600" name="Group 8"/>
          <p:cNvGrpSpPr>
            <a:grpSpLocks/>
          </p:cNvGrpSpPr>
          <p:nvPr/>
        </p:nvGrpSpPr>
        <p:grpSpPr bwMode="auto">
          <a:xfrm>
            <a:off x="3615036" y="2646785"/>
            <a:ext cx="2281907" cy="1497358"/>
            <a:chOff x="612" y="1968"/>
            <a:chExt cx="1020" cy="831"/>
          </a:xfrm>
        </p:grpSpPr>
        <p:sp>
          <p:nvSpPr>
            <p:cNvPr id="1134601" name="AutoShape 9"/>
            <p:cNvSpPr>
              <a:spLocks/>
            </p:cNvSpPr>
            <p:nvPr/>
          </p:nvSpPr>
          <p:spPr bwMode="auto">
            <a:xfrm rot="5400000" flipH="1">
              <a:off x="1032" y="1656"/>
              <a:ext cx="240" cy="864"/>
            </a:xfrm>
            <a:prstGeom prst="leftBrace">
              <a:avLst>
                <a:gd name="adj1" fmla="val 30000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4602" name="Text Box 10"/>
            <p:cNvSpPr txBox="1">
              <a:spLocks noChangeArrowheads="1"/>
            </p:cNvSpPr>
            <p:nvPr/>
          </p:nvSpPr>
          <p:spPr bwMode="auto">
            <a:xfrm>
              <a:off x="612" y="2269"/>
              <a:ext cx="1020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800" dirty="0">
                  <a:solidFill>
                    <a:srgbClr val="FF0000"/>
                  </a:solidFill>
                </a:rPr>
                <a:t>Fixed – exactly on the line</a:t>
              </a:r>
            </a:p>
          </p:txBody>
        </p:sp>
      </p:grpSp>
      <p:sp>
        <p:nvSpPr>
          <p:cNvPr id="1134603" name="Line 11"/>
          <p:cNvSpPr>
            <a:spLocks noChangeShapeType="1"/>
          </p:cNvSpPr>
          <p:nvPr/>
        </p:nvSpPr>
        <p:spPr bwMode="auto">
          <a:xfrm flipV="1">
            <a:off x="2905385" y="2194023"/>
            <a:ext cx="109538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4604" name="Line 12"/>
          <p:cNvSpPr>
            <a:spLocks noChangeShapeType="1"/>
          </p:cNvSpPr>
          <p:nvPr/>
        </p:nvSpPr>
        <p:spPr bwMode="auto">
          <a:xfrm>
            <a:off x="3014923" y="2194054"/>
            <a:ext cx="64180" cy="1888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6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3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Recall: Covariance</a:t>
            </a:r>
          </a:p>
        </p:txBody>
      </p:sp>
      <p:graphicFrame>
        <p:nvGraphicFramePr>
          <p:cNvPr id="960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074695"/>
              </p:ext>
            </p:extLst>
          </p:nvPr>
        </p:nvGraphicFramePr>
        <p:xfrm>
          <a:off x="1104900" y="1898400"/>
          <a:ext cx="10852044" cy="340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1942920" imgH="609480" progId="Equation.3">
                  <p:embed/>
                </p:oleObj>
              </mc:Choice>
              <mc:Fallback>
                <p:oleObj name="Equation" r:id="rId3" imgW="1942920" imgH="609480" progId="Equation.3">
                  <p:embed/>
                  <p:pic>
                    <p:nvPicPr>
                      <p:cNvPr id="960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898400"/>
                        <a:ext cx="10852044" cy="3401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786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 (or the fine print)</a:t>
            </a:r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269" y="1828800"/>
            <a:ext cx="10496939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600" dirty="0"/>
              <a:t>Linear regression assumes that…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1. The relationship between X and Y is linear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2. Y is distributed normally at each value of X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3. The variance of Y at every value of X is the same (homogeneity of variances)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/>
              <a:t>4. The observations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427560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Line 2"/>
          <p:cNvSpPr>
            <a:spLocks noChangeShapeType="1"/>
          </p:cNvSpPr>
          <p:nvPr/>
        </p:nvSpPr>
        <p:spPr bwMode="auto">
          <a:xfrm>
            <a:off x="3886200" y="2133600"/>
            <a:ext cx="0" cy="4700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19" name="Line 3"/>
          <p:cNvSpPr>
            <a:spLocks noChangeShapeType="1"/>
          </p:cNvSpPr>
          <p:nvPr/>
        </p:nvSpPr>
        <p:spPr bwMode="auto">
          <a:xfrm flipV="1">
            <a:off x="4648200" y="2209799"/>
            <a:ext cx="3029150" cy="3051247"/>
          </a:xfrm>
          <a:prstGeom prst="line">
            <a:avLst/>
          </a:prstGeom>
          <a:noFill/>
          <a:ln w="127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0" name="Line 4"/>
          <p:cNvSpPr>
            <a:spLocks noChangeShapeType="1"/>
          </p:cNvSpPr>
          <p:nvPr/>
        </p:nvSpPr>
        <p:spPr bwMode="auto">
          <a:xfrm>
            <a:off x="3733800" y="6019800"/>
            <a:ext cx="43165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1" name="Line 5"/>
          <p:cNvSpPr>
            <a:spLocks noChangeShapeType="1"/>
          </p:cNvSpPr>
          <p:nvPr/>
        </p:nvSpPr>
        <p:spPr bwMode="auto">
          <a:xfrm>
            <a:off x="50292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2" name="Line 6"/>
          <p:cNvSpPr>
            <a:spLocks noChangeShapeType="1"/>
          </p:cNvSpPr>
          <p:nvPr/>
        </p:nvSpPr>
        <p:spPr bwMode="auto">
          <a:xfrm>
            <a:off x="55626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3" name="Line 7"/>
          <p:cNvSpPr>
            <a:spLocks noChangeShapeType="1"/>
          </p:cNvSpPr>
          <p:nvPr/>
        </p:nvSpPr>
        <p:spPr bwMode="auto">
          <a:xfrm>
            <a:off x="58674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4" name="Line 8"/>
          <p:cNvSpPr>
            <a:spLocks noChangeShapeType="1"/>
          </p:cNvSpPr>
          <p:nvPr/>
        </p:nvSpPr>
        <p:spPr bwMode="auto">
          <a:xfrm>
            <a:off x="61722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64770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>
            <a:off x="67818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7" name="Line 11"/>
          <p:cNvSpPr>
            <a:spLocks noChangeShapeType="1"/>
          </p:cNvSpPr>
          <p:nvPr/>
        </p:nvSpPr>
        <p:spPr bwMode="auto">
          <a:xfrm>
            <a:off x="70866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8" name="Line 12"/>
          <p:cNvSpPr>
            <a:spLocks noChangeShapeType="1"/>
          </p:cNvSpPr>
          <p:nvPr/>
        </p:nvSpPr>
        <p:spPr bwMode="auto">
          <a:xfrm>
            <a:off x="73914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29" name="Line 13"/>
          <p:cNvSpPr>
            <a:spLocks noChangeShapeType="1"/>
          </p:cNvSpPr>
          <p:nvPr/>
        </p:nvSpPr>
        <p:spPr bwMode="auto">
          <a:xfrm>
            <a:off x="76962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30" name="Line 14"/>
          <p:cNvSpPr>
            <a:spLocks noChangeShapeType="1"/>
          </p:cNvSpPr>
          <p:nvPr/>
        </p:nvSpPr>
        <p:spPr bwMode="auto">
          <a:xfrm>
            <a:off x="80010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5631" name="Line 15"/>
          <p:cNvSpPr>
            <a:spLocks noChangeShapeType="1"/>
          </p:cNvSpPr>
          <p:nvPr/>
        </p:nvSpPr>
        <p:spPr bwMode="auto">
          <a:xfrm>
            <a:off x="4648200" y="5867400"/>
            <a:ext cx="0" cy="2473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1135632" name="Group 16"/>
          <p:cNvGrpSpPr>
            <a:grpSpLocks/>
          </p:cNvGrpSpPr>
          <p:nvPr/>
        </p:nvGrpSpPr>
        <p:grpSpPr bwMode="auto">
          <a:xfrm>
            <a:off x="3810000" y="2590799"/>
            <a:ext cx="302915" cy="1731789"/>
            <a:chOff x="1440" y="1632"/>
            <a:chExt cx="192" cy="1008"/>
          </a:xfrm>
        </p:grpSpPr>
        <p:sp>
          <p:nvSpPr>
            <p:cNvPr id="1135633" name="Line 17"/>
            <p:cNvSpPr>
              <a:spLocks noChangeShapeType="1"/>
            </p:cNvSpPr>
            <p:nvPr/>
          </p:nvSpPr>
          <p:spPr bwMode="auto">
            <a:xfrm>
              <a:off x="1440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4" name="Line 18"/>
            <p:cNvSpPr>
              <a:spLocks noChangeShapeType="1"/>
            </p:cNvSpPr>
            <p:nvPr/>
          </p:nvSpPr>
          <p:spPr bwMode="auto">
            <a:xfrm>
              <a:off x="1440" y="24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5" name="Line 19"/>
            <p:cNvSpPr>
              <a:spLocks noChangeShapeType="1"/>
            </p:cNvSpPr>
            <p:nvPr/>
          </p:nvSpPr>
          <p:spPr bwMode="auto">
            <a:xfrm>
              <a:off x="1440" y="23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6" name="Line 20"/>
            <p:cNvSpPr>
              <a:spLocks noChangeShapeType="1"/>
            </p:cNvSpPr>
            <p:nvPr/>
          </p:nvSpPr>
          <p:spPr bwMode="auto">
            <a:xfrm>
              <a:off x="1440" y="21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7" name="Line 21"/>
            <p:cNvSpPr>
              <a:spLocks noChangeShapeType="1"/>
            </p:cNvSpPr>
            <p:nvPr/>
          </p:nvSpPr>
          <p:spPr bwMode="auto">
            <a:xfrm>
              <a:off x="1440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8" name="Line 22"/>
            <p:cNvSpPr>
              <a:spLocks noChangeShapeType="1"/>
            </p:cNvSpPr>
            <p:nvPr/>
          </p:nvSpPr>
          <p:spPr bwMode="auto">
            <a:xfrm>
              <a:off x="144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39" name="Line 23"/>
            <p:cNvSpPr>
              <a:spLocks noChangeShapeType="1"/>
            </p:cNvSpPr>
            <p:nvPr/>
          </p:nvSpPr>
          <p:spPr bwMode="auto">
            <a:xfrm>
              <a:off x="1440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35640" name="Oval 24"/>
          <p:cNvSpPr>
            <a:spLocks noChangeArrowheads="1"/>
          </p:cNvSpPr>
          <p:nvPr/>
        </p:nvSpPr>
        <p:spPr bwMode="auto">
          <a:xfrm>
            <a:off x="7391400" y="30480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1" name="Oval 25"/>
          <p:cNvSpPr>
            <a:spLocks noChangeArrowheads="1"/>
          </p:cNvSpPr>
          <p:nvPr/>
        </p:nvSpPr>
        <p:spPr bwMode="auto">
          <a:xfrm>
            <a:off x="7391400" y="27432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2" name="Oval 26"/>
          <p:cNvSpPr>
            <a:spLocks noChangeArrowheads="1"/>
          </p:cNvSpPr>
          <p:nvPr/>
        </p:nvSpPr>
        <p:spPr bwMode="auto">
          <a:xfrm>
            <a:off x="5562600" y="42672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3" name="Oval 27"/>
          <p:cNvSpPr>
            <a:spLocks noChangeArrowheads="1"/>
          </p:cNvSpPr>
          <p:nvPr/>
        </p:nvSpPr>
        <p:spPr bwMode="auto">
          <a:xfrm>
            <a:off x="5562600" y="43434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4" name="Oval 28"/>
          <p:cNvSpPr>
            <a:spLocks noChangeArrowheads="1"/>
          </p:cNvSpPr>
          <p:nvPr/>
        </p:nvSpPr>
        <p:spPr bwMode="auto">
          <a:xfrm>
            <a:off x="5562600" y="38862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5" name="Oval 29"/>
          <p:cNvSpPr>
            <a:spLocks noChangeArrowheads="1"/>
          </p:cNvSpPr>
          <p:nvPr/>
        </p:nvSpPr>
        <p:spPr bwMode="auto">
          <a:xfrm>
            <a:off x="6400800" y="30480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6" name="Oval 30"/>
          <p:cNvSpPr>
            <a:spLocks noChangeArrowheads="1"/>
          </p:cNvSpPr>
          <p:nvPr/>
        </p:nvSpPr>
        <p:spPr bwMode="auto">
          <a:xfrm>
            <a:off x="6400800" y="32766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7" name="Oval 31"/>
          <p:cNvSpPr>
            <a:spLocks noChangeArrowheads="1"/>
          </p:cNvSpPr>
          <p:nvPr/>
        </p:nvSpPr>
        <p:spPr bwMode="auto">
          <a:xfrm>
            <a:off x="6400800" y="31242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48" name="Oval 32"/>
          <p:cNvSpPr>
            <a:spLocks noChangeArrowheads="1"/>
          </p:cNvSpPr>
          <p:nvPr/>
        </p:nvSpPr>
        <p:spPr bwMode="auto">
          <a:xfrm>
            <a:off x="6400800" y="33528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35649" name="Group 33"/>
          <p:cNvGrpSpPr>
            <a:grpSpLocks/>
          </p:cNvGrpSpPr>
          <p:nvPr/>
        </p:nvGrpSpPr>
        <p:grpSpPr bwMode="auto">
          <a:xfrm>
            <a:off x="6400800" y="2895600"/>
            <a:ext cx="75729" cy="1072060"/>
            <a:chOff x="3072" y="1920"/>
            <a:chExt cx="48" cy="624"/>
          </a:xfrm>
        </p:grpSpPr>
        <p:sp>
          <p:nvSpPr>
            <p:cNvPr id="1135650" name="Oval 34"/>
            <p:cNvSpPr>
              <a:spLocks noChangeArrowheads="1"/>
            </p:cNvSpPr>
            <p:nvPr/>
          </p:nvSpPr>
          <p:spPr bwMode="auto">
            <a:xfrm>
              <a:off x="3072" y="235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1" name="Oval 35"/>
            <p:cNvSpPr>
              <a:spLocks noChangeArrowheads="1"/>
            </p:cNvSpPr>
            <p:nvPr/>
          </p:nvSpPr>
          <p:spPr bwMode="auto">
            <a:xfrm>
              <a:off x="3072" y="19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2" name="Oval 36"/>
            <p:cNvSpPr>
              <a:spLocks noChangeArrowheads="1"/>
            </p:cNvSpPr>
            <p:nvPr/>
          </p:nvSpPr>
          <p:spPr bwMode="auto">
            <a:xfrm>
              <a:off x="3072" y="206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3" name="Oval 37"/>
            <p:cNvSpPr>
              <a:spLocks noChangeArrowheads="1"/>
            </p:cNvSpPr>
            <p:nvPr/>
          </p:nvSpPr>
          <p:spPr bwMode="auto">
            <a:xfrm>
              <a:off x="307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4" name="Oval 38"/>
            <p:cNvSpPr>
              <a:spLocks noChangeArrowheads="1"/>
            </p:cNvSpPr>
            <p:nvPr/>
          </p:nvSpPr>
          <p:spPr bwMode="auto">
            <a:xfrm>
              <a:off x="3072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135655" name="Group 39"/>
          <p:cNvGrpSpPr>
            <a:grpSpLocks/>
          </p:cNvGrpSpPr>
          <p:nvPr/>
        </p:nvGrpSpPr>
        <p:grpSpPr bwMode="auto">
          <a:xfrm>
            <a:off x="7391400" y="2133599"/>
            <a:ext cx="75729" cy="824661"/>
            <a:chOff x="3456" y="1536"/>
            <a:chExt cx="48" cy="480"/>
          </a:xfrm>
        </p:grpSpPr>
        <p:sp>
          <p:nvSpPr>
            <p:cNvPr id="1135656" name="Oval 40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7" name="Oval 41"/>
            <p:cNvSpPr>
              <a:spLocks noChangeArrowheads="1"/>
            </p:cNvSpPr>
            <p:nvPr/>
          </p:nvSpPr>
          <p:spPr bwMode="auto">
            <a:xfrm>
              <a:off x="3456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8" name="Oval 42"/>
            <p:cNvSpPr>
              <a:spLocks noChangeArrowheads="1"/>
            </p:cNvSpPr>
            <p:nvPr/>
          </p:nvSpPr>
          <p:spPr bwMode="auto">
            <a:xfrm>
              <a:off x="3456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59" name="Oval 43"/>
            <p:cNvSpPr>
              <a:spLocks noChangeArrowheads="1"/>
            </p:cNvSpPr>
            <p:nvPr/>
          </p:nvSpPr>
          <p:spPr bwMode="auto">
            <a:xfrm>
              <a:off x="3456" y="168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35660" name="Oval 44"/>
            <p:cNvSpPr>
              <a:spLocks noChangeArrowheads="1"/>
            </p:cNvSpPr>
            <p:nvPr/>
          </p:nvSpPr>
          <p:spPr bwMode="auto">
            <a:xfrm>
              <a:off x="3456" y="182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1135661" name="Oval 45"/>
          <p:cNvSpPr>
            <a:spLocks noChangeArrowheads="1"/>
          </p:cNvSpPr>
          <p:nvPr/>
        </p:nvSpPr>
        <p:spPr bwMode="auto">
          <a:xfrm>
            <a:off x="5562600" y="38100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62" name="Oval 46"/>
          <p:cNvSpPr>
            <a:spLocks noChangeArrowheads="1"/>
          </p:cNvSpPr>
          <p:nvPr/>
        </p:nvSpPr>
        <p:spPr bwMode="auto">
          <a:xfrm>
            <a:off x="5562600" y="41910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63" name="Oval 47"/>
          <p:cNvSpPr>
            <a:spLocks noChangeArrowheads="1"/>
          </p:cNvSpPr>
          <p:nvPr/>
        </p:nvSpPr>
        <p:spPr bwMode="auto">
          <a:xfrm>
            <a:off x="5562600" y="44196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5664" name="Oval 48"/>
          <p:cNvSpPr>
            <a:spLocks noChangeArrowheads="1"/>
          </p:cNvSpPr>
          <p:nvPr/>
        </p:nvSpPr>
        <p:spPr bwMode="auto">
          <a:xfrm>
            <a:off x="5562600" y="4114800"/>
            <a:ext cx="75729" cy="8246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35665" name="Group 49"/>
          <p:cNvGrpSpPr>
            <a:grpSpLocks/>
          </p:cNvGrpSpPr>
          <p:nvPr/>
        </p:nvGrpSpPr>
        <p:grpSpPr bwMode="auto">
          <a:xfrm>
            <a:off x="5562600" y="2057399"/>
            <a:ext cx="2499049" cy="2803849"/>
            <a:chOff x="2544" y="1296"/>
            <a:chExt cx="1584" cy="1632"/>
          </a:xfrm>
        </p:grpSpPr>
        <p:grpSp>
          <p:nvGrpSpPr>
            <p:cNvPr id="1135666" name="Group 50"/>
            <p:cNvGrpSpPr>
              <a:grpSpLocks/>
            </p:cNvGrpSpPr>
            <p:nvPr/>
          </p:nvGrpSpPr>
          <p:grpSpPr bwMode="auto">
            <a:xfrm>
              <a:off x="3744" y="1296"/>
              <a:ext cx="384" cy="672"/>
              <a:chOff x="3744" y="1104"/>
              <a:chExt cx="640" cy="1104"/>
            </a:xfrm>
          </p:grpSpPr>
          <p:sp>
            <p:nvSpPr>
              <p:cNvPr id="1135667" name="Freeform 51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68" name="Freeform 52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5669" name="Group 53"/>
            <p:cNvGrpSpPr>
              <a:grpSpLocks/>
            </p:cNvGrpSpPr>
            <p:nvPr/>
          </p:nvGrpSpPr>
          <p:grpSpPr bwMode="auto">
            <a:xfrm>
              <a:off x="2544" y="2256"/>
              <a:ext cx="384" cy="672"/>
              <a:chOff x="3744" y="1104"/>
              <a:chExt cx="640" cy="1104"/>
            </a:xfrm>
          </p:grpSpPr>
          <p:sp>
            <p:nvSpPr>
              <p:cNvPr id="1135670" name="Freeform 54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71" name="Freeform 55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35672" name="Group 56"/>
            <p:cNvGrpSpPr>
              <a:grpSpLocks/>
            </p:cNvGrpSpPr>
            <p:nvPr/>
          </p:nvGrpSpPr>
          <p:grpSpPr bwMode="auto">
            <a:xfrm>
              <a:off x="3120" y="1776"/>
              <a:ext cx="384" cy="672"/>
              <a:chOff x="3744" y="1104"/>
              <a:chExt cx="640" cy="1104"/>
            </a:xfrm>
          </p:grpSpPr>
          <p:sp>
            <p:nvSpPr>
              <p:cNvPr id="1135673" name="Freeform 57"/>
              <p:cNvSpPr>
                <a:spLocks/>
              </p:cNvSpPr>
              <p:nvPr/>
            </p:nvSpPr>
            <p:spPr bwMode="auto">
              <a:xfrm>
                <a:off x="3744" y="1200"/>
                <a:ext cx="640" cy="1008"/>
              </a:xfrm>
              <a:custGeom>
                <a:avLst/>
                <a:gdLst>
                  <a:gd name="T0" fmla="*/ 48 w 640"/>
                  <a:gd name="T1" fmla="*/ 0 h 1008"/>
                  <a:gd name="T2" fmla="*/ 624 w 640"/>
                  <a:gd name="T3" fmla="*/ 384 h 1008"/>
                  <a:gd name="T4" fmla="*/ 144 w 640"/>
                  <a:gd name="T5" fmla="*/ 816 h 1008"/>
                  <a:gd name="T6" fmla="*/ 0 w 640"/>
                  <a:gd name="T7" fmla="*/ 100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0" h="1008">
                    <a:moveTo>
                      <a:pt x="48" y="0"/>
                    </a:moveTo>
                    <a:cubicBezTo>
                      <a:pt x="328" y="124"/>
                      <a:pt x="608" y="248"/>
                      <a:pt x="624" y="384"/>
                    </a:cubicBezTo>
                    <a:cubicBezTo>
                      <a:pt x="640" y="520"/>
                      <a:pt x="248" y="712"/>
                      <a:pt x="144" y="816"/>
                    </a:cubicBezTo>
                    <a:cubicBezTo>
                      <a:pt x="40" y="920"/>
                      <a:pt x="24" y="976"/>
                      <a:pt x="0" y="1008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74" name="Freeform 58"/>
              <p:cNvSpPr>
                <a:spLocks/>
              </p:cNvSpPr>
              <p:nvPr/>
            </p:nvSpPr>
            <p:spPr bwMode="auto">
              <a:xfrm>
                <a:off x="3744" y="1104"/>
                <a:ext cx="48" cy="96"/>
              </a:xfrm>
              <a:custGeom>
                <a:avLst/>
                <a:gdLst>
                  <a:gd name="T0" fmla="*/ 48 w 48"/>
                  <a:gd name="T1" fmla="*/ 96 h 96"/>
                  <a:gd name="T2" fmla="*/ 0 w 48"/>
                  <a:gd name="T3" fmla="*/ 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96">
                    <a:moveTo>
                      <a:pt x="48" y="96"/>
                    </a:moveTo>
                    <a:cubicBezTo>
                      <a:pt x="48" y="96"/>
                      <a:pt x="24" y="48"/>
                      <a:pt x="0" y="0"/>
                    </a:cubicBezTo>
                  </a:path>
                </a:pathLst>
              </a:custGeom>
              <a:noFill/>
              <a:ln w="9525">
                <a:solidFill>
                  <a:srgbClr val="FF66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135675" name="Text Box 59"/>
          <p:cNvSpPr txBox="1">
            <a:spLocks noChangeArrowheads="1"/>
          </p:cNvSpPr>
          <p:nvPr/>
        </p:nvSpPr>
        <p:spPr bwMode="auto">
          <a:xfrm>
            <a:off x="600658" y="486321"/>
            <a:ext cx="1001397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</a:t>
            </a:r>
            <a:r>
              <a:rPr lang="en-US" altLang="en-US" sz="2800" dirty="0"/>
              <a:t>standard</a:t>
            </a:r>
            <a:r>
              <a:rPr lang="en-US" altLang="en-US" sz="2400" dirty="0"/>
              <a:t> error of Y given X is the average variability around the regression line at any given value of X.  It is assumed to be equal at all values of X.</a:t>
            </a:r>
          </a:p>
        </p:txBody>
      </p:sp>
      <p:grpSp>
        <p:nvGrpSpPr>
          <p:cNvPr id="1135676" name="Group 60"/>
          <p:cNvGrpSpPr>
            <a:grpSpLocks/>
          </p:cNvGrpSpPr>
          <p:nvPr/>
        </p:nvGrpSpPr>
        <p:grpSpPr bwMode="auto">
          <a:xfrm>
            <a:off x="4953000" y="2133601"/>
            <a:ext cx="2574778" cy="2211124"/>
            <a:chOff x="2160" y="1344"/>
            <a:chExt cx="1632" cy="1287"/>
          </a:xfrm>
        </p:grpSpPr>
        <p:grpSp>
          <p:nvGrpSpPr>
            <p:cNvPr id="1135677" name="Group 61"/>
            <p:cNvGrpSpPr>
              <a:grpSpLocks/>
            </p:cNvGrpSpPr>
            <p:nvPr/>
          </p:nvGrpSpPr>
          <p:grpSpPr bwMode="auto">
            <a:xfrm>
              <a:off x="3312" y="1344"/>
              <a:ext cx="480" cy="279"/>
              <a:chOff x="3312" y="1344"/>
              <a:chExt cx="480" cy="279"/>
            </a:xfrm>
          </p:grpSpPr>
          <p:sp>
            <p:nvSpPr>
              <p:cNvPr id="1135678" name="Line 62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79" name="Text Box 63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80" name="Group 64"/>
            <p:cNvGrpSpPr>
              <a:grpSpLocks/>
            </p:cNvGrpSpPr>
            <p:nvPr/>
          </p:nvGrpSpPr>
          <p:grpSpPr bwMode="auto">
            <a:xfrm>
              <a:off x="2688" y="1872"/>
              <a:ext cx="480" cy="279"/>
              <a:chOff x="3312" y="1344"/>
              <a:chExt cx="480" cy="279"/>
            </a:xfrm>
          </p:grpSpPr>
          <p:sp>
            <p:nvSpPr>
              <p:cNvPr id="1135681" name="Line 65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82" name="Text Box 66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  <p:grpSp>
          <p:nvGrpSpPr>
            <p:cNvPr id="1135683" name="Group 67"/>
            <p:cNvGrpSpPr>
              <a:grpSpLocks/>
            </p:cNvGrpSpPr>
            <p:nvPr/>
          </p:nvGrpSpPr>
          <p:grpSpPr bwMode="auto">
            <a:xfrm>
              <a:off x="2160" y="2352"/>
              <a:ext cx="480" cy="279"/>
              <a:chOff x="3312" y="1344"/>
              <a:chExt cx="480" cy="279"/>
            </a:xfrm>
          </p:grpSpPr>
          <p:sp>
            <p:nvSpPr>
              <p:cNvPr id="1135684" name="Line 68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85" name="Text Box 69"/>
              <p:cNvSpPr txBox="1">
                <a:spLocks noChangeArrowheads="1"/>
              </p:cNvSpPr>
              <p:nvPr/>
            </p:nvSpPr>
            <p:spPr bwMode="auto">
              <a:xfrm>
                <a:off x="3312" y="1392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Sy/x</a:t>
                </a:r>
              </a:p>
            </p:txBody>
          </p:sp>
        </p:grpSp>
      </p:grpSp>
      <p:grpSp>
        <p:nvGrpSpPr>
          <p:cNvPr id="1135686" name="Group 70"/>
          <p:cNvGrpSpPr>
            <a:grpSpLocks/>
          </p:cNvGrpSpPr>
          <p:nvPr/>
        </p:nvGrpSpPr>
        <p:grpSpPr bwMode="auto">
          <a:xfrm>
            <a:off x="4923495" y="2590801"/>
            <a:ext cx="2559001" cy="2211124"/>
            <a:chOff x="2141" y="1632"/>
            <a:chExt cx="1622" cy="1287"/>
          </a:xfrm>
        </p:grpSpPr>
        <p:grpSp>
          <p:nvGrpSpPr>
            <p:cNvPr id="1135687" name="Group 71"/>
            <p:cNvGrpSpPr>
              <a:grpSpLocks/>
            </p:cNvGrpSpPr>
            <p:nvPr/>
          </p:nvGrpSpPr>
          <p:grpSpPr bwMode="auto">
            <a:xfrm>
              <a:off x="3283" y="1632"/>
              <a:ext cx="480" cy="294"/>
              <a:chOff x="3283" y="1632"/>
              <a:chExt cx="480" cy="294"/>
            </a:xfrm>
          </p:grpSpPr>
          <p:sp>
            <p:nvSpPr>
              <p:cNvPr id="1135688" name="Line 72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89" name="Text Box 73"/>
              <p:cNvSpPr txBox="1">
                <a:spLocks noChangeArrowheads="1"/>
              </p:cNvSpPr>
              <p:nvPr/>
            </p:nvSpPr>
            <p:spPr bwMode="auto">
              <a:xfrm>
                <a:off x="3283" y="1695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Sy</a:t>
                </a:r>
                <a:r>
                  <a:rPr lang="en-US" altLang="en-US" dirty="0"/>
                  <a:t>/x</a:t>
                </a:r>
              </a:p>
            </p:txBody>
          </p:sp>
        </p:grpSp>
        <p:grpSp>
          <p:nvGrpSpPr>
            <p:cNvPr id="1135690" name="Group 74"/>
            <p:cNvGrpSpPr>
              <a:grpSpLocks/>
            </p:cNvGrpSpPr>
            <p:nvPr/>
          </p:nvGrpSpPr>
          <p:grpSpPr bwMode="auto">
            <a:xfrm>
              <a:off x="2695" y="2160"/>
              <a:ext cx="480" cy="279"/>
              <a:chOff x="3319" y="1632"/>
              <a:chExt cx="480" cy="279"/>
            </a:xfrm>
          </p:grpSpPr>
          <p:sp>
            <p:nvSpPr>
              <p:cNvPr id="1135691" name="Line 75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92" name="Text Box 76"/>
              <p:cNvSpPr txBox="1">
                <a:spLocks noChangeArrowheads="1"/>
              </p:cNvSpPr>
              <p:nvPr/>
            </p:nvSpPr>
            <p:spPr bwMode="auto">
              <a:xfrm>
                <a:off x="3319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Sy</a:t>
                </a:r>
                <a:r>
                  <a:rPr lang="en-US" altLang="en-US" dirty="0"/>
                  <a:t>/x</a:t>
                </a:r>
              </a:p>
            </p:txBody>
          </p:sp>
        </p:grpSp>
        <p:grpSp>
          <p:nvGrpSpPr>
            <p:cNvPr id="1135693" name="Group 77"/>
            <p:cNvGrpSpPr>
              <a:grpSpLocks/>
            </p:cNvGrpSpPr>
            <p:nvPr/>
          </p:nvGrpSpPr>
          <p:grpSpPr bwMode="auto">
            <a:xfrm>
              <a:off x="2141" y="2640"/>
              <a:ext cx="480" cy="279"/>
              <a:chOff x="3293" y="1632"/>
              <a:chExt cx="480" cy="279"/>
            </a:xfrm>
          </p:grpSpPr>
          <p:sp>
            <p:nvSpPr>
              <p:cNvPr id="1135694" name="Line 78"/>
              <p:cNvSpPr>
                <a:spLocks noChangeShapeType="1"/>
              </p:cNvSpPr>
              <p:nvPr/>
            </p:nvSpPr>
            <p:spPr bwMode="auto">
              <a:xfrm>
                <a:off x="3648" y="16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35695" name="Text Box 79"/>
              <p:cNvSpPr txBox="1">
                <a:spLocks noChangeArrowheads="1"/>
              </p:cNvSpPr>
              <p:nvPr/>
            </p:nvSpPr>
            <p:spPr bwMode="auto">
              <a:xfrm>
                <a:off x="3293" y="1680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dirty="0" err="1"/>
                  <a:t>Sy</a:t>
                </a:r>
                <a:r>
                  <a:rPr lang="en-US" altLang="en-US" dirty="0"/>
                  <a:t>/x</a:t>
                </a:r>
              </a:p>
            </p:txBody>
          </p:sp>
        </p:grpSp>
      </p:grpSp>
      <p:grpSp>
        <p:nvGrpSpPr>
          <p:cNvPr id="1135696" name="Group 80"/>
          <p:cNvGrpSpPr>
            <a:grpSpLocks/>
          </p:cNvGrpSpPr>
          <p:nvPr/>
        </p:nvGrpSpPr>
        <p:grpSpPr bwMode="auto">
          <a:xfrm>
            <a:off x="4419600" y="1600200"/>
            <a:ext cx="2271863" cy="2473984"/>
            <a:chOff x="1824" y="1008"/>
            <a:chExt cx="1440" cy="1440"/>
          </a:xfrm>
        </p:grpSpPr>
        <p:sp>
          <p:nvSpPr>
            <p:cNvPr id="1135697" name="Line 81"/>
            <p:cNvSpPr>
              <a:spLocks noChangeShapeType="1"/>
            </p:cNvSpPr>
            <p:nvPr/>
          </p:nvSpPr>
          <p:spPr bwMode="auto">
            <a:xfrm>
              <a:off x="1824" y="1008"/>
              <a:ext cx="1440" cy="52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98" name="Line 82"/>
            <p:cNvSpPr>
              <a:spLocks noChangeShapeType="1"/>
            </p:cNvSpPr>
            <p:nvPr/>
          </p:nvSpPr>
          <p:spPr bwMode="auto">
            <a:xfrm>
              <a:off x="1824" y="1008"/>
              <a:ext cx="1104" cy="91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5699" name="Line 83"/>
            <p:cNvSpPr>
              <a:spLocks noChangeShapeType="1"/>
            </p:cNvSpPr>
            <p:nvPr/>
          </p:nvSpPr>
          <p:spPr bwMode="auto">
            <a:xfrm>
              <a:off x="1824" y="1008"/>
              <a:ext cx="576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60326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5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3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3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3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7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954" name="Group 2"/>
          <p:cNvGrpSpPr>
            <a:grpSpLocks/>
          </p:cNvGrpSpPr>
          <p:nvPr/>
        </p:nvGrpSpPr>
        <p:grpSpPr bwMode="auto">
          <a:xfrm>
            <a:off x="2642118" y="1260480"/>
            <a:ext cx="6781800" cy="2971800"/>
            <a:chOff x="1037" y="7543"/>
            <a:chExt cx="9777" cy="4182"/>
          </a:xfrm>
        </p:grpSpPr>
        <p:sp>
          <p:nvSpPr>
            <p:cNvPr id="1149955" name="Line 3"/>
            <p:cNvSpPr>
              <a:spLocks noChangeShapeType="1"/>
            </p:cNvSpPr>
            <p:nvPr/>
          </p:nvSpPr>
          <p:spPr bwMode="auto">
            <a:xfrm>
              <a:off x="2655" y="8040"/>
              <a:ext cx="0" cy="29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9956" name="Text Box 4"/>
            <p:cNvSpPr txBox="1">
              <a:spLocks noChangeArrowheads="1"/>
            </p:cNvSpPr>
            <p:nvPr/>
          </p:nvSpPr>
          <p:spPr bwMode="auto">
            <a:xfrm>
              <a:off x="8431" y="7543"/>
              <a:ext cx="2383" cy="75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9957" name="Group 5"/>
            <p:cNvGrpSpPr>
              <a:grpSpLocks/>
            </p:cNvGrpSpPr>
            <p:nvPr/>
          </p:nvGrpSpPr>
          <p:grpSpPr bwMode="auto">
            <a:xfrm rot="-5400000">
              <a:off x="1561" y="9533"/>
              <a:ext cx="2244" cy="270"/>
              <a:chOff x="3670" y="10790"/>
              <a:chExt cx="2244" cy="270"/>
            </a:xfrm>
          </p:grpSpPr>
          <p:sp>
            <p:nvSpPr>
              <p:cNvPr id="1149958" name="Line 6"/>
              <p:cNvSpPr>
                <a:spLocks noChangeShapeType="1"/>
              </p:cNvSpPr>
              <p:nvPr/>
            </p:nvSpPr>
            <p:spPr bwMode="auto">
              <a:xfrm>
                <a:off x="367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59" name="Line 7"/>
              <p:cNvSpPr>
                <a:spLocks noChangeShapeType="1"/>
              </p:cNvSpPr>
              <p:nvPr/>
            </p:nvSpPr>
            <p:spPr bwMode="auto">
              <a:xfrm>
                <a:off x="404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60" name="Line 8"/>
              <p:cNvSpPr>
                <a:spLocks noChangeShapeType="1"/>
              </p:cNvSpPr>
              <p:nvPr/>
            </p:nvSpPr>
            <p:spPr bwMode="auto">
              <a:xfrm>
                <a:off x="4418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61" name="Line 9"/>
              <p:cNvSpPr>
                <a:spLocks noChangeShapeType="1"/>
              </p:cNvSpPr>
              <p:nvPr/>
            </p:nvSpPr>
            <p:spPr bwMode="auto">
              <a:xfrm>
                <a:off x="4792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62" name="Line 10"/>
              <p:cNvSpPr>
                <a:spLocks noChangeShapeType="1"/>
              </p:cNvSpPr>
              <p:nvPr/>
            </p:nvSpPr>
            <p:spPr bwMode="auto">
              <a:xfrm>
                <a:off x="5540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63" name="Line 11"/>
              <p:cNvSpPr>
                <a:spLocks noChangeShapeType="1"/>
              </p:cNvSpPr>
              <p:nvPr/>
            </p:nvSpPr>
            <p:spPr bwMode="auto">
              <a:xfrm>
                <a:off x="5914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64" name="Line 12"/>
              <p:cNvSpPr>
                <a:spLocks noChangeShapeType="1"/>
              </p:cNvSpPr>
              <p:nvPr/>
            </p:nvSpPr>
            <p:spPr bwMode="auto">
              <a:xfrm>
                <a:off x="5166" y="10790"/>
                <a:ext cx="0" cy="27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49965" name="Text Box 13"/>
            <p:cNvSpPr txBox="1">
              <a:spLocks noChangeArrowheads="1"/>
            </p:cNvSpPr>
            <p:nvPr/>
          </p:nvSpPr>
          <p:spPr bwMode="auto">
            <a:xfrm>
              <a:off x="7939" y="8905"/>
              <a:ext cx="866" cy="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49966" name="Group 14"/>
            <p:cNvGrpSpPr>
              <a:grpSpLocks/>
            </p:cNvGrpSpPr>
            <p:nvPr/>
          </p:nvGrpSpPr>
          <p:grpSpPr bwMode="auto">
            <a:xfrm>
              <a:off x="1037" y="7725"/>
              <a:ext cx="7854" cy="4000"/>
              <a:chOff x="1052" y="7725"/>
              <a:chExt cx="7854" cy="4000"/>
            </a:xfrm>
          </p:grpSpPr>
          <p:sp>
            <p:nvSpPr>
              <p:cNvPr id="1149967" name="Text Box 15"/>
              <p:cNvSpPr txBox="1">
                <a:spLocks noChangeArrowheads="1"/>
              </p:cNvSpPr>
              <p:nvPr/>
            </p:nvSpPr>
            <p:spPr bwMode="auto">
              <a:xfrm>
                <a:off x="6057" y="80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C</a:t>
                </a:r>
              </a:p>
              <a:p>
                <a:endParaRPr lang="en-US" altLang="en-US" sz="2400"/>
              </a:p>
            </p:txBody>
          </p:sp>
          <p:sp>
            <p:nvSpPr>
              <p:cNvPr id="1149968" name="Text Box 16"/>
              <p:cNvSpPr txBox="1">
                <a:spLocks noChangeArrowheads="1"/>
              </p:cNvSpPr>
              <p:nvPr/>
            </p:nvSpPr>
            <p:spPr bwMode="auto">
              <a:xfrm>
                <a:off x="7137" y="818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69" name="Text Box 17"/>
              <p:cNvSpPr txBox="1">
                <a:spLocks noChangeArrowheads="1"/>
              </p:cNvSpPr>
              <p:nvPr/>
            </p:nvSpPr>
            <p:spPr bwMode="auto">
              <a:xfrm>
                <a:off x="6042" y="861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/>
              </a:p>
            </p:txBody>
          </p:sp>
          <p:sp>
            <p:nvSpPr>
              <p:cNvPr id="1149970" name="Text Box 18"/>
              <p:cNvSpPr txBox="1">
                <a:spLocks noChangeArrowheads="1"/>
              </p:cNvSpPr>
              <p:nvPr/>
            </p:nvSpPr>
            <p:spPr bwMode="auto">
              <a:xfrm>
                <a:off x="3057" y="9429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A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1" name="Text Box 19"/>
              <p:cNvSpPr txBox="1">
                <a:spLocks noChangeArrowheads="1"/>
              </p:cNvSpPr>
              <p:nvPr/>
            </p:nvSpPr>
            <p:spPr bwMode="auto">
              <a:xfrm>
                <a:off x="3946" y="10176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100" i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i="1" baseline="-30000"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i="1">
                    <a:cs typeface="Times New Roman" panose="02020603050405020304" pitchFamily="18" charset="0"/>
                  </a:rPr>
                  <a:t> 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r>
                  <a:rPr lang="en-US" altLang="zh-CN" sz="1200" i="1" baseline="-30000"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1149972" name="Line 20"/>
              <p:cNvSpPr>
                <a:spLocks noChangeShapeType="1"/>
              </p:cNvSpPr>
              <p:nvPr/>
            </p:nvSpPr>
            <p:spPr bwMode="auto">
              <a:xfrm>
                <a:off x="2640" y="10980"/>
                <a:ext cx="451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73" name="Text Box 21"/>
              <p:cNvSpPr txBox="1">
                <a:spLocks noChangeArrowheads="1"/>
              </p:cNvSpPr>
              <p:nvPr/>
            </p:nvSpPr>
            <p:spPr bwMode="auto">
              <a:xfrm>
                <a:off x="6930" y="11190"/>
                <a:ext cx="480" cy="5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sz="1400" i="1">
                    <a:latin typeface="Tahoma" panose="020B0604030504040204" pitchFamily="34" charset="0"/>
                    <a:cs typeface="Times New Roman" panose="02020603050405020304" pitchFamily="18" charset="0"/>
                  </a:rPr>
                  <a:t>x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4" name="Text Box 22"/>
              <p:cNvSpPr txBox="1">
                <a:spLocks noChangeArrowheads="1"/>
              </p:cNvSpPr>
              <p:nvPr/>
            </p:nvSpPr>
            <p:spPr bwMode="auto">
              <a:xfrm>
                <a:off x="1665" y="9240"/>
                <a:ext cx="509" cy="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r>
                  <a:rPr lang="en-US" altLang="en-US" sz="1400" i="1">
                    <a:cs typeface="Times New Roman" panose="02020603050405020304" pitchFamily="18" charset="0"/>
                  </a:rPr>
                  <a:t>y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75" name="Line 23"/>
              <p:cNvSpPr>
                <a:spLocks noChangeShapeType="1"/>
              </p:cNvSpPr>
              <p:nvPr/>
            </p:nvSpPr>
            <p:spPr bwMode="auto">
              <a:xfrm flipV="1">
                <a:off x="1785" y="7725"/>
                <a:ext cx="6705" cy="28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76" name="Oval 24"/>
              <p:cNvSpPr>
                <a:spLocks noChangeArrowheads="1"/>
              </p:cNvSpPr>
              <p:nvPr/>
            </p:nvSpPr>
            <p:spPr bwMode="auto">
              <a:xfrm>
                <a:off x="5070" y="927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77" name="Oval 25"/>
              <p:cNvSpPr>
                <a:spLocks noChangeArrowheads="1"/>
              </p:cNvSpPr>
              <p:nvPr/>
            </p:nvSpPr>
            <p:spPr bwMode="auto">
              <a:xfrm>
                <a:off x="5555" y="8449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78" name="Oval 26"/>
              <p:cNvSpPr>
                <a:spLocks noChangeArrowheads="1"/>
              </p:cNvSpPr>
              <p:nvPr/>
            </p:nvSpPr>
            <p:spPr bwMode="auto">
              <a:xfrm>
                <a:off x="7530" y="879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79" name="Oval 27"/>
              <p:cNvSpPr>
                <a:spLocks noChangeArrowheads="1"/>
              </p:cNvSpPr>
              <p:nvPr/>
            </p:nvSpPr>
            <p:spPr bwMode="auto">
              <a:xfrm>
                <a:off x="3842" y="10244"/>
                <a:ext cx="86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80" name="Oval 28"/>
              <p:cNvSpPr>
                <a:spLocks noChangeArrowheads="1"/>
              </p:cNvSpPr>
              <p:nvPr/>
            </p:nvSpPr>
            <p:spPr bwMode="auto">
              <a:xfrm>
                <a:off x="5160" y="8730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81" name="Oval 29"/>
              <p:cNvSpPr>
                <a:spLocks noChangeArrowheads="1"/>
              </p:cNvSpPr>
              <p:nvPr/>
            </p:nvSpPr>
            <p:spPr bwMode="auto">
              <a:xfrm>
                <a:off x="4418" y="8172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149982" name="Group 30"/>
              <p:cNvGrpSpPr>
                <a:grpSpLocks/>
              </p:cNvGrpSpPr>
              <p:nvPr/>
            </p:nvGrpSpPr>
            <p:grpSpPr bwMode="auto">
              <a:xfrm>
                <a:off x="3670" y="10790"/>
                <a:ext cx="2244" cy="270"/>
                <a:chOff x="3670" y="10790"/>
                <a:chExt cx="2244" cy="270"/>
              </a:xfrm>
            </p:grpSpPr>
            <p:sp>
              <p:nvSpPr>
                <p:cNvPr id="1149983" name="Line 31"/>
                <p:cNvSpPr>
                  <a:spLocks noChangeShapeType="1"/>
                </p:cNvSpPr>
                <p:nvPr/>
              </p:nvSpPr>
              <p:spPr bwMode="auto">
                <a:xfrm>
                  <a:off x="367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4" name="Line 32"/>
                <p:cNvSpPr>
                  <a:spLocks noChangeShapeType="1"/>
                </p:cNvSpPr>
                <p:nvPr/>
              </p:nvSpPr>
              <p:spPr bwMode="auto">
                <a:xfrm>
                  <a:off x="404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5" name="Line 33"/>
                <p:cNvSpPr>
                  <a:spLocks noChangeShapeType="1"/>
                </p:cNvSpPr>
                <p:nvPr/>
              </p:nvSpPr>
              <p:spPr bwMode="auto">
                <a:xfrm>
                  <a:off x="4418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6" name="Line 34"/>
                <p:cNvSpPr>
                  <a:spLocks noChangeShapeType="1"/>
                </p:cNvSpPr>
                <p:nvPr/>
              </p:nvSpPr>
              <p:spPr bwMode="auto">
                <a:xfrm>
                  <a:off x="4792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7" name="Line 35"/>
                <p:cNvSpPr>
                  <a:spLocks noChangeShapeType="1"/>
                </p:cNvSpPr>
                <p:nvPr/>
              </p:nvSpPr>
              <p:spPr bwMode="auto">
                <a:xfrm>
                  <a:off x="5540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8" name="Line 36"/>
                <p:cNvSpPr>
                  <a:spLocks noChangeShapeType="1"/>
                </p:cNvSpPr>
                <p:nvPr/>
              </p:nvSpPr>
              <p:spPr bwMode="auto">
                <a:xfrm>
                  <a:off x="5914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149989" name="Line 37"/>
                <p:cNvSpPr>
                  <a:spLocks noChangeShapeType="1"/>
                </p:cNvSpPr>
                <p:nvPr/>
              </p:nvSpPr>
              <p:spPr bwMode="auto">
                <a:xfrm>
                  <a:off x="5166" y="10790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49990" name="Text Box 38"/>
              <p:cNvSpPr txBox="1">
                <a:spLocks noChangeArrowheads="1"/>
              </p:cNvSpPr>
              <p:nvPr/>
            </p:nvSpPr>
            <p:spPr bwMode="auto">
              <a:xfrm>
                <a:off x="4555" y="8008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100" i="1">
                    <a:cs typeface="Times New Roman" panose="02020603050405020304" pitchFamily="18" charset="0"/>
                  </a:rPr>
                  <a:t>y</a:t>
                </a:r>
                <a:r>
                  <a:rPr lang="en-US" altLang="en-US" sz="1100" i="1" baseline="-30000">
                    <a:latin typeface="Times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100" i="1">
                    <a:cs typeface="Times New Roman" panose="02020603050405020304" pitchFamily="18" charset="0"/>
                  </a:rPr>
                  <a:t> 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r>
                  <a:rPr lang="en-US" altLang="zh-CN" sz="1200" i="1" baseline="-30000">
                    <a:latin typeface="Times" panose="02020603050405020304" pitchFamily="18" charset="0"/>
                    <a:ea typeface="SimSun" panose="02010600030101010101" pitchFamily="2" charset="-122"/>
                  </a:rPr>
                  <a:t> </a:t>
                </a:r>
                <a:endParaRPr lang="en-US" altLang="zh-CN" sz="1200">
                  <a:ea typeface="SimSun" panose="02010600030101010101" pitchFamily="2" charset="-122"/>
                </a:endParaRPr>
              </a:p>
              <a:p>
                <a:endParaRPr lang="en-US" altLang="zh-CN" sz="2400">
                  <a:ea typeface="SimSun" panose="02010600030101010101" pitchFamily="2" charset="-122"/>
                </a:endParaRPr>
              </a:p>
            </p:txBody>
          </p:sp>
          <p:sp>
            <p:nvSpPr>
              <p:cNvPr id="1149991" name="Line 39"/>
              <p:cNvSpPr>
                <a:spLocks noChangeShapeType="1"/>
              </p:cNvSpPr>
              <p:nvPr/>
            </p:nvSpPr>
            <p:spPr bwMode="auto">
              <a:xfrm>
                <a:off x="1052" y="8920"/>
                <a:ext cx="78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2" name="Oval 40"/>
              <p:cNvSpPr>
                <a:spLocks noChangeArrowheads="1"/>
              </p:cNvSpPr>
              <p:nvPr/>
            </p:nvSpPr>
            <p:spPr bwMode="auto">
              <a:xfrm>
                <a:off x="6407" y="7805"/>
                <a:ext cx="71" cy="71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3" name="AutoShape 41"/>
              <p:cNvSpPr>
                <a:spLocks/>
              </p:cNvSpPr>
              <p:nvPr/>
            </p:nvSpPr>
            <p:spPr bwMode="auto">
              <a:xfrm>
                <a:off x="3296" y="8920"/>
                <a:ext cx="374" cy="1309"/>
              </a:xfrm>
              <a:prstGeom prst="leftBrace">
                <a:avLst>
                  <a:gd name="adj1" fmla="val 29167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4" name="Line 42"/>
              <p:cNvSpPr>
                <a:spLocks noChangeShapeType="1"/>
              </p:cNvSpPr>
              <p:nvPr/>
            </p:nvSpPr>
            <p:spPr bwMode="auto">
              <a:xfrm flipV="1">
                <a:off x="3885" y="9735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5" name="Text Box 43"/>
              <p:cNvSpPr txBox="1">
                <a:spLocks noChangeArrowheads="1"/>
              </p:cNvSpPr>
              <p:nvPr/>
            </p:nvSpPr>
            <p:spPr bwMode="auto">
              <a:xfrm>
                <a:off x="4092" y="983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400">
                    <a:latin typeface="Tahoma" panose="020B0604030504040204" pitchFamily="34" charset="0"/>
                    <a:cs typeface="Times New Roman" panose="02020603050405020304" pitchFamily="18" charset="0"/>
                  </a:rPr>
                  <a:t>C</a:t>
                </a:r>
                <a:endParaRPr lang="en-US" altLang="en-US" sz="1200">
                  <a:cs typeface="Times New Roman" panose="02020603050405020304" pitchFamily="18" charset="0"/>
                </a:endParaRPr>
              </a:p>
              <a:p>
                <a:endParaRPr lang="en-US" altLang="en-US" sz="2400"/>
              </a:p>
            </p:txBody>
          </p:sp>
          <p:sp>
            <p:nvSpPr>
              <p:cNvPr id="1149996" name="Text Box 44"/>
              <p:cNvSpPr txBox="1">
                <a:spLocks noChangeArrowheads="1"/>
              </p:cNvSpPr>
              <p:nvPr/>
            </p:nvSpPr>
            <p:spPr bwMode="auto">
              <a:xfrm>
                <a:off x="4062" y="9054"/>
                <a:ext cx="374" cy="37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2000">
                    <a:cs typeface="Times New Roman" panose="02020603050405020304" pitchFamily="18" charset="0"/>
                  </a:rPr>
                  <a:t>B</a:t>
                </a:r>
              </a:p>
              <a:p>
                <a:endParaRPr lang="en-US" altLang="en-US" sz="2400"/>
              </a:p>
            </p:txBody>
          </p:sp>
          <p:sp>
            <p:nvSpPr>
              <p:cNvPr id="1149997" name="Line 45"/>
              <p:cNvSpPr>
                <a:spLocks noChangeShapeType="1"/>
              </p:cNvSpPr>
              <p:nvPr/>
            </p:nvSpPr>
            <p:spPr bwMode="auto">
              <a:xfrm flipV="1">
                <a:off x="3870" y="9000"/>
                <a:ext cx="0" cy="6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8" name="Line 46"/>
              <p:cNvSpPr>
                <a:spLocks noChangeShapeType="1"/>
              </p:cNvSpPr>
              <p:nvPr/>
            </p:nvSpPr>
            <p:spPr bwMode="auto">
              <a:xfrm>
                <a:off x="6435" y="7920"/>
                <a:ext cx="0" cy="60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49999" name="Line 47"/>
              <p:cNvSpPr>
                <a:spLocks noChangeShapeType="1"/>
              </p:cNvSpPr>
              <p:nvPr/>
            </p:nvSpPr>
            <p:spPr bwMode="auto">
              <a:xfrm>
                <a:off x="6435" y="8610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50000" name="AutoShape 48"/>
              <p:cNvSpPr>
                <a:spLocks/>
              </p:cNvSpPr>
              <p:nvPr/>
            </p:nvSpPr>
            <p:spPr bwMode="auto">
              <a:xfrm>
                <a:off x="6615" y="7860"/>
                <a:ext cx="435" cy="1050"/>
              </a:xfrm>
              <a:prstGeom prst="rightBrace">
                <a:avLst>
                  <a:gd name="adj1" fmla="val 20115"/>
                  <a:gd name="adj2" fmla="val 50000"/>
                </a:avLst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1150001" name="Text Box 49"/>
          <p:cNvSpPr txBox="1">
            <a:spLocks noChangeArrowheads="1"/>
          </p:cNvSpPr>
          <p:nvPr/>
        </p:nvSpPr>
        <p:spPr bwMode="auto">
          <a:xfrm>
            <a:off x="8119087" y="3230310"/>
            <a:ext cx="2133600" cy="7620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1400" dirty="0">
                <a:cs typeface="Times New Roman" panose="02020603050405020304" pitchFamily="18" charset="0"/>
              </a:rPr>
              <a:t>*Least squares estimation gave us the line (β) that minimized C</a:t>
            </a:r>
            <a:r>
              <a:rPr lang="en-US" altLang="en-US" sz="1400" baseline="30000" dirty="0">
                <a:cs typeface="Times New Roman" panose="02020603050405020304" pitchFamily="18" charset="0"/>
              </a:rPr>
              <a:t>2</a:t>
            </a:r>
            <a:endParaRPr lang="en-US" altLang="en-US" sz="1400" dirty="0">
              <a:cs typeface="Times New Roman" panose="02020603050405020304" pitchFamily="18" charset="0"/>
            </a:endParaRPr>
          </a:p>
          <a:p>
            <a:r>
              <a:rPr lang="en-US" altLang="en-US" sz="1400" dirty="0"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150002" name="Picture 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918" y="1336681"/>
            <a:ext cx="133350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0003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918" y="2327280"/>
            <a:ext cx="3619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50004" name="Group 52"/>
          <p:cNvGrpSpPr>
            <a:grpSpLocks/>
          </p:cNvGrpSpPr>
          <p:nvPr/>
        </p:nvGrpSpPr>
        <p:grpSpPr bwMode="auto">
          <a:xfrm>
            <a:off x="1498815" y="4164620"/>
            <a:ext cx="8227193" cy="2417067"/>
            <a:chOff x="288" y="3072"/>
            <a:chExt cx="4890" cy="1368"/>
          </a:xfrm>
        </p:grpSpPr>
        <p:grpSp>
          <p:nvGrpSpPr>
            <p:cNvPr id="1150005" name="Group 53"/>
            <p:cNvGrpSpPr>
              <a:grpSpLocks/>
            </p:cNvGrpSpPr>
            <p:nvPr/>
          </p:nvGrpSpPr>
          <p:grpSpPr bwMode="auto">
            <a:xfrm>
              <a:off x="288" y="3504"/>
              <a:ext cx="4890" cy="936"/>
              <a:chOff x="288" y="3504"/>
              <a:chExt cx="4890" cy="936"/>
            </a:xfrm>
          </p:grpSpPr>
          <p:sp>
            <p:nvSpPr>
              <p:cNvPr id="1150006" name="Text Box 54"/>
              <p:cNvSpPr txBox="1">
                <a:spLocks noChangeArrowheads="1"/>
              </p:cNvSpPr>
              <p:nvPr/>
            </p:nvSpPr>
            <p:spPr bwMode="auto">
              <a:xfrm>
                <a:off x="288" y="3504"/>
                <a:ext cx="4368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eaLnBrk="1" hangingPunct="1"/>
                <a:r>
                  <a:rPr lang="en-US" altLang="en-US" sz="1600" dirty="0">
                    <a:cs typeface="Times New Roman" panose="02020603050405020304" pitchFamily="18" charset="0"/>
                  </a:rPr>
                  <a:t>   A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                                            B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sz="1600" dirty="0">
                    <a:cs typeface="Times New Roman" panose="02020603050405020304" pitchFamily="18" charset="0"/>
                  </a:rPr>
                  <a:t>                                                  C</a:t>
                </a:r>
                <a:r>
                  <a:rPr lang="en-US" altLang="en-US" sz="1600" baseline="30000" dirty="0">
                    <a:latin typeface="Times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en-US" sz="1600" u="sng" dirty="0">
                  <a:cs typeface="Times New Roman" panose="02020603050405020304" pitchFamily="18" charset="0"/>
                </a:endParaRPr>
              </a:p>
              <a:p>
                <a:endParaRPr lang="en-US" altLang="en-US" sz="2400" dirty="0"/>
              </a:p>
            </p:txBody>
          </p:sp>
          <p:grpSp>
            <p:nvGrpSpPr>
              <p:cNvPr id="1150007" name="Group 55"/>
              <p:cNvGrpSpPr>
                <a:grpSpLocks/>
              </p:cNvGrpSpPr>
              <p:nvPr/>
            </p:nvGrpSpPr>
            <p:grpSpPr bwMode="auto">
              <a:xfrm>
                <a:off x="365" y="3665"/>
                <a:ext cx="4813" cy="775"/>
                <a:chOff x="2096" y="8360"/>
                <a:chExt cx="4825" cy="2143"/>
              </a:xfrm>
            </p:grpSpPr>
            <p:sp>
              <p:nvSpPr>
                <p:cNvPr id="1150008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096" y="8658"/>
                  <a:ext cx="1575" cy="18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600" dirty="0">
                      <a:ea typeface="SimSun" panose="02010600030101010101" pitchFamily="2" charset="-122"/>
                    </a:rPr>
                    <a:t> </a:t>
                  </a:r>
                  <a:r>
                    <a:rPr lang="en-US" altLang="zh-CN" sz="1600" dirty="0" err="1"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600" baseline="-30000" dirty="0" err="1">
                      <a:latin typeface="Times" panose="02020603050405020304" pitchFamily="18" charset="0"/>
                      <a:ea typeface="SimSun" panose="02010600030101010101" pitchFamily="2" charset="-122"/>
                    </a:rPr>
                    <a:t>total</a:t>
                  </a:r>
                  <a:r>
                    <a:rPr lang="en-US" altLang="zh-CN" sz="1600" dirty="0">
                      <a:ea typeface="SimSun" panose="02010600030101010101" pitchFamily="2" charset="-122"/>
                    </a:rPr>
                    <a:t>                   </a:t>
                  </a:r>
                </a:p>
                <a:p>
                  <a:r>
                    <a:rPr lang="en-US" altLang="zh-CN" sz="16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Total squared distance of observations from naïve mean of y</a:t>
                  </a:r>
                  <a:endParaRPr lang="en-US" altLang="zh-CN" sz="16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000" dirty="0"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600" i="1" dirty="0">
                      <a:ea typeface="SimSun" panose="02010600030101010101" pitchFamily="2" charset="-122"/>
                    </a:rPr>
                    <a:t>Total variation</a:t>
                  </a:r>
                  <a:endParaRPr lang="en-US" altLang="zh-CN" sz="1600" dirty="0">
                    <a:ea typeface="SimSun" panose="02010600030101010101" pitchFamily="2" charset="-122"/>
                  </a:endParaRPr>
                </a:p>
                <a:p>
                  <a:endParaRPr lang="en-US" altLang="zh-CN" sz="2400" dirty="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09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690" y="8360"/>
                  <a:ext cx="1664" cy="176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600" dirty="0" err="1">
                      <a:ea typeface="SimSun" panose="02010600030101010101" pitchFamily="2" charset="-122"/>
                    </a:rPr>
                    <a:t>SS</a:t>
                  </a:r>
                  <a:r>
                    <a:rPr lang="en-US" altLang="zh-CN" sz="1600" baseline="-30000" dirty="0" err="1">
                      <a:latin typeface="Times" panose="02020603050405020304" pitchFamily="18" charset="0"/>
                      <a:ea typeface="SimSun" panose="02010600030101010101" pitchFamily="2" charset="-122"/>
                    </a:rPr>
                    <a:t>reg</a:t>
                  </a:r>
                  <a:r>
                    <a:rPr lang="en-US" altLang="zh-CN" sz="1600" dirty="0">
                      <a:ea typeface="SimSun" panose="02010600030101010101" pitchFamily="2" charset="-122"/>
                    </a:rPr>
                    <a:t>         </a:t>
                  </a:r>
                </a:p>
                <a:p>
                  <a:r>
                    <a:rPr lang="en-US" altLang="zh-CN" sz="1100" dirty="0">
                      <a:ea typeface="SimSun" panose="02010600030101010101" pitchFamily="2" charset="-122"/>
                    </a:rPr>
                    <a:t>Distance from regression line to naïve mean of y </a:t>
                  </a:r>
                  <a:endParaRPr lang="en-US" altLang="zh-CN" sz="16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6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600" dirty="0">
                      <a:solidFill>
                        <a:srgbClr val="808080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Variability due to x (regression)</a:t>
                  </a:r>
                </a:p>
                <a:p>
                  <a:r>
                    <a:rPr lang="en-US" altLang="zh-CN" sz="12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endParaRPr lang="en-US" altLang="zh-CN" sz="12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200" dirty="0">
                      <a:ea typeface="SimSun" panose="02010600030101010101" pitchFamily="2" charset="-122"/>
                    </a:rPr>
                    <a:t> </a:t>
                  </a:r>
                </a:p>
                <a:p>
                  <a:r>
                    <a:rPr lang="en-US" altLang="zh-CN" sz="1200" dirty="0">
                      <a:ea typeface="SimSun" panose="02010600030101010101" pitchFamily="2" charset="-122"/>
                    </a:rPr>
                    <a:t> </a:t>
                  </a:r>
                </a:p>
                <a:p>
                  <a:endParaRPr lang="en-US" altLang="zh-CN" sz="2400" dirty="0">
                    <a:ea typeface="SimSun" panose="02010600030101010101" pitchFamily="2" charset="-122"/>
                  </a:endParaRPr>
                </a:p>
              </p:txBody>
            </p:sp>
            <p:sp>
              <p:nvSpPr>
                <p:cNvPr id="1150010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5392" y="8462"/>
                  <a:ext cx="1529" cy="181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/>
                <a:p>
                  <a:pPr eaLnBrk="1" hangingPunct="1"/>
                  <a:r>
                    <a:rPr lang="en-US" altLang="zh-CN" sz="1600" dirty="0" smtClean="0">
                      <a:ea typeface="SimSun" panose="02010600030101010101" pitchFamily="2" charset="-122"/>
                    </a:rPr>
                    <a:t>SS </a:t>
                  </a:r>
                  <a:r>
                    <a:rPr lang="en-US" altLang="zh-CN" sz="1600" baseline="-30000" dirty="0" smtClean="0">
                      <a:latin typeface="Times" panose="02020603050405020304" pitchFamily="18" charset="0"/>
                      <a:ea typeface="SimSun" panose="02010600030101010101" pitchFamily="2" charset="-122"/>
                    </a:rPr>
                    <a:t>residual</a:t>
                  </a:r>
                  <a:endParaRPr lang="en-US" altLang="zh-CN" sz="16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100" dirty="0">
                      <a:ea typeface="SimSun" panose="02010600030101010101" pitchFamily="2" charset="-122"/>
                    </a:rPr>
                    <a:t>Variance around the regression line </a:t>
                  </a:r>
                  <a:endParaRPr lang="en-US" altLang="zh-CN" sz="1600" dirty="0">
                    <a:ea typeface="SimSun" panose="02010600030101010101" pitchFamily="2" charset="-122"/>
                  </a:endParaRPr>
                </a:p>
                <a:p>
                  <a:r>
                    <a:rPr lang="en-US" altLang="zh-CN" sz="1600" dirty="0">
                      <a:latin typeface="Tahoma" panose="020B0604030504040204" pitchFamily="34" charset="0"/>
                      <a:ea typeface="SimSun" panose="02010600030101010101" pitchFamily="2" charset="-122"/>
                    </a:rPr>
                    <a:t> </a:t>
                  </a:r>
                  <a:r>
                    <a:rPr lang="en-US" altLang="zh-CN" sz="1600" dirty="0">
                      <a:solidFill>
                        <a:srgbClr val="808080"/>
                      </a:solidFill>
                      <a:latin typeface="Times" panose="02020603050405020304" pitchFamily="18" charset="0"/>
                      <a:ea typeface="SimSun" panose="02010600030101010101" pitchFamily="2" charset="-122"/>
                    </a:rPr>
                    <a:t>Additional variability not explained by x—what least squares method aims to minimize</a:t>
                  </a:r>
                </a:p>
                <a:p>
                  <a:endParaRPr lang="en-US" altLang="zh-CN" sz="2400" dirty="0">
                    <a:ea typeface="SimSun" panose="02010600030101010101" pitchFamily="2" charset="-122"/>
                  </a:endParaRPr>
                </a:p>
              </p:txBody>
            </p:sp>
          </p:grpSp>
        </p:grpSp>
        <p:pic>
          <p:nvPicPr>
            <p:cNvPr id="1150011" name="Picture 5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072"/>
              <a:ext cx="3936" cy="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0012" name="Rectangle 6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Regression Picture</a:t>
            </a:r>
          </a:p>
        </p:txBody>
      </p:sp>
      <p:sp>
        <p:nvSpPr>
          <p:cNvPr id="1150013" name="Text Box 61"/>
          <p:cNvSpPr txBox="1">
            <a:spLocks noChangeArrowheads="1"/>
          </p:cNvSpPr>
          <p:nvPr/>
        </p:nvSpPr>
        <p:spPr bwMode="auto">
          <a:xfrm>
            <a:off x="9033587" y="4688010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30000" dirty="0"/>
              <a:t>2</a:t>
            </a:r>
            <a:r>
              <a:rPr lang="en-US" altLang="en-US" dirty="0"/>
              <a:t>=</a:t>
            </a:r>
            <a:r>
              <a:rPr lang="en-US" altLang="en-US" dirty="0" err="1"/>
              <a:t>SSreg</a:t>
            </a:r>
            <a:r>
              <a:rPr lang="en-US" altLang="en-US" dirty="0"/>
              <a:t>/</a:t>
            </a:r>
            <a:r>
              <a:rPr lang="en-US" altLang="en-US" dirty="0" err="1"/>
              <a:t>SStotal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277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001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 1: no relationship</a:t>
            </a:r>
          </a:p>
        </p:txBody>
      </p:sp>
      <p:pic>
        <p:nvPicPr>
          <p:cNvPr id="97587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88" y="1149324"/>
            <a:ext cx="7231224" cy="53028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3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 2: weak relationship</a:t>
            </a:r>
          </a:p>
        </p:txBody>
      </p:sp>
      <p:pic>
        <p:nvPicPr>
          <p:cNvPr id="10895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29" y="1261546"/>
            <a:ext cx="7240408" cy="5307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6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 3: weak to moderate relationship</a:t>
            </a:r>
          </a:p>
        </p:txBody>
      </p:sp>
      <p:pic>
        <p:nvPicPr>
          <p:cNvPr id="10905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282" y="1224223"/>
            <a:ext cx="7620000" cy="5585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36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 4: moderate relationship</a:t>
            </a:r>
          </a:p>
        </p:txBody>
      </p:sp>
      <p:pic>
        <p:nvPicPr>
          <p:cNvPr id="1091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88" y="1362595"/>
            <a:ext cx="7304314" cy="535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9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“Best fit” line</a:t>
            </a:r>
          </a:p>
        </p:txBody>
      </p:sp>
      <p:pic>
        <p:nvPicPr>
          <p:cNvPr id="1095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15" y="1198305"/>
            <a:ext cx="6925385" cy="5309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685" name="Text Box 5"/>
          <p:cNvSpPr txBox="1">
            <a:spLocks noChangeArrowheads="1"/>
          </p:cNvSpPr>
          <p:nvPr/>
        </p:nvSpPr>
        <p:spPr bwMode="auto">
          <a:xfrm>
            <a:off x="8368004" y="2421295"/>
            <a:ext cx="345388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E(Yi) = 28 + 0*</a:t>
            </a:r>
            <a:r>
              <a:rPr lang="en-US" altLang="en-US" dirty="0" err="1"/>
              <a:t>vit</a:t>
            </a:r>
            <a:r>
              <a:rPr lang="en-US" altLang="en-US" dirty="0"/>
              <a:t> Di (in 10 </a:t>
            </a:r>
            <a:r>
              <a:rPr lang="en-US" altLang="en-US" dirty="0" err="1"/>
              <a:t>nmol</a:t>
            </a:r>
            <a:r>
              <a:rPr lang="en-US" altLang="en-US" dirty="0"/>
              <a:t>/L)</a:t>
            </a:r>
          </a:p>
        </p:txBody>
      </p:sp>
    </p:spTree>
    <p:extLst>
      <p:ext uri="{BB962C8B-B14F-4D97-AF65-F5344CB8AC3E}">
        <p14:creationId xmlns:p14="http://schemas.microsoft.com/office/powerpoint/2010/main" val="406030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685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“Best fit” line</a:t>
            </a:r>
          </a:p>
        </p:txBody>
      </p:sp>
      <p:pic>
        <p:nvPicPr>
          <p:cNvPr id="109363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1"/>
            <a:ext cx="6553200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3641" name="Text Box 9"/>
          <p:cNvSpPr txBox="1">
            <a:spLocks noChangeArrowheads="1"/>
          </p:cNvSpPr>
          <p:nvPr/>
        </p:nvSpPr>
        <p:spPr bwMode="auto">
          <a:xfrm>
            <a:off x="8442649" y="2025787"/>
            <a:ext cx="3425890" cy="1200329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Note how the line is a little deceptive; it draws your eye, making the relationship appear stronger than it really is!</a:t>
            </a:r>
          </a:p>
        </p:txBody>
      </p:sp>
      <p:sp>
        <p:nvSpPr>
          <p:cNvPr id="1093642" name="Text Box 10"/>
          <p:cNvSpPr txBox="1">
            <a:spLocks noChangeArrowheads="1"/>
          </p:cNvSpPr>
          <p:nvPr/>
        </p:nvSpPr>
        <p:spPr bwMode="auto">
          <a:xfrm>
            <a:off x="8442649" y="3700270"/>
            <a:ext cx="3677816" cy="78483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E(Yi) = 26 + 0.5*</a:t>
            </a:r>
            <a:r>
              <a:rPr lang="en-US" altLang="en-US" dirty="0" err="1"/>
              <a:t>vit</a:t>
            </a:r>
            <a:r>
              <a:rPr lang="en-US" altLang="en-US" dirty="0"/>
              <a:t> Di (in 10 </a:t>
            </a:r>
            <a:r>
              <a:rPr lang="en-US" altLang="en-US" dirty="0" err="1"/>
              <a:t>nmol</a:t>
            </a:r>
            <a:r>
              <a:rPr lang="en-US" altLang="en-US" dirty="0"/>
              <a:t>/L)</a:t>
            </a:r>
          </a:p>
        </p:txBody>
      </p:sp>
    </p:spTree>
    <p:extLst>
      <p:ext uri="{BB962C8B-B14F-4D97-AF65-F5344CB8AC3E}">
        <p14:creationId xmlns:p14="http://schemas.microsoft.com/office/powerpoint/2010/main" val="105168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1" grpId="0" animBg="1" autoUpdateAnimBg="0"/>
      <p:bldP spid="1093642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“Best fit” line</a:t>
            </a:r>
          </a:p>
        </p:txBody>
      </p:sp>
      <p:pic>
        <p:nvPicPr>
          <p:cNvPr id="10946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79" y="1530350"/>
            <a:ext cx="66294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4661" name="Text Box 5"/>
          <p:cNvSpPr txBox="1">
            <a:spLocks noChangeArrowheads="1"/>
          </p:cNvSpPr>
          <p:nvPr/>
        </p:nvSpPr>
        <p:spPr bwMode="auto">
          <a:xfrm>
            <a:off x="8382000" y="3429001"/>
            <a:ext cx="3810000" cy="78483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E(Yi) = 22 + 1.0*</a:t>
            </a:r>
            <a:r>
              <a:rPr lang="en-US" altLang="en-US" dirty="0" err="1"/>
              <a:t>vit</a:t>
            </a:r>
            <a:r>
              <a:rPr lang="en-US" altLang="en-US" dirty="0"/>
              <a:t> Di (in 10 </a:t>
            </a:r>
            <a:r>
              <a:rPr lang="en-US" altLang="en-US" dirty="0" err="1"/>
              <a:t>nmol</a:t>
            </a:r>
            <a:r>
              <a:rPr lang="en-US" altLang="en-US" dirty="0"/>
              <a:t>/L)</a:t>
            </a:r>
          </a:p>
        </p:txBody>
      </p:sp>
    </p:spTree>
    <p:extLst>
      <p:ext uri="{BB962C8B-B14F-4D97-AF65-F5344CB8AC3E}">
        <p14:creationId xmlns:p14="http://schemas.microsoft.com/office/powerpoint/2010/main" val="315260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6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199" y="2133599"/>
            <a:ext cx="9478162" cy="379741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3200" dirty="0" err="1">
                <a:sym typeface="Symbol" panose="05050102010706020507" pitchFamily="18" charset="2"/>
              </a:rPr>
              <a:t>cov</a:t>
            </a:r>
            <a:r>
              <a:rPr lang="en-US" altLang="en-US" sz="3200" dirty="0">
                <a:sym typeface="Symbol" panose="05050102010706020507" pitchFamily="18" charset="2"/>
              </a:rPr>
              <a:t>(X,Y) &gt; 0       </a:t>
            </a:r>
            <a:r>
              <a:rPr lang="en-US" altLang="en-US" sz="3200" dirty="0" smtClean="0">
                <a:sym typeface="Symbol" panose="05050102010706020507" pitchFamily="18" charset="2"/>
              </a:rPr>
              <a:t>     X </a:t>
            </a:r>
            <a:r>
              <a:rPr lang="en-US" altLang="en-US" sz="3200" dirty="0">
                <a:sym typeface="Symbol" panose="05050102010706020507" pitchFamily="18" charset="2"/>
              </a:rPr>
              <a:t>and Y are positively correlated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3200" dirty="0" err="1">
                <a:sym typeface="Symbol" panose="05050102010706020507" pitchFamily="18" charset="2"/>
              </a:rPr>
              <a:t>cov</a:t>
            </a:r>
            <a:r>
              <a:rPr lang="en-US" altLang="en-US" sz="3200" dirty="0">
                <a:sym typeface="Symbol" panose="05050102010706020507" pitchFamily="18" charset="2"/>
              </a:rPr>
              <a:t>(X,Y) &lt; 0       </a:t>
            </a:r>
            <a:r>
              <a:rPr lang="en-US" altLang="en-US" sz="3200" dirty="0" smtClean="0">
                <a:sym typeface="Symbol" panose="05050102010706020507" pitchFamily="18" charset="2"/>
              </a:rPr>
              <a:t>     X </a:t>
            </a:r>
            <a:r>
              <a:rPr lang="en-US" altLang="en-US" sz="3200" dirty="0">
                <a:sym typeface="Symbol" panose="05050102010706020507" pitchFamily="18" charset="2"/>
              </a:rPr>
              <a:t>and Y are inversely correlated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en-US" sz="3200" dirty="0" err="1">
                <a:sym typeface="Symbol" panose="05050102010706020507" pitchFamily="18" charset="2"/>
              </a:rPr>
              <a:t>cov</a:t>
            </a:r>
            <a:r>
              <a:rPr lang="en-US" altLang="en-US" sz="3200" dirty="0">
                <a:sym typeface="Symbol" panose="05050102010706020507" pitchFamily="18" charset="2"/>
              </a:rPr>
              <a:t>(X,Y) = 0       </a:t>
            </a:r>
            <a:r>
              <a:rPr lang="en-US" altLang="en-US" sz="3200" dirty="0" smtClean="0">
                <a:sym typeface="Symbol" panose="05050102010706020507" pitchFamily="18" charset="2"/>
              </a:rPr>
              <a:t>     X </a:t>
            </a:r>
            <a:r>
              <a:rPr lang="en-US" altLang="en-US" sz="3200" dirty="0">
                <a:sym typeface="Symbol" panose="05050102010706020507" pitchFamily="18" charset="2"/>
              </a:rPr>
              <a:t>and Y are independent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3600" dirty="0">
              <a:sym typeface="Symbol" panose="05050102010706020507" pitchFamily="18" charset="2"/>
            </a:endParaRPr>
          </a:p>
          <a:p>
            <a:endParaRPr lang="en-US" altLang="en-US" sz="3600" dirty="0"/>
          </a:p>
        </p:txBody>
      </p:sp>
      <p:sp>
        <p:nvSpPr>
          <p:cNvPr id="9676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Interpreting Covariance</a:t>
            </a:r>
          </a:p>
        </p:txBody>
      </p:sp>
      <p:sp>
        <p:nvSpPr>
          <p:cNvPr id="967684" name="Line 4"/>
          <p:cNvSpPr>
            <a:spLocks noChangeShapeType="1"/>
          </p:cNvSpPr>
          <p:nvPr/>
        </p:nvSpPr>
        <p:spPr bwMode="auto">
          <a:xfrm>
            <a:off x="4359129" y="4118995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IN"/>
          </a:p>
        </p:txBody>
      </p:sp>
      <p:sp>
        <p:nvSpPr>
          <p:cNvPr id="967685" name="Line 5"/>
          <p:cNvSpPr>
            <a:spLocks noChangeShapeType="1"/>
          </p:cNvSpPr>
          <p:nvPr/>
        </p:nvSpPr>
        <p:spPr bwMode="auto">
          <a:xfrm>
            <a:off x="4359129" y="2462868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IN"/>
          </a:p>
        </p:txBody>
      </p:sp>
      <p:sp>
        <p:nvSpPr>
          <p:cNvPr id="967686" name="Line 6"/>
          <p:cNvSpPr>
            <a:spLocks noChangeShapeType="1"/>
          </p:cNvSpPr>
          <p:nvPr/>
        </p:nvSpPr>
        <p:spPr bwMode="auto">
          <a:xfrm>
            <a:off x="4359129" y="3282192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0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“Best fit” line</a:t>
            </a:r>
          </a:p>
        </p:txBody>
      </p:sp>
      <p:pic>
        <p:nvPicPr>
          <p:cNvPr id="10967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33564"/>
            <a:ext cx="65532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6708" name="Text Box 4"/>
          <p:cNvSpPr txBox="1">
            <a:spLocks noChangeArrowheads="1"/>
          </p:cNvSpPr>
          <p:nvPr/>
        </p:nvSpPr>
        <p:spPr bwMode="auto">
          <a:xfrm>
            <a:off x="8194125" y="3183295"/>
            <a:ext cx="3861026" cy="78483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Regression equation: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 E(Yi) = 20 + 1.5*</a:t>
            </a:r>
            <a:r>
              <a:rPr lang="en-US" altLang="en-US" dirty="0" err="1"/>
              <a:t>vit</a:t>
            </a:r>
            <a:r>
              <a:rPr lang="en-US" altLang="en-US" dirty="0"/>
              <a:t> Di (in 10 </a:t>
            </a:r>
            <a:r>
              <a:rPr lang="en-US" altLang="en-US" dirty="0" err="1"/>
              <a:t>nmol</a:t>
            </a:r>
            <a:r>
              <a:rPr lang="en-US" altLang="en-US" dirty="0"/>
              <a:t>/L)</a:t>
            </a:r>
          </a:p>
        </p:txBody>
      </p:sp>
      <p:sp>
        <p:nvSpPr>
          <p:cNvPr id="1096709" name="Text Box 5"/>
          <p:cNvSpPr txBox="1">
            <a:spLocks noChangeArrowheads="1"/>
          </p:cNvSpPr>
          <p:nvPr/>
        </p:nvSpPr>
        <p:spPr bwMode="auto">
          <a:xfrm>
            <a:off x="8197849" y="5186364"/>
            <a:ext cx="36986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Note: all the lines go through the point (63, 28)!</a:t>
            </a:r>
          </a:p>
        </p:txBody>
      </p:sp>
    </p:spTree>
    <p:extLst>
      <p:ext uri="{BB962C8B-B14F-4D97-AF65-F5344CB8AC3E}">
        <p14:creationId xmlns:p14="http://schemas.microsoft.com/office/powerpoint/2010/main" val="156861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9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08" grpId="0" animBg="1" autoUpdateAnimBg="0"/>
      <p:bldP spid="10967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Estimating the intercept and slope: least squares estimation</a:t>
            </a:r>
          </a:p>
        </p:txBody>
      </p:sp>
      <p:sp>
        <p:nvSpPr>
          <p:cNvPr id="1004548" name="Text Box 4"/>
          <p:cNvSpPr txBox="1">
            <a:spLocks noChangeArrowheads="1"/>
          </p:cNvSpPr>
          <p:nvPr/>
        </p:nvSpPr>
        <p:spPr bwMode="auto">
          <a:xfrm>
            <a:off x="1263521" y="1278294"/>
            <a:ext cx="10763638" cy="4800600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1600" dirty="0"/>
              <a:t>** Least Squares Estimation</a:t>
            </a:r>
          </a:p>
          <a:p>
            <a:r>
              <a:rPr lang="en-US" altLang="en-US" sz="1600" dirty="0"/>
              <a:t>A little calculus….</a:t>
            </a:r>
          </a:p>
          <a:p>
            <a:r>
              <a:rPr lang="en-US" altLang="en-US" sz="1600" dirty="0"/>
              <a:t>What are we trying to estimate?  β, the slope, from </a:t>
            </a:r>
          </a:p>
          <a:p>
            <a:endParaRPr lang="en-US" altLang="en-US" sz="1600" dirty="0"/>
          </a:p>
          <a:p>
            <a:r>
              <a:rPr lang="en-US" altLang="en-US" sz="1600" dirty="0"/>
              <a:t>What’s the constraint?  We are trying to minimize the squared distance (hence the “least squares”) between the observations themselves and the predicted values , or   (</a:t>
            </a:r>
            <a:r>
              <a:rPr lang="en-US" altLang="en-US" sz="1600" u="sng" dirty="0"/>
              <a:t>also called the “residuals”, or left-over unexplained variability</a:t>
            </a:r>
            <a:r>
              <a:rPr lang="en-US" altLang="en-US" sz="1600" dirty="0"/>
              <a:t>)</a:t>
            </a:r>
          </a:p>
          <a:p>
            <a:endParaRPr lang="en-US" altLang="en-US" sz="1600" dirty="0"/>
          </a:p>
          <a:p>
            <a:r>
              <a:rPr lang="en-US" altLang="en-US" sz="1600" dirty="0" err="1"/>
              <a:t>Differencei</a:t>
            </a:r>
            <a:r>
              <a:rPr lang="en-US" altLang="en-US" sz="1600" dirty="0"/>
              <a:t> = </a:t>
            </a:r>
            <a:r>
              <a:rPr lang="en-US" altLang="en-US" sz="1600" i="1" dirty="0" err="1"/>
              <a:t>yi</a:t>
            </a:r>
            <a:r>
              <a:rPr lang="en-US" altLang="en-US" sz="1600" i="1" dirty="0"/>
              <a:t> –</a:t>
            </a:r>
            <a:r>
              <a:rPr lang="en-US" altLang="en-US" sz="1600" dirty="0"/>
              <a:t> (</a:t>
            </a:r>
            <a:r>
              <a:rPr lang="en-US" altLang="en-US" sz="1600" i="1" dirty="0"/>
              <a:t>βx</a:t>
            </a:r>
            <a:r>
              <a:rPr lang="en-US" altLang="en-US" sz="1600" dirty="0"/>
              <a:t> + </a:t>
            </a:r>
            <a:r>
              <a:rPr lang="en-US" altLang="en-US" sz="1600" i="1" dirty="0"/>
              <a:t>α</a:t>
            </a:r>
            <a:r>
              <a:rPr lang="en-US" altLang="en-US" sz="1600" dirty="0"/>
              <a:t>)     Differencei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 = (</a:t>
            </a:r>
            <a:r>
              <a:rPr lang="en-US" altLang="en-US" sz="1600" i="1" dirty="0" err="1"/>
              <a:t>yi</a:t>
            </a:r>
            <a:r>
              <a:rPr lang="en-US" altLang="en-US" sz="1600" dirty="0"/>
              <a:t> – (</a:t>
            </a:r>
            <a:r>
              <a:rPr lang="en-US" altLang="en-US" sz="1600" i="1" dirty="0"/>
              <a:t>βx + α</a:t>
            </a:r>
            <a:r>
              <a:rPr lang="en-US" altLang="en-US" sz="1600" dirty="0"/>
              <a:t>))</a:t>
            </a:r>
            <a:r>
              <a:rPr lang="en-US" altLang="en-US" sz="1600" baseline="30000" dirty="0"/>
              <a:t> </a:t>
            </a:r>
            <a:r>
              <a:rPr lang="en-US" altLang="en-US" sz="1600" baseline="30000" dirty="0" smtClean="0"/>
              <a:t>2</a:t>
            </a:r>
            <a:endParaRPr lang="en-US" altLang="en-US" sz="1600" baseline="30000" dirty="0"/>
          </a:p>
          <a:p>
            <a:endParaRPr lang="en-US" altLang="en-US" sz="1600" baseline="30000" dirty="0"/>
          </a:p>
          <a:p>
            <a:r>
              <a:rPr lang="en-US" altLang="en-US" sz="1600" dirty="0"/>
              <a:t>Find the </a:t>
            </a:r>
            <a:r>
              <a:rPr lang="en-US" altLang="zh-CN" sz="1600" i="1" dirty="0">
                <a:ea typeface="SimSun" panose="02010600030101010101" pitchFamily="2" charset="-122"/>
              </a:rPr>
              <a:t>β</a:t>
            </a:r>
            <a:r>
              <a:rPr lang="en-US" altLang="zh-CN" sz="1600" dirty="0">
                <a:ea typeface="SimSun" panose="02010600030101010101" pitchFamily="2" charset="-122"/>
              </a:rPr>
              <a:t> that gives the minimum sum of the squared differences.  How do you maximize a function? Take the derivative; set it equal to zero; and solve.  Typical max/min problem from calculus….</a:t>
            </a:r>
          </a:p>
          <a:p>
            <a:endParaRPr lang="en-US" altLang="zh-CN" sz="1600" dirty="0">
              <a:ea typeface="SimSun" panose="02010600030101010101" pitchFamily="2" charset="-122"/>
            </a:endParaRPr>
          </a:p>
          <a:p>
            <a:endParaRPr lang="en-US" altLang="zh-CN" sz="2400" dirty="0">
              <a:ea typeface="SimSun" panose="02010600030101010101" pitchFamily="2" charset="-122"/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r>
              <a:rPr lang="en-US" altLang="en-US" sz="2400" dirty="0"/>
              <a:t>From here takes a little math trickery to solve for </a:t>
            </a:r>
            <a:r>
              <a:rPr lang="en-US" altLang="en-US" sz="2400" i="1" dirty="0"/>
              <a:t>β…</a:t>
            </a:r>
            <a:endParaRPr lang="en-US" altLang="en-US" sz="2400" dirty="0"/>
          </a:p>
        </p:txBody>
      </p:sp>
      <p:pic>
        <p:nvPicPr>
          <p:cNvPr id="10045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682" y="4159088"/>
            <a:ext cx="6430348" cy="1895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FFCCFF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576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Resulting formulas…</a:t>
            </a:r>
          </a:p>
        </p:txBody>
      </p:sp>
      <p:sp>
        <p:nvSpPr>
          <p:cNvPr id="998406" name="Text Box 6"/>
          <p:cNvSpPr txBox="1">
            <a:spLocks noChangeArrowheads="1"/>
          </p:cNvSpPr>
          <p:nvPr/>
        </p:nvSpPr>
        <p:spPr bwMode="auto">
          <a:xfrm>
            <a:off x="1524000" y="2362201"/>
            <a:ext cx="3581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Slope (beta coefficient) =</a:t>
            </a:r>
          </a:p>
        </p:txBody>
      </p:sp>
      <p:graphicFrame>
        <p:nvGraphicFramePr>
          <p:cNvPr id="998407" name="Object 7"/>
          <p:cNvGraphicFramePr>
            <a:graphicFrameLocks noChangeAspect="1"/>
          </p:cNvGraphicFramePr>
          <p:nvPr/>
        </p:nvGraphicFramePr>
        <p:xfrm>
          <a:off x="4419600" y="1981201"/>
          <a:ext cx="31638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3" imgW="901440" imgH="419040" progId="Equation.3">
                  <p:embed/>
                </p:oleObj>
              </mc:Choice>
              <mc:Fallback>
                <p:oleObj name="Equation" r:id="rId3" imgW="901440" imgH="419040" progId="Equation.3">
                  <p:embed/>
                  <p:pic>
                    <p:nvPicPr>
                      <p:cNvPr id="998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981201"/>
                        <a:ext cx="3163888" cy="1471613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9841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486401"/>
            <a:ext cx="1066800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8412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14801"/>
            <a:ext cx="4419600" cy="7350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98414" name="Rectangle 14"/>
          <p:cNvSpPr>
            <a:spLocks noChangeArrowheads="1"/>
          </p:cNvSpPr>
          <p:nvPr/>
        </p:nvSpPr>
        <p:spPr bwMode="auto">
          <a:xfrm>
            <a:off x="1524000" y="4267201"/>
            <a:ext cx="1828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Intercept=</a:t>
            </a:r>
          </a:p>
          <a:p>
            <a:endParaRPr lang="en-US" altLang="en-US" sz="2000"/>
          </a:p>
        </p:txBody>
      </p:sp>
      <p:sp>
        <p:nvSpPr>
          <p:cNvPr id="998415" name="Rectangle 15"/>
          <p:cNvSpPr>
            <a:spLocks noChangeArrowheads="1"/>
          </p:cNvSpPr>
          <p:nvPr/>
        </p:nvSpPr>
        <p:spPr bwMode="auto">
          <a:xfrm>
            <a:off x="1524000" y="5562601"/>
            <a:ext cx="830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/>
              <a:t>Regression line always goes through the point:</a:t>
            </a:r>
          </a:p>
          <a:p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28073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Relationship with correlation</a:t>
            </a:r>
          </a:p>
        </p:txBody>
      </p:sp>
      <p:graphicFrame>
        <p:nvGraphicFramePr>
          <p:cNvPr id="100560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378523"/>
              </p:ext>
            </p:extLst>
          </p:nvPr>
        </p:nvGraphicFramePr>
        <p:xfrm>
          <a:off x="3592285" y="1374775"/>
          <a:ext cx="4404438" cy="291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672840" imgH="444240" progId="Equation.3">
                  <p:embed/>
                </p:oleObj>
              </mc:Choice>
              <mc:Fallback>
                <p:oleObj name="Equation" r:id="rId3" imgW="672840" imgH="444240" progId="Equation.3">
                  <p:embed/>
                  <p:pic>
                    <p:nvPicPr>
                      <p:cNvPr id="100560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285" y="1374775"/>
                        <a:ext cx="4404438" cy="291286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5601" name="Rectangle 33"/>
          <p:cNvSpPr>
            <a:spLocks noChangeArrowheads="1"/>
          </p:cNvSpPr>
          <p:nvPr/>
        </p:nvSpPr>
        <p:spPr bwMode="auto">
          <a:xfrm>
            <a:off x="1524000" y="4648200"/>
            <a:ext cx="914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 correlation, the two variables are treated as equals.  In regression, one variable is considered independent (=predictor) variable (</a:t>
            </a:r>
            <a:r>
              <a:rPr lang="en-US" altLang="en-US" i="1">
                <a:cs typeface="Times New Roman" panose="02020603050405020304" pitchFamily="18" charset="0"/>
              </a:rPr>
              <a:t>X</a:t>
            </a:r>
            <a:r>
              <a:rPr lang="en-US" altLang="en-US">
                <a:cs typeface="Times New Roman" panose="02020603050405020304" pitchFamily="18" charset="0"/>
              </a:rPr>
              <a:t>) and the other the dependent (=outcome) variable </a:t>
            </a:r>
            <a:r>
              <a:rPr lang="en-US" altLang="en-US" i="1">
                <a:cs typeface="Times New Roman" panose="02020603050405020304" pitchFamily="18" charset="0"/>
              </a:rPr>
              <a:t>Y</a:t>
            </a:r>
            <a:r>
              <a:rPr lang="en-US" altLang="en-US">
                <a:cs typeface="Times New Roman" panose="02020603050405020304" pitchFamily="18" charset="0"/>
              </a:rPr>
              <a:t>.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8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dataset 4</a:t>
            </a:r>
          </a:p>
        </p:txBody>
      </p:sp>
      <p:graphicFrame>
        <p:nvGraphicFramePr>
          <p:cNvPr id="1100805" name="Object 5"/>
          <p:cNvGraphicFramePr>
            <a:graphicFrameLocks noChangeAspect="1"/>
          </p:cNvGraphicFramePr>
          <p:nvPr>
            <p:ph sz="half" idx="1"/>
          </p:nvPr>
        </p:nvGraphicFramePr>
        <p:xfrm>
          <a:off x="4344988" y="3827463"/>
          <a:ext cx="533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533160" imgH="495000" progId="Equation.3">
                  <p:embed/>
                </p:oleObj>
              </mc:Choice>
              <mc:Fallback>
                <p:oleObj name="Equation" r:id="rId3" imgW="533160" imgH="495000" progId="Equation.3">
                  <p:embed/>
                  <p:pic>
                    <p:nvPicPr>
                      <p:cNvPr id="11008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3827463"/>
                        <a:ext cx="533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008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143099"/>
            <a:ext cx="65532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0804" name="Text Box 4"/>
          <p:cNvSpPr txBox="1">
            <a:spLocks noChangeArrowheads="1"/>
          </p:cNvSpPr>
          <p:nvPr/>
        </p:nvSpPr>
        <p:spPr bwMode="auto">
          <a:xfrm>
            <a:off x="7924800" y="1828800"/>
            <a:ext cx="4121020" cy="3970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SDx = 33 nmol/L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SDy= 10 points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Cov(X,Y) = 163 points*nmol/L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Beta = 163/33</a:t>
            </a:r>
            <a:r>
              <a:rPr lang="en-US" altLang="en-US" baseline="30000"/>
              <a:t>2 </a:t>
            </a:r>
            <a:r>
              <a:rPr lang="en-US" altLang="en-US"/>
              <a:t>= 0.15 points per nmol/L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= 1.5 points per 10 nmol/L</a:t>
            </a:r>
          </a:p>
          <a:p>
            <a:pPr>
              <a:spcBef>
                <a:spcPct val="50000"/>
              </a:spcBef>
            </a:pPr>
            <a:endParaRPr lang="en-US" altLang="en-US" baseline="30000"/>
          </a:p>
          <a:p>
            <a:pPr>
              <a:spcBef>
                <a:spcPct val="50000"/>
              </a:spcBef>
            </a:pPr>
            <a:r>
              <a:rPr lang="en-US" altLang="en-US"/>
              <a:t>r = 163/(10*33) = 0.49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Or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r = 0.15 * (33/10) = 0.49</a:t>
            </a:r>
          </a:p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71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Significance testing…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2057400"/>
            <a:ext cx="7772400" cy="990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slope ~ T</a:t>
            </a:r>
            <a:r>
              <a:rPr lang="en-US" altLang="en-US" sz="96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(β</a:t>
            </a:r>
            <a:r>
              <a:rPr lang="en-US" alt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9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s.e</a:t>
            </a:r>
            <a:r>
              <a:rPr lang="en-US" altLang="en-US" sz="9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))</a:t>
            </a:r>
            <a:endParaRPr lang="en-US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i="1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06602" name="Object 10"/>
          <p:cNvGraphicFramePr>
            <a:graphicFrameLocks noChangeAspect="1"/>
          </p:cNvGraphicFramePr>
          <p:nvPr/>
        </p:nvGraphicFramePr>
        <p:xfrm>
          <a:off x="7008813" y="2411413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3" imgW="152334" imgH="228501" progId="Equation.3">
                  <p:embed/>
                </p:oleObj>
              </mc:Choice>
              <mc:Fallback>
                <p:oleObj r:id="rId3" imgW="152334" imgH="228501" progId="Equation.3">
                  <p:embed/>
                  <p:pic>
                    <p:nvPicPr>
                      <p:cNvPr id="10066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411413"/>
                        <a:ext cx="3556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6616" name="Rectangle 24"/>
          <p:cNvSpPr>
            <a:spLocks noChangeArrowheads="1"/>
          </p:cNvSpPr>
          <p:nvPr/>
        </p:nvSpPr>
        <p:spPr bwMode="auto">
          <a:xfrm>
            <a:off x="2362200" y="3200401"/>
            <a:ext cx="7696200" cy="1044575"/>
          </a:xfrm>
          <a:prstGeom prst="rect">
            <a:avLst/>
          </a:prstGeom>
          <a:solidFill>
            <a:srgbClr val="C7DAF7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H0:  </a:t>
            </a:r>
            <a:r>
              <a:rPr lang="el-GR" altLang="en-US" sz="2800">
                <a:latin typeface="Tahoma" panose="020B060403050404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800">
                <a:latin typeface="Tahoma" panose="020B0604030504040204" pitchFamily="34" charset="0"/>
              </a:rPr>
              <a:t>1 = 0	(no linear relationship)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H1:  </a:t>
            </a:r>
            <a:r>
              <a:rPr lang="el-GR" altLang="en-US" sz="2800">
                <a:latin typeface="Tahoma" panose="020B0604030504040204" pitchFamily="34" charset="0"/>
                <a:cs typeface="Arial" panose="020B0604020202020204" pitchFamily="34" charset="0"/>
              </a:rPr>
              <a:t>β</a:t>
            </a:r>
            <a:r>
              <a:rPr lang="en-US" altLang="en-US" sz="2800">
                <a:latin typeface="Tahoma" panose="020B0604030504040204" pitchFamily="34" charset="0"/>
              </a:rPr>
              <a:t>1 </a:t>
            </a:r>
            <a:r>
              <a:rPr lang="en-US" altLang="en-US" sz="2800">
                <a:latin typeface="Symbol" panose="05050102010706020507" pitchFamily="18" charset="2"/>
              </a:rPr>
              <a:t> </a:t>
            </a:r>
            <a:r>
              <a:rPr lang="en-US" altLang="en-US" sz="2800">
                <a:latin typeface="Tahoma" panose="020B0604030504040204" pitchFamily="34" charset="0"/>
              </a:rPr>
              <a:t>0	(linear relationship does exist)</a:t>
            </a:r>
          </a:p>
        </p:txBody>
      </p:sp>
      <p:grpSp>
        <p:nvGrpSpPr>
          <p:cNvPr id="1006618" name="Group 26"/>
          <p:cNvGrpSpPr>
            <a:grpSpLocks/>
          </p:cNvGrpSpPr>
          <p:nvPr/>
        </p:nvGrpSpPr>
        <p:grpSpPr bwMode="auto">
          <a:xfrm>
            <a:off x="4343400" y="4572000"/>
            <a:ext cx="2743200" cy="1524000"/>
            <a:chOff x="1296" y="3072"/>
            <a:chExt cx="1344" cy="816"/>
          </a:xfrm>
        </p:grpSpPr>
        <p:pic>
          <p:nvPicPr>
            <p:cNvPr id="1006608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4" y="3072"/>
              <a:ext cx="816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6617" name="Rectangle 25"/>
            <p:cNvSpPr>
              <a:spLocks noChangeArrowheads="1"/>
            </p:cNvSpPr>
            <p:nvPr/>
          </p:nvSpPr>
          <p:spPr bwMode="auto">
            <a:xfrm>
              <a:off x="1296" y="3312"/>
              <a:ext cx="3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i="1">
                  <a:ea typeface="SimSun" panose="02010600030101010101" pitchFamily="2" charset="-122"/>
                </a:rPr>
                <a:t>T</a:t>
              </a:r>
              <a:r>
                <a:rPr lang="en-US" altLang="zh-CN" sz="2400" i="1" baseline="-30000">
                  <a:ea typeface="SimSun" panose="02010600030101010101" pitchFamily="2" charset="-122"/>
                </a:rPr>
                <a:t>n-2</a:t>
              </a:r>
              <a:r>
                <a:rPr lang="en-US" altLang="zh-CN" sz="2400">
                  <a:ea typeface="SimSun" panose="02010600030101010101" pitchFamily="2" charset="-12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614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02543" y="473871"/>
            <a:ext cx="8640763" cy="1462087"/>
          </a:xfrm>
        </p:spPr>
        <p:txBody>
          <a:bodyPr/>
          <a:lstStyle/>
          <a:p>
            <a:r>
              <a:rPr lang="en-US" altLang="en-US" sz="4000"/>
              <a:t>Formula for the standard error of beta (you will not have to calculate by hand!):</a:t>
            </a:r>
          </a:p>
        </p:txBody>
      </p:sp>
      <p:sp>
        <p:nvSpPr>
          <p:cNvPr id="1000453" name="Rectangle 5"/>
          <p:cNvSpPr>
            <a:spLocks noChangeArrowheads="1"/>
          </p:cNvSpPr>
          <p:nvPr/>
        </p:nvSpPr>
        <p:spPr bwMode="auto">
          <a:xfrm>
            <a:off x="5372100" y="300513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graphicFrame>
        <p:nvGraphicFramePr>
          <p:cNvPr id="10004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165347"/>
              </p:ext>
            </p:extLst>
          </p:nvPr>
        </p:nvGraphicFramePr>
        <p:xfrm>
          <a:off x="4193494" y="4843948"/>
          <a:ext cx="3522921" cy="1587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3" imgW="1523880" imgH="685800" progId="Equation.3">
                  <p:embed/>
                </p:oleObj>
              </mc:Choice>
              <mc:Fallback>
                <p:oleObj name="Equation" r:id="rId3" imgW="1523880" imgH="685800" progId="Equation.3">
                  <p:embed/>
                  <p:pic>
                    <p:nvPicPr>
                      <p:cNvPr id="10004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3494" y="4843948"/>
                        <a:ext cx="3522921" cy="158714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0458" name="Object 10"/>
          <p:cNvGraphicFramePr>
            <a:graphicFrameLocks noChangeAspect="1"/>
          </p:cNvGraphicFramePr>
          <p:nvPr/>
        </p:nvGraphicFramePr>
        <p:xfrm>
          <a:off x="3465513" y="2328864"/>
          <a:ext cx="4805362" cy="226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5" imgW="1828800" imgH="863280" progId="Equation.3">
                  <p:embed/>
                </p:oleObj>
              </mc:Choice>
              <mc:Fallback>
                <p:oleObj name="Equation" r:id="rId5" imgW="1828800" imgH="863280" progId="Equation.3">
                  <p:embed/>
                  <p:pic>
                    <p:nvPicPr>
                      <p:cNvPr id="10004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2328864"/>
                        <a:ext cx="4805362" cy="226853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73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dataset 4</a:t>
            </a:r>
          </a:p>
        </p:txBody>
      </p:sp>
      <p:sp>
        <p:nvSpPr>
          <p:cNvPr id="1127438" name="Rectangle 1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Standard error (beta) = 0.03</a:t>
            </a:r>
          </a:p>
          <a:p>
            <a:r>
              <a:rPr lang="en-US" altLang="en-US"/>
              <a:t>T</a:t>
            </a:r>
            <a:r>
              <a:rPr lang="en-US" altLang="en-US" baseline="-25000"/>
              <a:t>98</a:t>
            </a:r>
            <a:r>
              <a:rPr lang="en-US" altLang="en-US"/>
              <a:t> = 0.15/0.03 = 5, p&lt;.0001</a:t>
            </a:r>
          </a:p>
          <a:p>
            <a:endParaRPr lang="en-US" altLang="en-US"/>
          </a:p>
          <a:p>
            <a:r>
              <a:rPr lang="en-US" altLang="en-US"/>
              <a:t>95% Confidence interval = 0.09 to 0.21</a:t>
            </a:r>
            <a:endParaRPr lang="en-US" altLang="en-US" baseline="-25000"/>
          </a:p>
        </p:txBody>
      </p:sp>
    </p:spTree>
    <p:extLst>
      <p:ext uri="{BB962C8B-B14F-4D97-AF65-F5344CB8AC3E}">
        <p14:creationId xmlns:p14="http://schemas.microsoft.com/office/powerpoint/2010/main" val="20990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Residual Analysis: check assumptions</a:t>
            </a:r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651126"/>
            <a:ext cx="8001000" cy="4206875"/>
          </a:xfrm>
          <a:noFill/>
        </p:spPr>
        <p:txBody>
          <a:bodyPr>
            <a:spAutoFit/>
          </a:bodyPr>
          <a:lstStyle/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altLang="en-US" sz="2400"/>
              <a:t>The residual for observation i, e</a:t>
            </a:r>
            <a:r>
              <a:rPr lang="en-US" altLang="en-US" sz="2400" baseline="-25000"/>
              <a:t>i</a:t>
            </a:r>
            <a:r>
              <a:rPr lang="en-US" altLang="en-US" sz="2400"/>
              <a:t>, is the difference between its observed and predicted value</a:t>
            </a:r>
          </a:p>
          <a:p>
            <a:pPr>
              <a:lnSpc>
                <a:spcPct val="90000"/>
              </a:lnSpc>
              <a:spcAft>
                <a:spcPct val="10000"/>
              </a:spcAft>
            </a:pPr>
            <a:r>
              <a:rPr lang="en-US" altLang="en-US" sz="2400"/>
              <a:t>Check the assumptions of regression by examining the residuals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/>
              <a:t>Examine for linearity assumption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/>
              <a:t>Examine for constant variance for all levels of X (homoscedasticity)  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/>
              <a:t>Evaluate normal distribution assumption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/>
              <a:t>Evaluate independence assumption</a:t>
            </a:r>
          </a:p>
          <a:p>
            <a:pPr>
              <a:lnSpc>
                <a:spcPct val="130000"/>
              </a:lnSpc>
              <a:spcAft>
                <a:spcPct val="10000"/>
              </a:spcAft>
            </a:pPr>
            <a:r>
              <a:rPr lang="en-US" altLang="en-US" sz="2400"/>
              <a:t>Graphical Analysis of Residuals</a:t>
            </a:r>
          </a:p>
          <a:p>
            <a:pPr lvl="1">
              <a:lnSpc>
                <a:spcPct val="90000"/>
              </a:lnSpc>
              <a:spcAft>
                <a:spcPct val="10000"/>
              </a:spcAft>
            </a:pPr>
            <a:r>
              <a:rPr lang="en-US" altLang="en-US" sz="2000"/>
              <a:t>Can plot residuals vs. X</a:t>
            </a:r>
          </a:p>
        </p:txBody>
      </p:sp>
      <p:graphicFrame>
        <p:nvGraphicFramePr>
          <p:cNvPr id="1014788" name="Object 4"/>
          <p:cNvGraphicFramePr>
            <a:graphicFrameLocks noChangeAspect="1"/>
          </p:cNvGraphicFramePr>
          <p:nvPr/>
        </p:nvGraphicFramePr>
        <p:xfrm>
          <a:off x="4811714" y="1887539"/>
          <a:ext cx="1773237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647640" imgH="253800" progId="Equation.3">
                  <p:embed/>
                </p:oleObj>
              </mc:Choice>
              <mc:Fallback>
                <p:oleObj name="Equation" r:id="rId3" imgW="647640" imgH="253800" progId="Equation.3">
                  <p:embed/>
                  <p:pic>
                    <p:nvPicPr>
                      <p:cNvPr id="1014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4" y="1887539"/>
                        <a:ext cx="1773237" cy="693737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239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Predicted values…</a:t>
            </a:r>
          </a:p>
        </p:txBody>
      </p:sp>
      <p:graphicFrame>
        <p:nvGraphicFramePr>
          <p:cNvPr id="1150979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3182939" y="1897064"/>
          <a:ext cx="568642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3" imgW="888840" imgH="228600" progId="Equation.3">
                  <p:embed/>
                </p:oleObj>
              </mc:Choice>
              <mc:Fallback>
                <p:oleObj name="Equation" r:id="rId3" imgW="888840" imgH="228600" progId="Equation.3">
                  <p:embed/>
                  <p:pic>
                    <p:nvPicPr>
                      <p:cNvPr id="1150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9" y="1897064"/>
                        <a:ext cx="568642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0980" name="Text Box 4"/>
          <p:cNvSpPr txBox="1">
            <a:spLocks noChangeArrowheads="1"/>
          </p:cNvSpPr>
          <p:nvPr/>
        </p:nvSpPr>
        <p:spPr bwMode="auto">
          <a:xfrm>
            <a:off x="1524000" y="358775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For Vitamin D = 95 nmol/L (or 9.5 in 10 nmol/L):</a:t>
            </a:r>
            <a:r>
              <a:rPr lang="en-US" altLang="en-US"/>
              <a:t> </a:t>
            </a:r>
          </a:p>
        </p:txBody>
      </p:sp>
      <p:graphicFrame>
        <p:nvGraphicFramePr>
          <p:cNvPr id="115098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3095625" y="4595813"/>
          <a:ext cx="6324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5" imgW="1371600" imgH="228600" progId="Equation.3">
                  <p:embed/>
                </p:oleObj>
              </mc:Choice>
              <mc:Fallback>
                <p:oleObj name="Equation" r:id="rId5" imgW="1371600" imgH="228600" progId="Equation.3">
                  <p:embed/>
                  <p:pic>
                    <p:nvPicPr>
                      <p:cNvPr id="1150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595813"/>
                        <a:ext cx="6324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914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7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 coefficient</a:t>
            </a:r>
          </a:p>
        </p:txBody>
      </p:sp>
      <p:sp>
        <p:nvSpPr>
          <p:cNvPr id="969735" name="Rectangle 1031"/>
          <p:cNvSpPr>
            <a:spLocks noChangeArrowheads="1"/>
          </p:cNvSpPr>
          <p:nvPr/>
        </p:nvSpPr>
        <p:spPr bwMode="auto">
          <a:xfrm>
            <a:off x="1304487" y="1430321"/>
            <a:ext cx="10049311" cy="1405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Pearson’s Correlation Coefficient is standardized covariance </a:t>
            </a:r>
            <a:r>
              <a:rPr lang="en-US" altLang="en-US" sz="2800" dirty="0" smtClean="0"/>
              <a:t>(unit less):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</p:txBody>
      </p:sp>
      <p:graphicFrame>
        <p:nvGraphicFramePr>
          <p:cNvPr id="96973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05347"/>
              </p:ext>
            </p:extLst>
          </p:nvPr>
        </p:nvGraphicFramePr>
        <p:xfrm>
          <a:off x="1485654" y="2424930"/>
          <a:ext cx="9686975" cy="322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333440" imgH="444240" progId="Equation.3">
                  <p:embed/>
                </p:oleObj>
              </mc:Choice>
              <mc:Fallback>
                <p:oleObj name="Equation" r:id="rId3" imgW="1333440" imgH="444240" progId="Equation.3">
                  <p:embed/>
                  <p:pic>
                    <p:nvPicPr>
                      <p:cNvPr id="969737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654" y="2424930"/>
                        <a:ext cx="9686975" cy="322560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096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5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4900" y="365125"/>
            <a:ext cx="11006235" cy="703279"/>
          </a:xfrm>
        </p:spPr>
        <p:txBody>
          <a:bodyPr>
            <a:normAutofit/>
          </a:bodyPr>
          <a:lstStyle/>
          <a:p>
            <a:r>
              <a:rPr lang="en-US" altLang="en-US" dirty="0"/>
              <a:t>Residual = </a:t>
            </a:r>
            <a:r>
              <a:rPr lang="en-US" altLang="en-US" dirty="0" smtClean="0"/>
              <a:t>observed </a:t>
            </a:r>
            <a:r>
              <a:rPr lang="en-US" altLang="en-US" dirty="0"/>
              <a:t>- predicted</a:t>
            </a:r>
          </a:p>
        </p:txBody>
      </p:sp>
      <p:graphicFrame>
        <p:nvGraphicFramePr>
          <p:cNvPr id="1152003" name="Object 3"/>
          <p:cNvGraphicFramePr>
            <a:graphicFrameLocks noChangeAspect="1"/>
          </p:cNvGraphicFramePr>
          <p:nvPr>
            <p:ph idx="1"/>
          </p:nvPr>
        </p:nvGraphicFramePr>
        <p:xfrm>
          <a:off x="8229601" y="2743201"/>
          <a:ext cx="2174875" cy="206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723600" imgH="685800" progId="Equation.3">
                  <p:embed/>
                </p:oleObj>
              </mc:Choice>
              <mc:Fallback>
                <p:oleObj name="Equation" r:id="rId3" imgW="723600" imgH="685800" progId="Equation.3">
                  <p:embed/>
                  <p:pic>
                    <p:nvPicPr>
                      <p:cNvPr id="11520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1" y="2743201"/>
                        <a:ext cx="2174875" cy="206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200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3" y="1180421"/>
            <a:ext cx="6553200" cy="502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2005" name="Group 5"/>
          <p:cNvGrpSpPr>
            <a:grpSpLocks/>
          </p:cNvGrpSpPr>
          <p:nvPr/>
        </p:nvGrpSpPr>
        <p:grpSpPr bwMode="auto">
          <a:xfrm>
            <a:off x="1755775" y="2362201"/>
            <a:ext cx="4491038" cy="1825625"/>
            <a:chOff x="146" y="1488"/>
            <a:chExt cx="2829" cy="1150"/>
          </a:xfrm>
        </p:grpSpPr>
        <p:grpSp>
          <p:nvGrpSpPr>
            <p:cNvPr id="1152006" name="Group 6"/>
            <p:cNvGrpSpPr>
              <a:grpSpLocks/>
            </p:cNvGrpSpPr>
            <p:nvPr/>
          </p:nvGrpSpPr>
          <p:grpSpPr bwMode="auto">
            <a:xfrm>
              <a:off x="369" y="1488"/>
              <a:ext cx="2606" cy="1014"/>
              <a:chOff x="370" y="1488"/>
              <a:chExt cx="2606" cy="1014"/>
            </a:xfrm>
          </p:grpSpPr>
          <p:grpSp>
            <p:nvGrpSpPr>
              <p:cNvPr id="1152007" name="Group 7"/>
              <p:cNvGrpSpPr>
                <a:grpSpLocks/>
              </p:cNvGrpSpPr>
              <p:nvPr/>
            </p:nvGrpSpPr>
            <p:grpSpPr bwMode="auto">
              <a:xfrm>
                <a:off x="2016" y="1488"/>
                <a:ext cx="960" cy="1005"/>
                <a:chOff x="2016" y="1488"/>
                <a:chExt cx="960" cy="1048"/>
              </a:xfrm>
            </p:grpSpPr>
            <p:grpSp>
              <p:nvGrpSpPr>
                <p:cNvPr id="1152008" name="Group 8"/>
                <p:cNvGrpSpPr>
                  <a:grpSpLocks/>
                </p:cNvGrpSpPr>
                <p:nvPr/>
              </p:nvGrpSpPr>
              <p:grpSpPr bwMode="auto">
                <a:xfrm>
                  <a:off x="2016" y="1488"/>
                  <a:ext cx="960" cy="576"/>
                  <a:chOff x="2016" y="1488"/>
                  <a:chExt cx="960" cy="576"/>
                </a:xfrm>
              </p:grpSpPr>
              <p:sp>
                <p:nvSpPr>
                  <p:cNvPr id="1152009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1776"/>
                    <a:ext cx="240" cy="28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IN"/>
                  </a:p>
                </p:txBody>
              </p:sp>
              <p:sp>
                <p:nvSpPr>
                  <p:cNvPr id="115201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12" y="1488"/>
                    <a:ext cx="864" cy="24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en-US"/>
                      <a:t>X=95 nmol/L</a:t>
                    </a:r>
                  </a:p>
                </p:txBody>
              </p:sp>
            </p:grpSp>
            <p:sp>
              <p:nvSpPr>
                <p:cNvPr id="1152011" name="Line 11"/>
                <p:cNvSpPr>
                  <a:spLocks noChangeShapeType="1"/>
                </p:cNvSpPr>
                <p:nvPr/>
              </p:nvSpPr>
              <p:spPr bwMode="auto">
                <a:xfrm>
                  <a:off x="2126" y="1951"/>
                  <a:ext cx="0" cy="585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1152012" name="Line 12"/>
              <p:cNvSpPr>
                <a:spLocks noChangeShapeType="1"/>
              </p:cNvSpPr>
              <p:nvPr/>
            </p:nvSpPr>
            <p:spPr bwMode="auto">
              <a:xfrm flipH="1">
                <a:off x="370" y="2502"/>
                <a:ext cx="1754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1152013" name="Text Box 13"/>
            <p:cNvSpPr txBox="1">
              <a:spLocks noChangeArrowheads="1"/>
            </p:cNvSpPr>
            <p:nvPr/>
          </p:nvSpPr>
          <p:spPr bwMode="auto">
            <a:xfrm>
              <a:off x="146" y="2407"/>
              <a:ext cx="3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folHlink"/>
                  </a:solidFill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72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5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2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1" y="457200"/>
            <a:ext cx="7078663" cy="990600"/>
          </a:xfrm>
        </p:spPr>
        <p:txBody>
          <a:bodyPr/>
          <a:lstStyle/>
          <a:p>
            <a:r>
              <a:rPr lang="en-US" altLang="en-US"/>
              <a:t>Residual Analysis for Linearity</a:t>
            </a:r>
          </a:p>
        </p:txBody>
      </p:sp>
      <p:graphicFrame>
        <p:nvGraphicFramePr>
          <p:cNvPr id="1015811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47875" y="5943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Clip" r:id="rId3" imgW="1044360" imgH="1001520" progId="MS_ClipArt_Gallery.5">
                  <p:embed/>
                </p:oleObj>
              </mc:Choice>
              <mc:Fallback>
                <p:oleObj name="Clip" r:id="rId3" imgW="1044360" imgH="1001520" progId="MS_ClipArt_Gallery.5">
                  <p:embed/>
                  <p:pic>
                    <p:nvPicPr>
                      <p:cNvPr id="1015811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5943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5812" name="Rectangle 4"/>
          <p:cNvSpPr>
            <a:spLocks noChangeArrowheads="1"/>
          </p:cNvSpPr>
          <p:nvPr/>
        </p:nvSpPr>
        <p:spPr bwMode="auto">
          <a:xfrm>
            <a:off x="3186114" y="5946776"/>
            <a:ext cx="1843087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Not Linear</a:t>
            </a:r>
          </a:p>
        </p:txBody>
      </p:sp>
      <p:sp>
        <p:nvSpPr>
          <p:cNvPr id="1015813" name="Rectangle 5"/>
          <p:cNvSpPr>
            <a:spLocks noChangeArrowheads="1"/>
          </p:cNvSpPr>
          <p:nvPr/>
        </p:nvSpPr>
        <p:spPr bwMode="auto">
          <a:xfrm>
            <a:off x="7758113" y="6022976"/>
            <a:ext cx="12620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Linear</a:t>
            </a:r>
          </a:p>
        </p:txBody>
      </p:sp>
      <p:sp>
        <p:nvSpPr>
          <p:cNvPr id="1015814" name="Rectangle 6"/>
          <p:cNvSpPr>
            <a:spLocks noChangeArrowheads="1"/>
          </p:cNvSpPr>
          <p:nvPr/>
        </p:nvSpPr>
        <p:spPr bwMode="auto">
          <a:xfrm>
            <a:off x="6691314" y="5867401"/>
            <a:ext cx="1304925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5815" name="Line 7"/>
          <p:cNvSpPr>
            <a:spLocks noChangeShapeType="1"/>
          </p:cNvSpPr>
          <p:nvPr/>
        </p:nvSpPr>
        <p:spPr bwMode="auto">
          <a:xfrm>
            <a:off x="2276475" y="4576764"/>
            <a:ext cx="0" cy="113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16" name="Line 8"/>
          <p:cNvSpPr>
            <a:spLocks noChangeShapeType="1"/>
          </p:cNvSpPr>
          <p:nvPr/>
        </p:nvSpPr>
        <p:spPr bwMode="auto">
          <a:xfrm>
            <a:off x="2276476" y="5029200"/>
            <a:ext cx="351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17" name="Arc 9"/>
          <p:cNvSpPr>
            <a:spLocks/>
          </p:cNvSpPr>
          <p:nvPr/>
        </p:nvSpPr>
        <p:spPr bwMode="auto">
          <a:xfrm rot="12394748">
            <a:off x="2641600" y="4222750"/>
            <a:ext cx="3024188" cy="1798638"/>
          </a:xfrm>
          <a:custGeom>
            <a:avLst/>
            <a:gdLst>
              <a:gd name="G0" fmla="+- 3578 0 0"/>
              <a:gd name="G1" fmla="+- 0 0 0"/>
              <a:gd name="G2" fmla="+- 21600 0 0"/>
              <a:gd name="T0" fmla="*/ 25178 w 25178"/>
              <a:gd name="T1" fmla="*/ 19 h 21600"/>
              <a:gd name="T2" fmla="*/ 0 w 25178"/>
              <a:gd name="T3" fmla="*/ 21302 h 21600"/>
              <a:gd name="T4" fmla="*/ 3578 w 25178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5178" h="21600" fill="none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</a:path>
              <a:path w="25178" h="21600" stroke="0" extrusionOk="0">
                <a:moveTo>
                  <a:pt x="25177" y="18"/>
                </a:moveTo>
                <a:cubicBezTo>
                  <a:pt x="25167" y="11940"/>
                  <a:pt x="15499" y="21599"/>
                  <a:pt x="3578" y="21599"/>
                </a:cubicBezTo>
                <a:cubicBezTo>
                  <a:pt x="2379" y="21599"/>
                  <a:pt x="1182" y="21500"/>
                  <a:pt x="0" y="21301"/>
                </a:cubicBezTo>
                <a:lnTo>
                  <a:pt x="3578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18" name="Arc 10"/>
          <p:cNvSpPr>
            <a:spLocks/>
          </p:cNvSpPr>
          <p:nvPr/>
        </p:nvSpPr>
        <p:spPr bwMode="auto">
          <a:xfrm rot="12394774">
            <a:off x="2819401" y="5059364"/>
            <a:ext cx="2835275" cy="1798637"/>
          </a:xfrm>
          <a:custGeom>
            <a:avLst/>
            <a:gdLst>
              <a:gd name="G0" fmla="+- 2009 0 0"/>
              <a:gd name="G1" fmla="+- 0 0 0"/>
              <a:gd name="G2" fmla="+- 21600 0 0"/>
              <a:gd name="T0" fmla="*/ 23609 w 23609"/>
              <a:gd name="T1" fmla="*/ 19 h 21600"/>
              <a:gd name="T2" fmla="*/ 0 w 23609"/>
              <a:gd name="T3" fmla="*/ 21506 h 21600"/>
              <a:gd name="T4" fmla="*/ 2009 w 2360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609" h="21600" fill="none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</a:path>
              <a:path w="23609" h="21600" stroke="0" extrusionOk="0">
                <a:moveTo>
                  <a:pt x="23608" y="18"/>
                </a:moveTo>
                <a:cubicBezTo>
                  <a:pt x="23598" y="11940"/>
                  <a:pt x="13930" y="21599"/>
                  <a:pt x="2009" y="21599"/>
                </a:cubicBezTo>
                <a:cubicBezTo>
                  <a:pt x="1338" y="21599"/>
                  <a:pt x="667" y="21568"/>
                  <a:pt x="-1" y="21506"/>
                </a:cubicBezTo>
                <a:lnTo>
                  <a:pt x="2009" y="0"/>
                </a:lnTo>
                <a:close/>
              </a:path>
            </a:pathLst>
          </a:custGeom>
          <a:noFill/>
          <a:ln w="25400" cap="rnd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19" name="Oval 11"/>
          <p:cNvSpPr>
            <a:spLocks noChangeArrowheads="1"/>
          </p:cNvSpPr>
          <p:nvPr/>
        </p:nvSpPr>
        <p:spPr bwMode="auto">
          <a:xfrm>
            <a:off x="25050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0" name="Oval 12"/>
          <p:cNvSpPr>
            <a:spLocks noChangeArrowheads="1"/>
          </p:cNvSpPr>
          <p:nvPr/>
        </p:nvSpPr>
        <p:spPr bwMode="auto">
          <a:xfrm>
            <a:off x="2809875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1" name="Oval 13"/>
          <p:cNvSpPr>
            <a:spLocks noChangeArrowheads="1"/>
          </p:cNvSpPr>
          <p:nvPr/>
        </p:nvSpPr>
        <p:spPr bwMode="auto">
          <a:xfrm>
            <a:off x="42576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2" name="Oval 14"/>
          <p:cNvSpPr>
            <a:spLocks noChangeArrowheads="1"/>
          </p:cNvSpPr>
          <p:nvPr/>
        </p:nvSpPr>
        <p:spPr bwMode="auto">
          <a:xfrm>
            <a:off x="4486275" y="4495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3" name="Oval 15"/>
          <p:cNvSpPr>
            <a:spLocks noChangeArrowheads="1"/>
          </p:cNvSpPr>
          <p:nvPr/>
        </p:nvSpPr>
        <p:spPr bwMode="auto">
          <a:xfrm>
            <a:off x="4791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4" name="Oval 16"/>
          <p:cNvSpPr>
            <a:spLocks noChangeArrowheads="1"/>
          </p:cNvSpPr>
          <p:nvPr/>
        </p:nvSpPr>
        <p:spPr bwMode="auto">
          <a:xfrm>
            <a:off x="3190875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5" name="Oval 17"/>
          <p:cNvSpPr>
            <a:spLocks noChangeArrowheads="1"/>
          </p:cNvSpPr>
          <p:nvPr/>
        </p:nvSpPr>
        <p:spPr bwMode="auto">
          <a:xfrm>
            <a:off x="4876800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6" name="Oval 18"/>
          <p:cNvSpPr>
            <a:spLocks noChangeArrowheads="1"/>
          </p:cNvSpPr>
          <p:nvPr/>
        </p:nvSpPr>
        <p:spPr bwMode="auto">
          <a:xfrm>
            <a:off x="51054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7" name="Oval 19"/>
          <p:cNvSpPr>
            <a:spLocks noChangeArrowheads="1"/>
          </p:cNvSpPr>
          <p:nvPr/>
        </p:nvSpPr>
        <p:spPr bwMode="auto">
          <a:xfrm>
            <a:off x="5105400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8" name="Oval 20"/>
          <p:cNvSpPr>
            <a:spLocks noChangeArrowheads="1"/>
          </p:cNvSpPr>
          <p:nvPr/>
        </p:nvSpPr>
        <p:spPr bwMode="auto">
          <a:xfrm>
            <a:off x="5410200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29" name="Oval 21"/>
          <p:cNvSpPr>
            <a:spLocks noChangeArrowheads="1"/>
          </p:cNvSpPr>
          <p:nvPr/>
        </p:nvSpPr>
        <p:spPr bwMode="auto">
          <a:xfrm>
            <a:off x="4486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0" name="Oval 22"/>
          <p:cNvSpPr>
            <a:spLocks noChangeArrowheads="1"/>
          </p:cNvSpPr>
          <p:nvPr/>
        </p:nvSpPr>
        <p:spPr bwMode="auto">
          <a:xfrm>
            <a:off x="38004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1" name="Oval 23"/>
          <p:cNvSpPr>
            <a:spLocks noChangeArrowheads="1"/>
          </p:cNvSpPr>
          <p:nvPr/>
        </p:nvSpPr>
        <p:spPr bwMode="auto">
          <a:xfrm>
            <a:off x="4029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2" name="Oval 24"/>
          <p:cNvSpPr>
            <a:spLocks noChangeArrowheads="1"/>
          </p:cNvSpPr>
          <p:nvPr/>
        </p:nvSpPr>
        <p:spPr bwMode="auto">
          <a:xfrm>
            <a:off x="3648075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3" name="Oval 25"/>
          <p:cNvSpPr>
            <a:spLocks noChangeArrowheads="1"/>
          </p:cNvSpPr>
          <p:nvPr/>
        </p:nvSpPr>
        <p:spPr bwMode="auto">
          <a:xfrm>
            <a:off x="27336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4" name="Oval 26"/>
          <p:cNvSpPr>
            <a:spLocks noChangeArrowheads="1"/>
          </p:cNvSpPr>
          <p:nvPr/>
        </p:nvSpPr>
        <p:spPr bwMode="auto">
          <a:xfrm>
            <a:off x="2962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5" name="Oval 27"/>
          <p:cNvSpPr>
            <a:spLocks noChangeArrowheads="1"/>
          </p:cNvSpPr>
          <p:nvPr/>
        </p:nvSpPr>
        <p:spPr bwMode="auto">
          <a:xfrm>
            <a:off x="3267075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6" name="Oval 28"/>
          <p:cNvSpPr>
            <a:spLocks noChangeArrowheads="1"/>
          </p:cNvSpPr>
          <p:nvPr/>
        </p:nvSpPr>
        <p:spPr bwMode="auto">
          <a:xfrm>
            <a:off x="4105275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7" name="Oval 29"/>
          <p:cNvSpPr>
            <a:spLocks noChangeArrowheads="1"/>
          </p:cNvSpPr>
          <p:nvPr/>
        </p:nvSpPr>
        <p:spPr bwMode="auto">
          <a:xfrm>
            <a:off x="3343275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8" name="Oval 30"/>
          <p:cNvSpPr>
            <a:spLocks noChangeArrowheads="1"/>
          </p:cNvSpPr>
          <p:nvPr/>
        </p:nvSpPr>
        <p:spPr bwMode="auto">
          <a:xfrm>
            <a:off x="5562600" y="5334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39" name="Oval 31"/>
          <p:cNvSpPr>
            <a:spLocks noChangeArrowheads="1"/>
          </p:cNvSpPr>
          <p:nvPr/>
        </p:nvSpPr>
        <p:spPr bwMode="auto">
          <a:xfrm>
            <a:off x="3571875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0" name="Rectangle 32"/>
          <p:cNvSpPr>
            <a:spLocks noChangeArrowheads="1"/>
          </p:cNvSpPr>
          <p:nvPr/>
        </p:nvSpPr>
        <p:spPr bwMode="auto">
          <a:xfrm>
            <a:off x="5791200" y="4800600"/>
            <a:ext cx="38100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1" name="Rectangle 33"/>
          <p:cNvSpPr>
            <a:spLocks noChangeArrowheads="1"/>
          </p:cNvSpPr>
          <p:nvPr/>
        </p:nvSpPr>
        <p:spPr bwMode="auto">
          <a:xfrm rot="16200000">
            <a:off x="13731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842" name="Line 34"/>
          <p:cNvSpPr>
            <a:spLocks noChangeShapeType="1"/>
          </p:cNvSpPr>
          <p:nvPr/>
        </p:nvSpPr>
        <p:spPr bwMode="auto">
          <a:xfrm>
            <a:off x="6696075" y="5033963"/>
            <a:ext cx="350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3" name="Line 35"/>
          <p:cNvSpPr>
            <a:spLocks noChangeShapeType="1"/>
          </p:cNvSpPr>
          <p:nvPr/>
        </p:nvSpPr>
        <p:spPr bwMode="auto">
          <a:xfrm>
            <a:off x="6696075" y="44196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4" name="Rectangle 36"/>
          <p:cNvSpPr>
            <a:spLocks noChangeArrowheads="1"/>
          </p:cNvSpPr>
          <p:nvPr/>
        </p:nvSpPr>
        <p:spPr bwMode="auto">
          <a:xfrm>
            <a:off x="10134600" y="4800600"/>
            <a:ext cx="4000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45" name="Line 37"/>
          <p:cNvSpPr>
            <a:spLocks noChangeShapeType="1"/>
          </p:cNvSpPr>
          <p:nvPr/>
        </p:nvSpPr>
        <p:spPr bwMode="auto">
          <a:xfrm>
            <a:off x="6738939" y="4576763"/>
            <a:ext cx="31956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6" name="Line 38"/>
          <p:cNvSpPr>
            <a:spLocks noChangeShapeType="1"/>
          </p:cNvSpPr>
          <p:nvPr/>
        </p:nvSpPr>
        <p:spPr bwMode="auto">
          <a:xfrm>
            <a:off x="6815139" y="5491163"/>
            <a:ext cx="3119437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7" name="Oval 39"/>
          <p:cNvSpPr>
            <a:spLocks noChangeArrowheads="1"/>
          </p:cNvSpPr>
          <p:nvPr/>
        </p:nvSpPr>
        <p:spPr bwMode="auto">
          <a:xfrm>
            <a:off x="73818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8" name="Oval 40"/>
          <p:cNvSpPr>
            <a:spLocks noChangeArrowheads="1"/>
          </p:cNvSpPr>
          <p:nvPr/>
        </p:nvSpPr>
        <p:spPr bwMode="auto">
          <a:xfrm>
            <a:off x="70770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49" name="Oval 41"/>
          <p:cNvSpPr>
            <a:spLocks noChangeArrowheads="1"/>
          </p:cNvSpPr>
          <p:nvPr/>
        </p:nvSpPr>
        <p:spPr bwMode="auto">
          <a:xfrm>
            <a:off x="6696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0" name="Oval 42"/>
          <p:cNvSpPr>
            <a:spLocks noChangeArrowheads="1"/>
          </p:cNvSpPr>
          <p:nvPr/>
        </p:nvSpPr>
        <p:spPr bwMode="auto">
          <a:xfrm>
            <a:off x="68484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1" name="Oval 43"/>
          <p:cNvSpPr>
            <a:spLocks noChangeArrowheads="1"/>
          </p:cNvSpPr>
          <p:nvPr/>
        </p:nvSpPr>
        <p:spPr bwMode="auto">
          <a:xfrm>
            <a:off x="6772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2" name="Oval 44"/>
          <p:cNvSpPr>
            <a:spLocks noChangeArrowheads="1"/>
          </p:cNvSpPr>
          <p:nvPr/>
        </p:nvSpPr>
        <p:spPr bwMode="auto">
          <a:xfrm>
            <a:off x="77628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3" name="Oval 45"/>
          <p:cNvSpPr>
            <a:spLocks noChangeArrowheads="1"/>
          </p:cNvSpPr>
          <p:nvPr/>
        </p:nvSpPr>
        <p:spPr bwMode="auto">
          <a:xfrm>
            <a:off x="7762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4" name="Oval 46"/>
          <p:cNvSpPr>
            <a:spLocks noChangeArrowheads="1"/>
          </p:cNvSpPr>
          <p:nvPr/>
        </p:nvSpPr>
        <p:spPr bwMode="auto">
          <a:xfrm>
            <a:off x="7077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5" name="Oval 47"/>
          <p:cNvSpPr>
            <a:spLocks noChangeArrowheads="1"/>
          </p:cNvSpPr>
          <p:nvPr/>
        </p:nvSpPr>
        <p:spPr bwMode="auto">
          <a:xfrm>
            <a:off x="8524875" y="4576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6" name="Oval 48"/>
          <p:cNvSpPr>
            <a:spLocks noChangeArrowheads="1"/>
          </p:cNvSpPr>
          <p:nvPr/>
        </p:nvSpPr>
        <p:spPr bwMode="auto">
          <a:xfrm>
            <a:off x="80676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7" name="Oval 49"/>
          <p:cNvSpPr>
            <a:spLocks noChangeArrowheads="1"/>
          </p:cNvSpPr>
          <p:nvPr/>
        </p:nvSpPr>
        <p:spPr bwMode="auto">
          <a:xfrm>
            <a:off x="79152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8" name="Oval 50"/>
          <p:cNvSpPr>
            <a:spLocks noChangeArrowheads="1"/>
          </p:cNvSpPr>
          <p:nvPr/>
        </p:nvSpPr>
        <p:spPr bwMode="auto">
          <a:xfrm>
            <a:off x="74580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59" name="Oval 51"/>
          <p:cNvSpPr>
            <a:spLocks noChangeArrowheads="1"/>
          </p:cNvSpPr>
          <p:nvPr/>
        </p:nvSpPr>
        <p:spPr bwMode="auto">
          <a:xfrm>
            <a:off x="9210675" y="4805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0" name="Oval 52"/>
          <p:cNvSpPr>
            <a:spLocks noChangeArrowheads="1"/>
          </p:cNvSpPr>
          <p:nvPr/>
        </p:nvSpPr>
        <p:spPr bwMode="auto">
          <a:xfrm>
            <a:off x="8524875" y="51863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1" name="Oval 53"/>
          <p:cNvSpPr>
            <a:spLocks noChangeArrowheads="1"/>
          </p:cNvSpPr>
          <p:nvPr/>
        </p:nvSpPr>
        <p:spPr bwMode="auto">
          <a:xfrm>
            <a:off x="8220075" y="5033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2" name="Oval 54"/>
          <p:cNvSpPr>
            <a:spLocks noChangeArrowheads="1"/>
          </p:cNvSpPr>
          <p:nvPr/>
        </p:nvSpPr>
        <p:spPr bwMode="auto">
          <a:xfrm>
            <a:off x="9210675" y="5110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3" name="Oval 55"/>
          <p:cNvSpPr>
            <a:spLocks noChangeArrowheads="1"/>
          </p:cNvSpPr>
          <p:nvPr/>
        </p:nvSpPr>
        <p:spPr bwMode="auto">
          <a:xfrm>
            <a:off x="8677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4" name="Oval 56"/>
          <p:cNvSpPr>
            <a:spLocks noChangeArrowheads="1"/>
          </p:cNvSpPr>
          <p:nvPr/>
        </p:nvSpPr>
        <p:spPr bwMode="auto">
          <a:xfrm>
            <a:off x="8829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5" name="Oval 57"/>
          <p:cNvSpPr>
            <a:spLocks noChangeArrowheads="1"/>
          </p:cNvSpPr>
          <p:nvPr/>
        </p:nvSpPr>
        <p:spPr bwMode="auto">
          <a:xfrm>
            <a:off x="8905875" y="47291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6" name="Oval 58"/>
          <p:cNvSpPr>
            <a:spLocks noChangeArrowheads="1"/>
          </p:cNvSpPr>
          <p:nvPr/>
        </p:nvSpPr>
        <p:spPr bwMode="auto">
          <a:xfrm>
            <a:off x="9591675" y="5262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7" name="Oval 59"/>
          <p:cNvSpPr>
            <a:spLocks noChangeArrowheads="1"/>
          </p:cNvSpPr>
          <p:nvPr/>
        </p:nvSpPr>
        <p:spPr bwMode="auto">
          <a:xfrm>
            <a:off x="9439275" y="46529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8" name="Oval 60"/>
          <p:cNvSpPr>
            <a:spLocks noChangeArrowheads="1"/>
          </p:cNvSpPr>
          <p:nvPr/>
        </p:nvSpPr>
        <p:spPr bwMode="auto">
          <a:xfrm>
            <a:off x="9820275" y="48815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69" name="Oval 61"/>
          <p:cNvSpPr>
            <a:spLocks noChangeArrowheads="1"/>
          </p:cNvSpPr>
          <p:nvPr/>
        </p:nvSpPr>
        <p:spPr bwMode="auto">
          <a:xfrm>
            <a:off x="9439275" y="4957763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0" name="Line 62"/>
          <p:cNvSpPr>
            <a:spLocks noChangeShapeType="1"/>
          </p:cNvSpPr>
          <p:nvPr/>
        </p:nvSpPr>
        <p:spPr bwMode="auto">
          <a:xfrm>
            <a:off x="2276475" y="23669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1" name="Line 63"/>
          <p:cNvSpPr>
            <a:spLocks noChangeShapeType="1"/>
          </p:cNvSpPr>
          <p:nvPr/>
        </p:nvSpPr>
        <p:spPr bwMode="auto">
          <a:xfrm>
            <a:off x="22764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2" name="Line 64"/>
          <p:cNvSpPr>
            <a:spLocks noChangeShapeType="1"/>
          </p:cNvSpPr>
          <p:nvPr/>
        </p:nvSpPr>
        <p:spPr bwMode="auto">
          <a:xfrm flipV="1">
            <a:off x="2276475" y="22860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3" name="Oval 65"/>
          <p:cNvSpPr>
            <a:spLocks noChangeArrowheads="1"/>
          </p:cNvSpPr>
          <p:nvPr/>
        </p:nvSpPr>
        <p:spPr bwMode="auto">
          <a:xfrm rot="14317620">
            <a:off x="2657475" y="3581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4" name="Oval 66"/>
          <p:cNvSpPr>
            <a:spLocks noChangeArrowheads="1"/>
          </p:cNvSpPr>
          <p:nvPr/>
        </p:nvSpPr>
        <p:spPr bwMode="auto">
          <a:xfrm rot="14317620">
            <a:off x="3038475" y="3429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5" name="Oval 67"/>
          <p:cNvSpPr>
            <a:spLocks noChangeArrowheads="1"/>
          </p:cNvSpPr>
          <p:nvPr/>
        </p:nvSpPr>
        <p:spPr bwMode="auto">
          <a:xfrm rot="14317620">
            <a:off x="44100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6" name="Oval 68"/>
          <p:cNvSpPr>
            <a:spLocks noChangeArrowheads="1"/>
          </p:cNvSpPr>
          <p:nvPr/>
        </p:nvSpPr>
        <p:spPr bwMode="auto">
          <a:xfrm rot="14317620">
            <a:off x="4638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7" name="Oval 69"/>
          <p:cNvSpPr>
            <a:spLocks noChangeArrowheads="1"/>
          </p:cNvSpPr>
          <p:nvPr/>
        </p:nvSpPr>
        <p:spPr bwMode="auto">
          <a:xfrm rot="14317620">
            <a:off x="5105400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8" name="Oval 70"/>
          <p:cNvSpPr>
            <a:spLocks noChangeArrowheads="1"/>
          </p:cNvSpPr>
          <p:nvPr/>
        </p:nvSpPr>
        <p:spPr bwMode="auto">
          <a:xfrm rot="14317620">
            <a:off x="3343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79" name="Oval 71"/>
          <p:cNvSpPr>
            <a:spLocks noChangeArrowheads="1"/>
          </p:cNvSpPr>
          <p:nvPr/>
        </p:nvSpPr>
        <p:spPr bwMode="auto">
          <a:xfrm rot="14317620">
            <a:off x="4943475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0" name="Oval 72"/>
          <p:cNvSpPr>
            <a:spLocks noChangeArrowheads="1"/>
          </p:cNvSpPr>
          <p:nvPr/>
        </p:nvSpPr>
        <p:spPr bwMode="auto">
          <a:xfrm rot="14317620">
            <a:off x="5334000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1" name="Oval 73"/>
          <p:cNvSpPr>
            <a:spLocks noChangeArrowheads="1"/>
          </p:cNvSpPr>
          <p:nvPr/>
        </p:nvSpPr>
        <p:spPr bwMode="auto">
          <a:xfrm rot="14317620">
            <a:off x="5334000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2" name="Oval 74"/>
          <p:cNvSpPr>
            <a:spLocks noChangeArrowheads="1"/>
          </p:cNvSpPr>
          <p:nvPr/>
        </p:nvSpPr>
        <p:spPr bwMode="auto">
          <a:xfrm rot="14317620">
            <a:off x="5638800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3" name="Oval 75"/>
          <p:cNvSpPr>
            <a:spLocks noChangeArrowheads="1"/>
          </p:cNvSpPr>
          <p:nvPr/>
        </p:nvSpPr>
        <p:spPr bwMode="auto">
          <a:xfrm rot="14317620">
            <a:off x="4800600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4" name="Oval 76"/>
          <p:cNvSpPr>
            <a:spLocks noChangeArrowheads="1"/>
          </p:cNvSpPr>
          <p:nvPr/>
        </p:nvSpPr>
        <p:spPr bwMode="auto">
          <a:xfrm rot="14317620">
            <a:off x="39528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5" name="Oval 77"/>
          <p:cNvSpPr>
            <a:spLocks noChangeArrowheads="1"/>
          </p:cNvSpPr>
          <p:nvPr/>
        </p:nvSpPr>
        <p:spPr bwMode="auto">
          <a:xfrm rot="14317620">
            <a:off x="4105275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6" name="Oval 78"/>
          <p:cNvSpPr>
            <a:spLocks noChangeArrowheads="1"/>
          </p:cNvSpPr>
          <p:nvPr/>
        </p:nvSpPr>
        <p:spPr bwMode="auto">
          <a:xfrm rot="14317620">
            <a:off x="3810000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7" name="Oval 79"/>
          <p:cNvSpPr>
            <a:spLocks noChangeArrowheads="1"/>
          </p:cNvSpPr>
          <p:nvPr/>
        </p:nvSpPr>
        <p:spPr bwMode="auto">
          <a:xfrm rot="14317620">
            <a:off x="28860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8" name="Oval 80"/>
          <p:cNvSpPr>
            <a:spLocks noChangeArrowheads="1"/>
          </p:cNvSpPr>
          <p:nvPr/>
        </p:nvSpPr>
        <p:spPr bwMode="auto">
          <a:xfrm rot="14317620">
            <a:off x="31146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89" name="Oval 81"/>
          <p:cNvSpPr>
            <a:spLocks noChangeArrowheads="1"/>
          </p:cNvSpPr>
          <p:nvPr/>
        </p:nvSpPr>
        <p:spPr bwMode="auto">
          <a:xfrm rot="14317620">
            <a:off x="3419475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0" name="Oval 82"/>
          <p:cNvSpPr>
            <a:spLocks noChangeArrowheads="1"/>
          </p:cNvSpPr>
          <p:nvPr/>
        </p:nvSpPr>
        <p:spPr bwMode="auto">
          <a:xfrm rot="14317620">
            <a:off x="4257675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1" name="Oval 83"/>
          <p:cNvSpPr>
            <a:spLocks noChangeArrowheads="1"/>
          </p:cNvSpPr>
          <p:nvPr/>
        </p:nvSpPr>
        <p:spPr bwMode="auto">
          <a:xfrm rot="14317620">
            <a:off x="3495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2" name="Oval 84"/>
          <p:cNvSpPr>
            <a:spLocks noChangeArrowheads="1"/>
          </p:cNvSpPr>
          <p:nvPr/>
        </p:nvSpPr>
        <p:spPr bwMode="auto">
          <a:xfrm rot="14317620">
            <a:off x="5715000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3" name="Oval 85"/>
          <p:cNvSpPr>
            <a:spLocks noChangeArrowheads="1"/>
          </p:cNvSpPr>
          <p:nvPr/>
        </p:nvSpPr>
        <p:spPr bwMode="auto">
          <a:xfrm rot="14317620">
            <a:off x="3724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4" name="Text Box 86"/>
          <p:cNvSpPr txBox="1">
            <a:spLocks noChangeArrowheads="1"/>
          </p:cNvSpPr>
          <p:nvPr/>
        </p:nvSpPr>
        <p:spPr bwMode="auto">
          <a:xfrm>
            <a:off x="20574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895" name="Rectangle 87"/>
          <p:cNvSpPr>
            <a:spLocks noChangeArrowheads="1"/>
          </p:cNvSpPr>
          <p:nvPr/>
        </p:nvSpPr>
        <p:spPr bwMode="auto">
          <a:xfrm>
            <a:off x="5562601" y="3657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896" name="Line 88"/>
          <p:cNvSpPr>
            <a:spLocks noChangeShapeType="1"/>
          </p:cNvSpPr>
          <p:nvPr/>
        </p:nvSpPr>
        <p:spPr bwMode="auto">
          <a:xfrm flipH="1">
            <a:off x="6629400" y="2325688"/>
            <a:ext cx="6350" cy="15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7" name="Line 89"/>
          <p:cNvSpPr>
            <a:spLocks noChangeShapeType="1"/>
          </p:cNvSpPr>
          <p:nvPr/>
        </p:nvSpPr>
        <p:spPr bwMode="auto">
          <a:xfrm flipV="1">
            <a:off x="6635750" y="22447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8" name="Oval 90"/>
          <p:cNvSpPr>
            <a:spLocks noChangeArrowheads="1"/>
          </p:cNvSpPr>
          <p:nvPr/>
        </p:nvSpPr>
        <p:spPr bwMode="auto">
          <a:xfrm rot="14317620">
            <a:off x="6696075" y="3505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899" name="Oval 91"/>
          <p:cNvSpPr>
            <a:spLocks noChangeArrowheads="1"/>
          </p:cNvSpPr>
          <p:nvPr/>
        </p:nvSpPr>
        <p:spPr bwMode="auto">
          <a:xfrm rot="14317620">
            <a:off x="69246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0" name="Oval 92"/>
          <p:cNvSpPr>
            <a:spLocks noChangeArrowheads="1"/>
          </p:cNvSpPr>
          <p:nvPr/>
        </p:nvSpPr>
        <p:spPr bwMode="auto">
          <a:xfrm rot="14317620">
            <a:off x="86010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1" name="Oval 93"/>
          <p:cNvSpPr>
            <a:spLocks noChangeArrowheads="1"/>
          </p:cNvSpPr>
          <p:nvPr/>
        </p:nvSpPr>
        <p:spPr bwMode="auto">
          <a:xfrm rot="14317620">
            <a:off x="87534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2" name="Oval 94"/>
          <p:cNvSpPr>
            <a:spLocks noChangeArrowheads="1"/>
          </p:cNvSpPr>
          <p:nvPr/>
        </p:nvSpPr>
        <p:spPr bwMode="auto">
          <a:xfrm rot="14317620">
            <a:off x="93630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3" name="Oval 95"/>
          <p:cNvSpPr>
            <a:spLocks noChangeArrowheads="1"/>
          </p:cNvSpPr>
          <p:nvPr/>
        </p:nvSpPr>
        <p:spPr bwMode="auto">
          <a:xfrm rot="14317620">
            <a:off x="7153275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4" name="Oval 96"/>
          <p:cNvSpPr>
            <a:spLocks noChangeArrowheads="1"/>
          </p:cNvSpPr>
          <p:nvPr/>
        </p:nvSpPr>
        <p:spPr bwMode="auto">
          <a:xfrm rot="14317620">
            <a:off x="89058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5" name="Oval 97"/>
          <p:cNvSpPr>
            <a:spLocks noChangeArrowheads="1"/>
          </p:cNvSpPr>
          <p:nvPr/>
        </p:nvSpPr>
        <p:spPr bwMode="auto">
          <a:xfrm rot="14317620">
            <a:off x="93630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6" name="Oval 98"/>
          <p:cNvSpPr>
            <a:spLocks noChangeArrowheads="1"/>
          </p:cNvSpPr>
          <p:nvPr/>
        </p:nvSpPr>
        <p:spPr bwMode="auto">
          <a:xfrm rot="14317620">
            <a:off x="9515475" y="1939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7" name="Oval 99"/>
          <p:cNvSpPr>
            <a:spLocks noChangeArrowheads="1"/>
          </p:cNvSpPr>
          <p:nvPr/>
        </p:nvSpPr>
        <p:spPr bwMode="auto">
          <a:xfrm rot="14317620">
            <a:off x="9058275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8" name="Oval 100"/>
          <p:cNvSpPr>
            <a:spLocks noChangeArrowheads="1"/>
          </p:cNvSpPr>
          <p:nvPr/>
        </p:nvSpPr>
        <p:spPr bwMode="auto">
          <a:xfrm rot="14317620">
            <a:off x="7991475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09" name="Oval 101"/>
          <p:cNvSpPr>
            <a:spLocks noChangeArrowheads="1"/>
          </p:cNvSpPr>
          <p:nvPr/>
        </p:nvSpPr>
        <p:spPr bwMode="auto">
          <a:xfrm rot="14317620">
            <a:off x="8067675" y="2514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0" name="Oval 102"/>
          <p:cNvSpPr>
            <a:spLocks noChangeArrowheads="1"/>
          </p:cNvSpPr>
          <p:nvPr/>
        </p:nvSpPr>
        <p:spPr bwMode="auto">
          <a:xfrm rot="14317620">
            <a:off x="7686675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1" name="Oval 103"/>
          <p:cNvSpPr>
            <a:spLocks noChangeArrowheads="1"/>
          </p:cNvSpPr>
          <p:nvPr/>
        </p:nvSpPr>
        <p:spPr bwMode="auto">
          <a:xfrm rot="14317620">
            <a:off x="67722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2" name="Oval 104"/>
          <p:cNvSpPr>
            <a:spLocks noChangeArrowheads="1"/>
          </p:cNvSpPr>
          <p:nvPr/>
        </p:nvSpPr>
        <p:spPr bwMode="auto">
          <a:xfrm rot="14317620">
            <a:off x="7077075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3" name="Oval 105"/>
          <p:cNvSpPr>
            <a:spLocks noChangeArrowheads="1"/>
          </p:cNvSpPr>
          <p:nvPr/>
        </p:nvSpPr>
        <p:spPr bwMode="auto">
          <a:xfrm rot="14317620">
            <a:off x="7381875" y="2930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5914" name="Oval 106"/>
          <p:cNvSpPr>
            <a:spLocks noChangeArrowheads="1"/>
          </p:cNvSpPr>
          <p:nvPr/>
        </p:nvSpPr>
        <p:spPr bwMode="auto">
          <a:xfrm rot="14317620">
            <a:off x="82962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5" name="Oval 107"/>
          <p:cNvSpPr>
            <a:spLocks noChangeArrowheads="1"/>
          </p:cNvSpPr>
          <p:nvPr/>
        </p:nvSpPr>
        <p:spPr bwMode="auto">
          <a:xfrm rot="14317620">
            <a:off x="7762875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6" name="Oval 108"/>
          <p:cNvSpPr>
            <a:spLocks noChangeArrowheads="1"/>
          </p:cNvSpPr>
          <p:nvPr/>
        </p:nvSpPr>
        <p:spPr bwMode="auto">
          <a:xfrm rot="14317620">
            <a:off x="9744075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7" name="Oval 109"/>
          <p:cNvSpPr>
            <a:spLocks noChangeArrowheads="1"/>
          </p:cNvSpPr>
          <p:nvPr/>
        </p:nvSpPr>
        <p:spPr bwMode="auto">
          <a:xfrm rot="14317620">
            <a:off x="7534275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8" name="Oval 110"/>
          <p:cNvSpPr>
            <a:spLocks noChangeArrowheads="1"/>
          </p:cNvSpPr>
          <p:nvPr/>
        </p:nvSpPr>
        <p:spPr bwMode="auto">
          <a:xfrm rot="14317620">
            <a:off x="9896475" y="2133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19" name="Text Box 111"/>
          <p:cNvSpPr txBox="1">
            <a:spLocks noChangeArrowheads="1"/>
          </p:cNvSpPr>
          <p:nvPr/>
        </p:nvSpPr>
        <p:spPr bwMode="auto">
          <a:xfrm>
            <a:off x="6400800" y="1905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5920" name="Rectangle 112"/>
          <p:cNvSpPr>
            <a:spLocks noChangeArrowheads="1"/>
          </p:cNvSpPr>
          <p:nvPr/>
        </p:nvSpPr>
        <p:spPr bwMode="auto">
          <a:xfrm>
            <a:off x="9906001" y="3657600"/>
            <a:ext cx="3905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5921" name="Line 113"/>
          <p:cNvSpPr>
            <a:spLocks noChangeShapeType="1"/>
          </p:cNvSpPr>
          <p:nvPr/>
        </p:nvSpPr>
        <p:spPr bwMode="auto">
          <a:xfrm>
            <a:off x="6619875" y="38862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22" name="Oval 114"/>
          <p:cNvSpPr>
            <a:spLocks noChangeArrowheads="1"/>
          </p:cNvSpPr>
          <p:nvPr/>
        </p:nvSpPr>
        <p:spPr bwMode="auto">
          <a:xfrm rot="14317620">
            <a:off x="8601075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5923" name="Rectangle 115"/>
          <p:cNvSpPr>
            <a:spLocks noChangeArrowheads="1"/>
          </p:cNvSpPr>
          <p:nvPr/>
        </p:nvSpPr>
        <p:spPr bwMode="auto">
          <a:xfrm rot="16200000">
            <a:off x="57927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5924" name="Line 116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15925" name="Rectangle 117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212070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304800"/>
            <a:ext cx="7793038" cy="10668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/>
              <a:t>Residual Analysis for </a:t>
            </a:r>
            <a:br>
              <a:rPr lang="en-US" altLang="en-US"/>
            </a:br>
            <a:r>
              <a:rPr lang="en-US" altLang="en-US"/>
              <a:t>Homoscedasticity </a:t>
            </a:r>
          </a:p>
        </p:txBody>
      </p:sp>
      <p:graphicFrame>
        <p:nvGraphicFramePr>
          <p:cNvPr id="101683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76438" y="5715000"/>
          <a:ext cx="5762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Clip" r:id="rId3" imgW="1031760" imgH="988920" progId="MS_ClipArt_Gallery.5">
                  <p:embed/>
                </p:oleObj>
              </mc:Choice>
              <mc:Fallback>
                <p:oleObj name="Clip" r:id="rId3" imgW="1031760" imgH="988920" progId="MS_ClipArt_Gallery.5">
                  <p:embed/>
                  <p:pic>
                    <p:nvPicPr>
                      <p:cNvPr id="101683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5715000"/>
                        <a:ext cx="57626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6836" name="Rectangle 4"/>
          <p:cNvSpPr>
            <a:spLocks noChangeArrowheads="1"/>
          </p:cNvSpPr>
          <p:nvPr/>
        </p:nvSpPr>
        <p:spPr bwMode="auto">
          <a:xfrm>
            <a:off x="2662238" y="5791201"/>
            <a:ext cx="3357562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Non-constant variance</a:t>
            </a:r>
          </a:p>
        </p:txBody>
      </p:sp>
      <p:sp>
        <p:nvSpPr>
          <p:cNvPr id="1016837" name="Rectangle 5"/>
          <p:cNvSpPr>
            <a:spLocks noChangeArrowheads="1"/>
          </p:cNvSpPr>
          <p:nvPr/>
        </p:nvSpPr>
        <p:spPr bwMode="auto">
          <a:xfrm>
            <a:off x="6705600" y="5565776"/>
            <a:ext cx="91440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6838" name="Rectangle 6"/>
          <p:cNvSpPr>
            <a:spLocks noChangeArrowheads="1"/>
          </p:cNvSpPr>
          <p:nvPr/>
        </p:nvSpPr>
        <p:spPr bwMode="auto">
          <a:xfrm>
            <a:off x="7388226" y="5732464"/>
            <a:ext cx="2974975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Constant variance</a:t>
            </a:r>
          </a:p>
        </p:txBody>
      </p:sp>
      <p:sp>
        <p:nvSpPr>
          <p:cNvPr id="1016839" name="Line 7"/>
          <p:cNvSpPr>
            <a:spLocks noChangeShapeType="1"/>
          </p:cNvSpPr>
          <p:nvPr/>
        </p:nvSpPr>
        <p:spPr bwMode="auto">
          <a:xfrm>
            <a:off x="2433638" y="4424364"/>
            <a:ext cx="0" cy="1366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0" name="Line 8"/>
          <p:cNvSpPr>
            <a:spLocks noChangeShapeType="1"/>
          </p:cNvSpPr>
          <p:nvPr/>
        </p:nvSpPr>
        <p:spPr bwMode="auto">
          <a:xfrm flipV="1">
            <a:off x="2438400" y="5029200"/>
            <a:ext cx="327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1" name="Line 9"/>
          <p:cNvSpPr>
            <a:spLocks noChangeShapeType="1"/>
          </p:cNvSpPr>
          <p:nvPr/>
        </p:nvSpPr>
        <p:spPr bwMode="auto">
          <a:xfrm flipV="1">
            <a:off x="2743200" y="4114800"/>
            <a:ext cx="2738438" cy="7572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2" name="Line 10"/>
          <p:cNvSpPr>
            <a:spLocks noChangeShapeType="1"/>
          </p:cNvSpPr>
          <p:nvPr/>
        </p:nvSpPr>
        <p:spPr bwMode="auto">
          <a:xfrm>
            <a:off x="2743200" y="5257800"/>
            <a:ext cx="2662238" cy="452438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3" name="Oval 11"/>
          <p:cNvSpPr>
            <a:spLocks noChangeArrowheads="1"/>
          </p:cNvSpPr>
          <p:nvPr/>
        </p:nvSpPr>
        <p:spPr bwMode="auto">
          <a:xfrm>
            <a:off x="2814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4" name="Oval 12"/>
          <p:cNvSpPr>
            <a:spLocks noChangeArrowheads="1"/>
          </p:cNvSpPr>
          <p:nvPr/>
        </p:nvSpPr>
        <p:spPr bwMode="auto">
          <a:xfrm>
            <a:off x="4033838" y="4610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5" name="Oval 13"/>
          <p:cNvSpPr>
            <a:spLocks noChangeArrowheads="1"/>
          </p:cNvSpPr>
          <p:nvPr/>
        </p:nvSpPr>
        <p:spPr bwMode="auto">
          <a:xfrm>
            <a:off x="30432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6" name="Oval 14"/>
          <p:cNvSpPr>
            <a:spLocks noChangeArrowheads="1"/>
          </p:cNvSpPr>
          <p:nvPr/>
        </p:nvSpPr>
        <p:spPr bwMode="auto">
          <a:xfrm>
            <a:off x="3195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7" name="Oval 15"/>
          <p:cNvSpPr>
            <a:spLocks noChangeArrowheads="1"/>
          </p:cNvSpPr>
          <p:nvPr/>
        </p:nvSpPr>
        <p:spPr bwMode="auto">
          <a:xfrm>
            <a:off x="3576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8" name="Oval 16"/>
          <p:cNvSpPr>
            <a:spLocks noChangeArrowheads="1"/>
          </p:cNvSpPr>
          <p:nvPr/>
        </p:nvSpPr>
        <p:spPr bwMode="auto">
          <a:xfrm>
            <a:off x="3652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49" name="Oval 17"/>
          <p:cNvSpPr>
            <a:spLocks noChangeArrowheads="1"/>
          </p:cNvSpPr>
          <p:nvPr/>
        </p:nvSpPr>
        <p:spPr bwMode="auto">
          <a:xfrm>
            <a:off x="3957638" y="49149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0" name="Oval 18"/>
          <p:cNvSpPr>
            <a:spLocks noChangeArrowheads="1"/>
          </p:cNvSpPr>
          <p:nvPr/>
        </p:nvSpPr>
        <p:spPr bwMode="auto">
          <a:xfrm>
            <a:off x="33480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1" name="Oval 19"/>
          <p:cNvSpPr>
            <a:spLocks noChangeArrowheads="1"/>
          </p:cNvSpPr>
          <p:nvPr/>
        </p:nvSpPr>
        <p:spPr bwMode="auto">
          <a:xfrm>
            <a:off x="52530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2" name="Oval 20"/>
          <p:cNvSpPr>
            <a:spLocks noChangeArrowheads="1"/>
          </p:cNvSpPr>
          <p:nvPr/>
        </p:nvSpPr>
        <p:spPr bwMode="auto">
          <a:xfrm>
            <a:off x="4567238" y="53721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3" name="Oval 21"/>
          <p:cNvSpPr>
            <a:spLocks noChangeArrowheads="1"/>
          </p:cNvSpPr>
          <p:nvPr/>
        </p:nvSpPr>
        <p:spPr bwMode="auto">
          <a:xfrm>
            <a:off x="4719638" y="4762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4" name="Oval 22"/>
          <p:cNvSpPr>
            <a:spLocks noChangeArrowheads="1"/>
          </p:cNvSpPr>
          <p:nvPr/>
        </p:nvSpPr>
        <p:spPr bwMode="auto">
          <a:xfrm>
            <a:off x="4491038" y="4457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5" name="Oval 23"/>
          <p:cNvSpPr>
            <a:spLocks noChangeArrowheads="1"/>
          </p:cNvSpPr>
          <p:nvPr/>
        </p:nvSpPr>
        <p:spPr bwMode="auto">
          <a:xfrm>
            <a:off x="43386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6" name="Oval 24"/>
          <p:cNvSpPr>
            <a:spLocks noChangeArrowheads="1"/>
          </p:cNvSpPr>
          <p:nvPr/>
        </p:nvSpPr>
        <p:spPr bwMode="auto">
          <a:xfrm>
            <a:off x="4262438" y="5067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7" name="Oval 25"/>
          <p:cNvSpPr>
            <a:spLocks noChangeArrowheads="1"/>
          </p:cNvSpPr>
          <p:nvPr/>
        </p:nvSpPr>
        <p:spPr bwMode="auto">
          <a:xfrm>
            <a:off x="4033838" y="5219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8" name="Oval 26"/>
          <p:cNvSpPr>
            <a:spLocks noChangeArrowheads="1"/>
          </p:cNvSpPr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59" name="Oval 27"/>
          <p:cNvSpPr>
            <a:spLocks noChangeArrowheads="1"/>
          </p:cNvSpPr>
          <p:nvPr/>
        </p:nvSpPr>
        <p:spPr bwMode="auto">
          <a:xfrm>
            <a:off x="5176838" y="48387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0" name="Oval 28"/>
          <p:cNvSpPr>
            <a:spLocks noChangeArrowheads="1"/>
          </p:cNvSpPr>
          <p:nvPr/>
        </p:nvSpPr>
        <p:spPr bwMode="auto">
          <a:xfrm>
            <a:off x="51054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1" name="Oval 29"/>
          <p:cNvSpPr>
            <a:spLocks noChangeArrowheads="1"/>
          </p:cNvSpPr>
          <p:nvPr/>
        </p:nvSpPr>
        <p:spPr bwMode="auto">
          <a:xfrm>
            <a:off x="5100638" y="54483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2" name="Oval 30"/>
          <p:cNvSpPr>
            <a:spLocks noChangeArrowheads="1"/>
          </p:cNvSpPr>
          <p:nvPr/>
        </p:nvSpPr>
        <p:spPr bwMode="auto">
          <a:xfrm>
            <a:off x="4795838" y="51435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3" name="Rectangle 31"/>
          <p:cNvSpPr>
            <a:spLocks noChangeArrowheads="1"/>
          </p:cNvSpPr>
          <p:nvPr/>
        </p:nvSpPr>
        <p:spPr bwMode="auto">
          <a:xfrm>
            <a:off x="5638801" y="4800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4" name="Line 32"/>
          <p:cNvSpPr>
            <a:spLocks noChangeShapeType="1"/>
          </p:cNvSpPr>
          <p:nvPr/>
        </p:nvSpPr>
        <p:spPr bwMode="auto">
          <a:xfrm>
            <a:off x="6777039" y="5029200"/>
            <a:ext cx="3271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5" name="Line 33"/>
          <p:cNvSpPr>
            <a:spLocks noChangeShapeType="1"/>
          </p:cNvSpPr>
          <p:nvPr/>
        </p:nvSpPr>
        <p:spPr bwMode="auto">
          <a:xfrm>
            <a:off x="6777038" y="4391025"/>
            <a:ext cx="0" cy="1366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6" name="Rectangle 34"/>
          <p:cNvSpPr>
            <a:spLocks noChangeArrowheads="1"/>
          </p:cNvSpPr>
          <p:nvPr/>
        </p:nvSpPr>
        <p:spPr bwMode="auto">
          <a:xfrm>
            <a:off x="9982201" y="48006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867" name="Line 35"/>
          <p:cNvSpPr>
            <a:spLocks noChangeShapeType="1"/>
          </p:cNvSpPr>
          <p:nvPr/>
        </p:nvSpPr>
        <p:spPr bwMode="auto">
          <a:xfrm>
            <a:off x="7048500" y="45720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8" name="Line 36"/>
          <p:cNvSpPr>
            <a:spLocks noChangeShapeType="1"/>
          </p:cNvSpPr>
          <p:nvPr/>
        </p:nvSpPr>
        <p:spPr bwMode="auto">
          <a:xfrm>
            <a:off x="7048500" y="5410200"/>
            <a:ext cx="2967038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69" name="Oval 37"/>
          <p:cNvSpPr>
            <a:spLocks noChangeArrowheads="1"/>
          </p:cNvSpPr>
          <p:nvPr/>
        </p:nvSpPr>
        <p:spPr bwMode="auto">
          <a:xfrm>
            <a:off x="7005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0" name="Oval 38"/>
          <p:cNvSpPr>
            <a:spLocks noChangeArrowheads="1"/>
          </p:cNvSpPr>
          <p:nvPr/>
        </p:nvSpPr>
        <p:spPr bwMode="auto">
          <a:xfrm>
            <a:off x="76152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1" name="Oval 39"/>
          <p:cNvSpPr>
            <a:spLocks noChangeArrowheads="1"/>
          </p:cNvSpPr>
          <p:nvPr/>
        </p:nvSpPr>
        <p:spPr bwMode="auto">
          <a:xfrm>
            <a:off x="7234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2" name="Oval 40"/>
          <p:cNvSpPr>
            <a:spLocks noChangeArrowheads="1"/>
          </p:cNvSpPr>
          <p:nvPr/>
        </p:nvSpPr>
        <p:spPr bwMode="auto">
          <a:xfrm>
            <a:off x="7386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3" name="Oval 41"/>
          <p:cNvSpPr>
            <a:spLocks noChangeArrowheads="1"/>
          </p:cNvSpPr>
          <p:nvPr/>
        </p:nvSpPr>
        <p:spPr bwMode="auto">
          <a:xfrm>
            <a:off x="68532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4" name="Oval 42"/>
          <p:cNvSpPr>
            <a:spLocks noChangeArrowheads="1"/>
          </p:cNvSpPr>
          <p:nvPr/>
        </p:nvSpPr>
        <p:spPr bwMode="auto">
          <a:xfrm>
            <a:off x="7005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5" name="Oval 43"/>
          <p:cNvSpPr>
            <a:spLocks noChangeArrowheads="1"/>
          </p:cNvSpPr>
          <p:nvPr/>
        </p:nvSpPr>
        <p:spPr bwMode="auto">
          <a:xfrm>
            <a:off x="88344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6" name="Oval 44"/>
          <p:cNvSpPr>
            <a:spLocks noChangeArrowheads="1"/>
          </p:cNvSpPr>
          <p:nvPr/>
        </p:nvSpPr>
        <p:spPr bwMode="auto">
          <a:xfrm>
            <a:off x="7843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7" name="Oval 45"/>
          <p:cNvSpPr>
            <a:spLocks noChangeArrowheads="1"/>
          </p:cNvSpPr>
          <p:nvPr/>
        </p:nvSpPr>
        <p:spPr bwMode="auto">
          <a:xfrm>
            <a:off x="7996238" y="4572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8" name="Oval 46"/>
          <p:cNvSpPr>
            <a:spLocks noChangeArrowheads="1"/>
          </p:cNvSpPr>
          <p:nvPr/>
        </p:nvSpPr>
        <p:spPr bwMode="auto">
          <a:xfrm>
            <a:off x="82248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79" name="Oval 47"/>
          <p:cNvSpPr>
            <a:spLocks noChangeArrowheads="1"/>
          </p:cNvSpPr>
          <p:nvPr/>
        </p:nvSpPr>
        <p:spPr bwMode="auto">
          <a:xfrm>
            <a:off x="84534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0" name="Oval 48"/>
          <p:cNvSpPr>
            <a:spLocks noChangeArrowheads="1"/>
          </p:cNvSpPr>
          <p:nvPr/>
        </p:nvSpPr>
        <p:spPr bwMode="auto">
          <a:xfrm>
            <a:off x="8148638" y="5029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1" name="Oval 49"/>
          <p:cNvSpPr>
            <a:spLocks noChangeArrowheads="1"/>
          </p:cNvSpPr>
          <p:nvPr/>
        </p:nvSpPr>
        <p:spPr bwMode="auto">
          <a:xfrm>
            <a:off x="92916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2" name="Oval 50"/>
          <p:cNvSpPr>
            <a:spLocks noChangeArrowheads="1"/>
          </p:cNvSpPr>
          <p:nvPr/>
        </p:nvSpPr>
        <p:spPr bwMode="auto">
          <a:xfrm>
            <a:off x="8529638" y="4800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3" name="Oval 51"/>
          <p:cNvSpPr>
            <a:spLocks noChangeArrowheads="1"/>
          </p:cNvSpPr>
          <p:nvPr/>
        </p:nvSpPr>
        <p:spPr bwMode="auto">
          <a:xfrm>
            <a:off x="8758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4" name="Oval 52"/>
          <p:cNvSpPr>
            <a:spLocks noChangeArrowheads="1"/>
          </p:cNvSpPr>
          <p:nvPr/>
        </p:nvSpPr>
        <p:spPr bwMode="auto">
          <a:xfrm>
            <a:off x="92916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5" name="Oval 53"/>
          <p:cNvSpPr>
            <a:spLocks noChangeArrowheads="1"/>
          </p:cNvSpPr>
          <p:nvPr/>
        </p:nvSpPr>
        <p:spPr bwMode="auto">
          <a:xfrm>
            <a:off x="9063038" y="4876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6" name="Oval 54"/>
          <p:cNvSpPr>
            <a:spLocks noChangeArrowheads="1"/>
          </p:cNvSpPr>
          <p:nvPr/>
        </p:nvSpPr>
        <p:spPr bwMode="auto">
          <a:xfrm>
            <a:off x="9748838" y="4648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7" name="Oval 55"/>
          <p:cNvSpPr>
            <a:spLocks noChangeArrowheads="1"/>
          </p:cNvSpPr>
          <p:nvPr/>
        </p:nvSpPr>
        <p:spPr bwMode="auto">
          <a:xfrm>
            <a:off x="9520238" y="4953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8" name="Oval 56"/>
          <p:cNvSpPr>
            <a:spLocks noChangeArrowheads="1"/>
          </p:cNvSpPr>
          <p:nvPr/>
        </p:nvSpPr>
        <p:spPr bwMode="auto">
          <a:xfrm>
            <a:off x="9901238" y="5105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89" name="Line 57"/>
          <p:cNvSpPr>
            <a:spLocks noChangeShapeType="1"/>
          </p:cNvSpPr>
          <p:nvPr/>
        </p:nvSpPr>
        <p:spPr bwMode="auto">
          <a:xfrm>
            <a:off x="2433638" y="25193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0" name="Line 58"/>
          <p:cNvSpPr>
            <a:spLocks noChangeShapeType="1"/>
          </p:cNvSpPr>
          <p:nvPr/>
        </p:nvSpPr>
        <p:spPr bwMode="auto">
          <a:xfrm>
            <a:off x="2433638" y="4038600"/>
            <a:ext cx="335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1" name="Line 59"/>
          <p:cNvSpPr>
            <a:spLocks noChangeShapeType="1"/>
          </p:cNvSpPr>
          <p:nvPr/>
        </p:nvSpPr>
        <p:spPr bwMode="auto">
          <a:xfrm flipV="1">
            <a:off x="2433638" y="2438400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2" name="Oval 60"/>
          <p:cNvSpPr>
            <a:spLocks noChangeArrowheads="1"/>
          </p:cNvSpPr>
          <p:nvPr/>
        </p:nvSpPr>
        <p:spPr bwMode="auto">
          <a:xfrm rot="14317620">
            <a:off x="27384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3" name="Oval 61"/>
          <p:cNvSpPr>
            <a:spLocks noChangeArrowheads="1"/>
          </p:cNvSpPr>
          <p:nvPr/>
        </p:nvSpPr>
        <p:spPr bwMode="auto">
          <a:xfrm rot="14317620">
            <a:off x="3119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4" name="Oval 62"/>
          <p:cNvSpPr>
            <a:spLocks noChangeArrowheads="1"/>
          </p:cNvSpPr>
          <p:nvPr/>
        </p:nvSpPr>
        <p:spPr bwMode="auto">
          <a:xfrm rot="14317620">
            <a:off x="43386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5" name="Oval 63"/>
          <p:cNvSpPr>
            <a:spLocks noChangeArrowheads="1"/>
          </p:cNvSpPr>
          <p:nvPr/>
        </p:nvSpPr>
        <p:spPr bwMode="auto">
          <a:xfrm rot="14317620">
            <a:off x="4643438" y="3124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6" name="Oval 64"/>
          <p:cNvSpPr>
            <a:spLocks noChangeArrowheads="1"/>
          </p:cNvSpPr>
          <p:nvPr/>
        </p:nvSpPr>
        <p:spPr bwMode="auto">
          <a:xfrm rot="14317620">
            <a:off x="4948238" y="2057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7" name="Oval 65"/>
          <p:cNvSpPr>
            <a:spLocks noChangeArrowheads="1"/>
          </p:cNvSpPr>
          <p:nvPr/>
        </p:nvSpPr>
        <p:spPr bwMode="auto">
          <a:xfrm rot="14317620">
            <a:off x="35004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8" name="Oval 66"/>
          <p:cNvSpPr>
            <a:spLocks noChangeArrowheads="1"/>
          </p:cNvSpPr>
          <p:nvPr/>
        </p:nvSpPr>
        <p:spPr bwMode="auto">
          <a:xfrm rot="14317620">
            <a:off x="48720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899" name="Oval 67"/>
          <p:cNvSpPr>
            <a:spLocks noChangeArrowheads="1"/>
          </p:cNvSpPr>
          <p:nvPr/>
        </p:nvSpPr>
        <p:spPr bwMode="auto">
          <a:xfrm rot="14317620">
            <a:off x="5176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0" name="Oval 68"/>
          <p:cNvSpPr>
            <a:spLocks noChangeArrowheads="1"/>
          </p:cNvSpPr>
          <p:nvPr/>
        </p:nvSpPr>
        <p:spPr bwMode="auto">
          <a:xfrm rot="14317620">
            <a:off x="5024438" y="167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1" name="Oval 69"/>
          <p:cNvSpPr>
            <a:spLocks noChangeArrowheads="1"/>
          </p:cNvSpPr>
          <p:nvPr/>
        </p:nvSpPr>
        <p:spPr bwMode="auto">
          <a:xfrm rot="14317620">
            <a:off x="5176838" y="2286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2" name="Oval 70"/>
          <p:cNvSpPr>
            <a:spLocks noChangeArrowheads="1"/>
          </p:cNvSpPr>
          <p:nvPr/>
        </p:nvSpPr>
        <p:spPr bwMode="auto">
          <a:xfrm rot="14317620">
            <a:off x="4719638" y="2362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3" name="Oval 71"/>
          <p:cNvSpPr>
            <a:spLocks noChangeArrowheads="1"/>
          </p:cNvSpPr>
          <p:nvPr/>
        </p:nvSpPr>
        <p:spPr bwMode="auto">
          <a:xfrm rot="14317620">
            <a:off x="4033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4" name="Oval 72"/>
          <p:cNvSpPr>
            <a:spLocks noChangeArrowheads="1"/>
          </p:cNvSpPr>
          <p:nvPr/>
        </p:nvSpPr>
        <p:spPr bwMode="auto">
          <a:xfrm rot="14317620">
            <a:off x="43386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5" name="Oval 73"/>
          <p:cNvSpPr>
            <a:spLocks noChangeArrowheads="1"/>
          </p:cNvSpPr>
          <p:nvPr/>
        </p:nvSpPr>
        <p:spPr bwMode="auto">
          <a:xfrm rot="14317620">
            <a:off x="3957638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6" name="Oval 74"/>
          <p:cNvSpPr>
            <a:spLocks noChangeArrowheads="1"/>
          </p:cNvSpPr>
          <p:nvPr/>
        </p:nvSpPr>
        <p:spPr bwMode="auto">
          <a:xfrm rot="14317620">
            <a:off x="29670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7" name="Oval 75"/>
          <p:cNvSpPr>
            <a:spLocks noChangeArrowheads="1"/>
          </p:cNvSpPr>
          <p:nvPr/>
        </p:nvSpPr>
        <p:spPr bwMode="auto">
          <a:xfrm rot="14317620">
            <a:off x="32718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8" name="Oval 76"/>
          <p:cNvSpPr>
            <a:spLocks noChangeArrowheads="1"/>
          </p:cNvSpPr>
          <p:nvPr/>
        </p:nvSpPr>
        <p:spPr bwMode="auto">
          <a:xfrm rot="14317620">
            <a:off x="3652838" y="3276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09" name="Oval 77"/>
          <p:cNvSpPr>
            <a:spLocks noChangeArrowheads="1"/>
          </p:cNvSpPr>
          <p:nvPr/>
        </p:nvSpPr>
        <p:spPr bwMode="auto">
          <a:xfrm rot="14317620">
            <a:off x="4262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0" name="Oval 78"/>
          <p:cNvSpPr>
            <a:spLocks noChangeArrowheads="1"/>
          </p:cNvSpPr>
          <p:nvPr/>
        </p:nvSpPr>
        <p:spPr bwMode="auto">
          <a:xfrm rot="14317620">
            <a:off x="5329238" y="2743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1" name="Oval 79"/>
          <p:cNvSpPr>
            <a:spLocks noChangeArrowheads="1"/>
          </p:cNvSpPr>
          <p:nvPr/>
        </p:nvSpPr>
        <p:spPr bwMode="auto">
          <a:xfrm rot="14317620">
            <a:off x="3881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2" name="Text Box 80"/>
          <p:cNvSpPr txBox="1">
            <a:spLocks noChangeArrowheads="1"/>
          </p:cNvSpPr>
          <p:nvPr/>
        </p:nvSpPr>
        <p:spPr bwMode="auto">
          <a:xfrm>
            <a:off x="2209800" y="205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13" name="Line 81"/>
          <p:cNvSpPr>
            <a:spLocks noChangeShapeType="1"/>
          </p:cNvSpPr>
          <p:nvPr/>
        </p:nvSpPr>
        <p:spPr bwMode="auto">
          <a:xfrm flipV="1">
            <a:off x="2738438" y="1752600"/>
            <a:ext cx="1905000" cy="1524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4" name="Line 82"/>
          <p:cNvSpPr>
            <a:spLocks noChangeShapeType="1"/>
          </p:cNvSpPr>
          <p:nvPr/>
        </p:nvSpPr>
        <p:spPr bwMode="auto">
          <a:xfrm flipV="1">
            <a:off x="2738438" y="3657601"/>
            <a:ext cx="2743200" cy="4763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5" name="Rectangle 83"/>
          <p:cNvSpPr>
            <a:spLocks noChangeArrowheads="1"/>
          </p:cNvSpPr>
          <p:nvPr/>
        </p:nvSpPr>
        <p:spPr bwMode="auto">
          <a:xfrm>
            <a:off x="5715001" y="38100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6" name="Rectangle 84"/>
          <p:cNvSpPr>
            <a:spLocks noChangeArrowheads="1"/>
          </p:cNvSpPr>
          <p:nvPr/>
        </p:nvSpPr>
        <p:spPr bwMode="auto">
          <a:xfrm>
            <a:off x="10058401" y="3733800"/>
            <a:ext cx="4667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6917" name="Line 85"/>
          <p:cNvSpPr>
            <a:spLocks noChangeShapeType="1"/>
          </p:cNvSpPr>
          <p:nvPr/>
        </p:nvSpPr>
        <p:spPr bwMode="auto">
          <a:xfrm flipH="1">
            <a:off x="6705601" y="2325688"/>
            <a:ext cx="11113" cy="16367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8" name="Line 86"/>
          <p:cNvSpPr>
            <a:spLocks noChangeShapeType="1"/>
          </p:cNvSpPr>
          <p:nvPr/>
        </p:nvSpPr>
        <p:spPr bwMode="auto">
          <a:xfrm flipV="1">
            <a:off x="6705600" y="39624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19" name="Line 87"/>
          <p:cNvSpPr>
            <a:spLocks noChangeShapeType="1"/>
          </p:cNvSpPr>
          <p:nvPr/>
        </p:nvSpPr>
        <p:spPr bwMode="auto">
          <a:xfrm flipV="1">
            <a:off x="6716713" y="2320925"/>
            <a:ext cx="3429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0" name="Oval 88"/>
          <p:cNvSpPr>
            <a:spLocks noChangeArrowheads="1"/>
          </p:cNvSpPr>
          <p:nvPr/>
        </p:nvSpPr>
        <p:spPr bwMode="auto">
          <a:xfrm rot="14317620">
            <a:off x="6853238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1" name="Oval 89"/>
          <p:cNvSpPr>
            <a:spLocks noChangeArrowheads="1"/>
          </p:cNvSpPr>
          <p:nvPr/>
        </p:nvSpPr>
        <p:spPr bwMode="auto">
          <a:xfrm rot="14317620">
            <a:off x="7005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2" name="Oval 90"/>
          <p:cNvSpPr>
            <a:spLocks noChangeArrowheads="1"/>
          </p:cNvSpPr>
          <p:nvPr/>
        </p:nvSpPr>
        <p:spPr bwMode="auto">
          <a:xfrm rot="14317620">
            <a:off x="8610600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3" name="Oval 91"/>
          <p:cNvSpPr>
            <a:spLocks noChangeArrowheads="1"/>
          </p:cNvSpPr>
          <p:nvPr/>
        </p:nvSpPr>
        <p:spPr bwMode="auto">
          <a:xfrm rot="14317620">
            <a:off x="92916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4" name="Oval 92"/>
          <p:cNvSpPr>
            <a:spLocks noChangeArrowheads="1"/>
          </p:cNvSpPr>
          <p:nvPr/>
        </p:nvSpPr>
        <p:spPr bwMode="auto">
          <a:xfrm rot="14317620">
            <a:off x="7386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5" name="Oval 93"/>
          <p:cNvSpPr>
            <a:spLocks noChangeArrowheads="1"/>
          </p:cNvSpPr>
          <p:nvPr/>
        </p:nvSpPr>
        <p:spPr bwMode="auto">
          <a:xfrm rot="14317620">
            <a:off x="9063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6" name="Oval 94"/>
          <p:cNvSpPr>
            <a:spLocks noChangeArrowheads="1"/>
          </p:cNvSpPr>
          <p:nvPr/>
        </p:nvSpPr>
        <p:spPr bwMode="auto">
          <a:xfrm rot="14317620">
            <a:off x="9291638" y="2819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6927" name="Oval 95"/>
          <p:cNvSpPr>
            <a:spLocks noChangeArrowheads="1"/>
          </p:cNvSpPr>
          <p:nvPr/>
        </p:nvSpPr>
        <p:spPr bwMode="auto">
          <a:xfrm rot="14317620">
            <a:off x="9459913" y="2438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8" name="Oval 96"/>
          <p:cNvSpPr>
            <a:spLocks noChangeArrowheads="1"/>
          </p:cNvSpPr>
          <p:nvPr/>
        </p:nvSpPr>
        <p:spPr bwMode="auto">
          <a:xfrm rot="14317620">
            <a:off x="8834438" y="2209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29" name="Oval 97"/>
          <p:cNvSpPr>
            <a:spLocks noChangeArrowheads="1"/>
          </p:cNvSpPr>
          <p:nvPr/>
        </p:nvSpPr>
        <p:spPr bwMode="auto">
          <a:xfrm rot="14317620">
            <a:off x="81486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0" name="Oval 98"/>
          <p:cNvSpPr>
            <a:spLocks noChangeArrowheads="1"/>
          </p:cNvSpPr>
          <p:nvPr/>
        </p:nvSpPr>
        <p:spPr bwMode="auto">
          <a:xfrm rot="14317620">
            <a:off x="8224838" y="2667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1" name="Oval 99"/>
          <p:cNvSpPr>
            <a:spLocks noChangeArrowheads="1"/>
          </p:cNvSpPr>
          <p:nvPr/>
        </p:nvSpPr>
        <p:spPr bwMode="auto">
          <a:xfrm rot="14317620">
            <a:off x="7920038" y="2590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2" name="Oval 100"/>
          <p:cNvSpPr>
            <a:spLocks noChangeArrowheads="1"/>
          </p:cNvSpPr>
          <p:nvPr/>
        </p:nvSpPr>
        <p:spPr bwMode="auto">
          <a:xfrm rot="14317620">
            <a:off x="7081838" y="3352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3" name="Oval 101"/>
          <p:cNvSpPr>
            <a:spLocks noChangeArrowheads="1"/>
          </p:cNvSpPr>
          <p:nvPr/>
        </p:nvSpPr>
        <p:spPr bwMode="auto">
          <a:xfrm rot="14317620">
            <a:off x="7234238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4" name="Oval 102"/>
          <p:cNvSpPr>
            <a:spLocks noChangeArrowheads="1"/>
          </p:cNvSpPr>
          <p:nvPr/>
        </p:nvSpPr>
        <p:spPr bwMode="auto">
          <a:xfrm rot="14317620">
            <a:off x="7615238" y="3200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5" name="Oval 103"/>
          <p:cNvSpPr>
            <a:spLocks noChangeArrowheads="1"/>
          </p:cNvSpPr>
          <p:nvPr/>
        </p:nvSpPr>
        <p:spPr bwMode="auto">
          <a:xfrm rot="14317620">
            <a:off x="8453438" y="2971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6" name="Oval 104"/>
          <p:cNvSpPr>
            <a:spLocks noChangeArrowheads="1"/>
          </p:cNvSpPr>
          <p:nvPr/>
        </p:nvSpPr>
        <p:spPr bwMode="auto">
          <a:xfrm rot="14317620">
            <a:off x="9748838" y="2625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7" name="Oval 105"/>
          <p:cNvSpPr>
            <a:spLocks noChangeArrowheads="1"/>
          </p:cNvSpPr>
          <p:nvPr/>
        </p:nvSpPr>
        <p:spPr bwMode="auto">
          <a:xfrm rot="14317620">
            <a:off x="7767638" y="2895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38" name="Text Box 106"/>
          <p:cNvSpPr txBox="1">
            <a:spLocks noChangeArrowheads="1"/>
          </p:cNvSpPr>
          <p:nvPr/>
        </p:nvSpPr>
        <p:spPr bwMode="auto">
          <a:xfrm>
            <a:off x="6492875" y="19399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16939" name="Oval 107"/>
          <p:cNvSpPr>
            <a:spLocks noChangeArrowheads="1"/>
          </p:cNvSpPr>
          <p:nvPr/>
        </p:nvSpPr>
        <p:spPr bwMode="auto">
          <a:xfrm rot="14317620">
            <a:off x="9596438" y="198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40" name="Line 108"/>
          <p:cNvSpPr>
            <a:spLocks noChangeShapeType="1"/>
          </p:cNvSpPr>
          <p:nvPr/>
        </p:nvSpPr>
        <p:spPr bwMode="auto">
          <a:xfrm flipV="1">
            <a:off x="7005638" y="1905000"/>
            <a:ext cx="2667000" cy="9144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41" name="Line 109"/>
          <p:cNvSpPr>
            <a:spLocks noChangeShapeType="1"/>
          </p:cNvSpPr>
          <p:nvPr/>
        </p:nvSpPr>
        <p:spPr bwMode="auto">
          <a:xfrm flipV="1">
            <a:off x="7158038" y="2971800"/>
            <a:ext cx="2667000" cy="838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6942" name="Rectangle 110"/>
          <p:cNvSpPr>
            <a:spLocks noChangeArrowheads="1"/>
          </p:cNvSpPr>
          <p:nvPr/>
        </p:nvSpPr>
        <p:spPr bwMode="auto">
          <a:xfrm rot="16200000">
            <a:off x="14493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3" name="Rectangle 111"/>
          <p:cNvSpPr>
            <a:spLocks noChangeArrowheads="1"/>
          </p:cNvSpPr>
          <p:nvPr/>
        </p:nvSpPr>
        <p:spPr bwMode="auto">
          <a:xfrm rot="16200000">
            <a:off x="5868988" y="48752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6944" name="Line 112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16945" name="Rectangle 113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14048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2819400" y="2124076"/>
            <a:ext cx="26670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7239000" y="2514601"/>
            <a:ext cx="2362200" cy="466725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01786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1752600"/>
          <a:ext cx="1041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Clip" r:id="rId4" imgW="780840" imgH="752400" progId="MS_ClipArt_Gallery.2">
                  <p:embed/>
                </p:oleObj>
              </mc:Choice>
              <mc:Fallback>
                <p:oleObj name="Clip" r:id="rId4" imgW="780840" imgH="752400" progId="MS_ClipArt_Gallery.2">
                  <p:embed/>
                  <p:pic>
                    <p:nvPicPr>
                      <p:cNvPr id="1017860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1041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7861" name="Rectangle 5"/>
          <p:cNvSpPr>
            <a:spLocks noChangeArrowheads="1"/>
          </p:cNvSpPr>
          <p:nvPr/>
        </p:nvSpPr>
        <p:spPr bwMode="auto">
          <a:xfrm>
            <a:off x="2667001" y="307976"/>
            <a:ext cx="6969125" cy="1074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</a:pPr>
            <a:r>
              <a:rPr lang="en-US" altLang="en-US" sz="4000">
                <a:solidFill>
                  <a:schemeClr val="tx2"/>
                </a:solidFill>
                <a:latin typeface="Arial" panose="020B0604020202020204" pitchFamily="34" charset="0"/>
              </a:rPr>
              <a:t>Residual Analysis for Independence</a:t>
            </a:r>
          </a:p>
        </p:txBody>
      </p:sp>
      <p:sp>
        <p:nvSpPr>
          <p:cNvPr id="1017862" name="Rectangle 6"/>
          <p:cNvSpPr>
            <a:spLocks noChangeArrowheads="1"/>
          </p:cNvSpPr>
          <p:nvPr/>
        </p:nvSpPr>
        <p:spPr bwMode="auto">
          <a:xfrm>
            <a:off x="2801939" y="2116138"/>
            <a:ext cx="33115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Not Independent</a:t>
            </a:r>
          </a:p>
        </p:txBody>
      </p:sp>
      <p:sp>
        <p:nvSpPr>
          <p:cNvPr id="1017863" name="Rectangle 7"/>
          <p:cNvSpPr>
            <a:spLocks noChangeArrowheads="1"/>
          </p:cNvSpPr>
          <p:nvPr/>
        </p:nvSpPr>
        <p:spPr bwMode="auto">
          <a:xfrm>
            <a:off x="7391401" y="2497138"/>
            <a:ext cx="28368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Independent</a:t>
            </a:r>
          </a:p>
        </p:txBody>
      </p:sp>
      <p:sp>
        <p:nvSpPr>
          <p:cNvPr id="1017864" name="Line 8"/>
          <p:cNvSpPr>
            <a:spLocks noChangeShapeType="1"/>
          </p:cNvSpPr>
          <p:nvPr/>
        </p:nvSpPr>
        <p:spPr bwMode="auto">
          <a:xfrm>
            <a:off x="2590800" y="294640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65" name="Line 9"/>
          <p:cNvSpPr>
            <a:spLocks noChangeShapeType="1"/>
          </p:cNvSpPr>
          <p:nvPr/>
        </p:nvSpPr>
        <p:spPr bwMode="auto">
          <a:xfrm>
            <a:off x="2590800" y="357505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66" name="Rectangle 10"/>
          <p:cNvSpPr>
            <a:spLocks noChangeArrowheads="1"/>
          </p:cNvSpPr>
          <p:nvPr/>
        </p:nvSpPr>
        <p:spPr bwMode="auto">
          <a:xfrm>
            <a:off x="5697539" y="3355975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67" name="Line 11"/>
          <p:cNvSpPr>
            <a:spLocks noChangeShapeType="1"/>
          </p:cNvSpPr>
          <p:nvPr/>
        </p:nvSpPr>
        <p:spPr bwMode="auto">
          <a:xfrm flipV="1">
            <a:off x="2873375" y="2895600"/>
            <a:ext cx="25590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68" name="Line 12"/>
          <p:cNvSpPr>
            <a:spLocks noChangeShapeType="1"/>
          </p:cNvSpPr>
          <p:nvPr/>
        </p:nvSpPr>
        <p:spPr bwMode="auto">
          <a:xfrm flipV="1">
            <a:off x="3025775" y="3352800"/>
            <a:ext cx="2482850" cy="7556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69" name="Oval 13"/>
          <p:cNvSpPr>
            <a:spLocks noChangeArrowheads="1"/>
          </p:cNvSpPr>
          <p:nvPr/>
        </p:nvSpPr>
        <p:spPr bwMode="auto">
          <a:xfrm>
            <a:off x="3124200" y="3540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0" name="Oval 14"/>
          <p:cNvSpPr>
            <a:spLocks noChangeArrowheads="1"/>
          </p:cNvSpPr>
          <p:nvPr/>
        </p:nvSpPr>
        <p:spPr bwMode="auto">
          <a:xfrm>
            <a:off x="3048000" y="3768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1" name="Oval 15"/>
          <p:cNvSpPr>
            <a:spLocks noChangeArrowheads="1"/>
          </p:cNvSpPr>
          <p:nvPr/>
        </p:nvSpPr>
        <p:spPr bwMode="auto">
          <a:xfrm>
            <a:off x="34290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2" name="Oval 16"/>
          <p:cNvSpPr>
            <a:spLocks noChangeArrowheads="1"/>
          </p:cNvSpPr>
          <p:nvPr/>
        </p:nvSpPr>
        <p:spPr bwMode="auto">
          <a:xfrm>
            <a:off x="3352800" y="3692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3" name="Oval 17"/>
          <p:cNvSpPr>
            <a:spLocks noChangeArrowheads="1"/>
          </p:cNvSpPr>
          <p:nvPr/>
        </p:nvSpPr>
        <p:spPr bwMode="auto">
          <a:xfrm>
            <a:off x="3733800" y="3463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4" name="Oval 18"/>
          <p:cNvSpPr>
            <a:spLocks noChangeArrowheads="1"/>
          </p:cNvSpPr>
          <p:nvPr/>
        </p:nvSpPr>
        <p:spPr bwMode="auto">
          <a:xfrm>
            <a:off x="2743200" y="3616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5" name="Oval 19"/>
          <p:cNvSpPr>
            <a:spLocks noChangeArrowheads="1"/>
          </p:cNvSpPr>
          <p:nvPr/>
        </p:nvSpPr>
        <p:spPr bwMode="auto">
          <a:xfrm>
            <a:off x="4495800" y="32353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6" name="Oval 20"/>
          <p:cNvSpPr>
            <a:spLocks noChangeArrowheads="1"/>
          </p:cNvSpPr>
          <p:nvPr/>
        </p:nvSpPr>
        <p:spPr bwMode="auto">
          <a:xfrm>
            <a:off x="4267200" y="3387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7" name="Oval 21"/>
          <p:cNvSpPr>
            <a:spLocks noChangeArrowheads="1"/>
          </p:cNvSpPr>
          <p:nvPr/>
        </p:nvSpPr>
        <p:spPr bwMode="auto">
          <a:xfrm>
            <a:off x="40386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8" name="Oval 22"/>
          <p:cNvSpPr>
            <a:spLocks noChangeArrowheads="1"/>
          </p:cNvSpPr>
          <p:nvPr/>
        </p:nvSpPr>
        <p:spPr bwMode="auto">
          <a:xfrm>
            <a:off x="5181600" y="31591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79" name="Oval 23"/>
          <p:cNvSpPr>
            <a:spLocks noChangeArrowheads="1"/>
          </p:cNvSpPr>
          <p:nvPr/>
        </p:nvSpPr>
        <p:spPr bwMode="auto">
          <a:xfrm>
            <a:off x="4876800" y="30829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0" name="Oval 24"/>
          <p:cNvSpPr>
            <a:spLocks noChangeArrowheads="1"/>
          </p:cNvSpPr>
          <p:nvPr/>
        </p:nvSpPr>
        <p:spPr bwMode="auto">
          <a:xfrm>
            <a:off x="4724400" y="33115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1" name="Oval 25"/>
          <p:cNvSpPr>
            <a:spLocks noChangeArrowheads="1"/>
          </p:cNvSpPr>
          <p:nvPr/>
        </p:nvSpPr>
        <p:spPr bwMode="auto">
          <a:xfrm>
            <a:off x="5410200" y="300672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2" name="Oval 26"/>
          <p:cNvSpPr>
            <a:spLocks noChangeArrowheads="1"/>
          </p:cNvSpPr>
          <p:nvPr/>
        </p:nvSpPr>
        <p:spPr bwMode="auto">
          <a:xfrm>
            <a:off x="7467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3" name="Line 27"/>
          <p:cNvSpPr>
            <a:spLocks noChangeShapeType="1"/>
          </p:cNvSpPr>
          <p:nvPr/>
        </p:nvSpPr>
        <p:spPr bwMode="auto">
          <a:xfrm>
            <a:off x="6781800" y="35623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4" name="Line 28"/>
          <p:cNvSpPr>
            <a:spLocks noChangeShapeType="1"/>
          </p:cNvSpPr>
          <p:nvPr/>
        </p:nvSpPr>
        <p:spPr bwMode="auto">
          <a:xfrm>
            <a:off x="6781800" y="41910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5" name="Rectangle 29"/>
          <p:cNvSpPr>
            <a:spLocks noChangeArrowheads="1"/>
          </p:cNvSpPr>
          <p:nvPr/>
        </p:nvSpPr>
        <p:spPr bwMode="auto">
          <a:xfrm>
            <a:off x="9812339" y="3962400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886" name="Line 30"/>
          <p:cNvSpPr>
            <a:spLocks noChangeShapeType="1"/>
          </p:cNvSpPr>
          <p:nvPr/>
        </p:nvSpPr>
        <p:spPr bwMode="auto">
          <a:xfrm>
            <a:off x="6915150" y="37338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7" name="Line 31"/>
          <p:cNvSpPr>
            <a:spLocks noChangeShapeType="1"/>
          </p:cNvSpPr>
          <p:nvPr/>
        </p:nvSpPr>
        <p:spPr bwMode="auto">
          <a:xfrm>
            <a:off x="6915150" y="4572000"/>
            <a:ext cx="278765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8" name="Oval 32"/>
          <p:cNvSpPr>
            <a:spLocks noChangeArrowheads="1"/>
          </p:cNvSpPr>
          <p:nvPr/>
        </p:nvSpPr>
        <p:spPr bwMode="auto">
          <a:xfrm>
            <a:off x="74676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89" name="Oval 33"/>
          <p:cNvSpPr>
            <a:spLocks noChangeArrowheads="1"/>
          </p:cNvSpPr>
          <p:nvPr/>
        </p:nvSpPr>
        <p:spPr bwMode="auto">
          <a:xfrm>
            <a:off x="72390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0" name="Oval 34"/>
          <p:cNvSpPr>
            <a:spLocks noChangeArrowheads="1"/>
          </p:cNvSpPr>
          <p:nvPr/>
        </p:nvSpPr>
        <p:spPr bwMode="auto">
          <a:xfrm>
            <a:off x="6934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1" name="Oval 35"/>
          <p:cNvSpPr>
            <a:spLocks noChangeArrowheads="1"/>
          </p:cNvSpPr>
          <p:nvPr/>
        </p:nvSpPr>
        <p:spPr bwMode="auto">
          <a:xfrm>
            <a:off x="67818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2" name="Oval 36"/>
          <p:cNvSpPr>
            <a:spLocks noChangeArrowheads="1"/>
          </p:cNvSpPr>
          <p:nvPr/>
        </p:nvSpPr>
        <p:spPr bwMode="auto">
          <a:xfrm>
            <a:off x="70866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3" name="Oval 37"/>
          <p:cNvSpPr>
            <a:spLocks noChangeArrowheads="1"/>
          </p:cNvSpPr>
          <p:nvPr/>
        </p:nvSpPr>
        <p:spPr bwMode="auto">
          <a:xfrm>
            <a:off x="84582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4" name="Oval 38"/>
          <p:cNvSpPr>
            <a:spLocks noChangeArrowheads="1"/>
          </p:cNvSpPr>
          <p:nvPr/>
        </p:nvSpPr>
        <p:spPr bwMode="auto">
          <a:xfrm>
            <a:off x="8305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5" name="Oval 39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6" name="Oval 40"/>
          <p:cNvSpPr>
            <a:spLocks noChangeArrowheads="1"/>
          </p:cNvSpPr>
          <p:nvPr/>
        </p:nvSpPr>
        <p:spPr bwMode="auto">
          <a:xfrm>
            <a:off x="7924800" y="4343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7" name="Oval 41"/>
          <p:cNvSpPr>
            <a:spLocks noChangeArrowheads="1"/>
          </p:cNvSpPr>
          <p:nvPr/>
        </p:nvSpPr>
        <p:spPr bwMode="auto">
          <a:xfrm>
            <a:off x="8001000" y="38100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8" name="Oval 42"/>
          <p:cNvSpPr>
            <a:spLocks noChangeArrowheads="1"/>
          </p:cNvSpPr>
          <p:nvPr/>
        </p:nvSpPr>
        <p:spPr bwMode="auto">
          <a:xfrm>
            <a:off x="7696200" y="3962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899" name="Oval 43"/>
          <p:cNvSpPr>
            <a:spLocks noChangeArrowheads="1"/>
          </p:cNvSpPr>
          <p:nvPr/>
        </p:nvSpPr>
        <p:spPr bwMode="auto">
          <a:xfrm>
            <a:off x="90678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0" name="Oval 44"/>
          <p:cNvSpPr>
            <a:spLocks noChangeArrowheads="1"/>
          </p:cNvSpPr>
          <p:nvPr/>
        </p:nvSpPr>
        <p:spPr bwMode="auto">
          <a:xfrm>
            <a:off x="8763000" y="4038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1" name="Oval 45"/>
          <p:cNvSpPr>
            <a:spLocks noChangeArrowheads="1"/>
          </p:cNvSpPr>
          <p:nvPr/>
        </p:nvSpPr>
        <p:spPr bwMode="auto">
          <a:xfrm>
            <a:off x="85344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2" name="Oval 46"/>
          <p:cNvSpPr>
            <a:spLocks noChangeArrowheads="1"/>
          </p:cNvSpPr>
          <p:nvPr/>
        </p:nvSpPr>
        <p:spPr bwMode="auto">
          <a:xfrm>
            <a:off x="9372600" y="4114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3" name="Oval 47"/>
          <p:cNvSpPr>
            <a:spLocks noChangeArrowheads="1"/>
          </p:cNvSpPr>
          <p:nvPr/>
        </p:nvSpPr>
        <p:spPr bwMode="auto">
          <a:xfrm>
            <a:off x="9525000" y="3733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4" name="Oval 48"/>
          <p:cNvSpPr>
            <a:spLocks noChangeArrowheads="1"/>
          </p:cNvSpPr>
          <p:nvPr/>
        </p:nvSpPr>
        <p:spPr bwMode="auto">
          <a:xfrm>
            <a:off x="9067800" y="3886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5" name="Oval 49"/>
          <p:cNvSpPr>
            <a:spLocks noChangeArrowheads="1"/>
          </p:cNvSpPr>
          <p:nvPr/>
        </p:nvSpPr>
        <p:spPr bwMode="auto">
          <a:xfrm>
            <a:off x="9601200" y="4267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6" name="Rectangle 50"/>
          <p:cNvSpPr>
            <a:spLocks noChangeArrowheads="1"/>
          </p:cNvSpPr>
          <p:nvPr/>
        </p:nvSpPr>
        <p:spPr bwMode="auto">
          <a:xfrm rot="16200000">
            <a:off x="1601788" y="342106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7" name="Rectangle 51"/>
          <p:cNvSpPr>
            <a:spLocks noChangeArrowheads="1"/>
          </p:cNvSpPr>
          <p:nvPr/>
        </p:nvSpPr>
        <p:spPr bwMode="auto">
          <a:xfrm rot="16200000">
            <a:off x="5868988" y="40370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08" name="Line 52"/>
          <p:cNvSpPr>
            <a:spLocks noChangeShapeType="1"/>
          </p:cNvSpPr>
          <p:nvPr/>
        </p:nvSpPr>
        <p:spPr bwMode="auto">
          <a:xfrm>
            <a:off x="2590800" y="4857750"/>
            <a:ext cx="0" cy="13906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09" name="Line 53"/>
          <p:cNvSpPr>
            <a:spLocks noChangeShapeType="1"/>
          </p:cNvSpPr>
          <p:nvPr/>
        </p:nvSpPr>
        <p:spPr bwMode="auto">
          <a:xfrm>
            <a:off x="2590800" y="5486400"/>
            <a:ext cx="30734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0" name="Rectangle 54"/>
          <p:cNvSpPr>
            <a:spLocks noChangeArrowheads="1"/>
          </p:cNvSpPr>
          <p:nvPr/>
        </p:nvSpPr>
        <p:spPr bwMode="auto">
          <a:xfrm>
            <a:off x="5697539" y="5257800"/>
            <a:ext cx="492125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chemeClr val="bg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17911" name="Oval 55"/>
          <p:cNvSpPr>
            <a:spLocks noChangeArrowheads="1"/>
          </p:cNvSpPr>
          <p:nvPr/>
        </p:nvSpPr>
        <p:spPr bwMode="auto">
          <a:xfrm>
            <a:off x="3276600" y="5181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2" name="Oval 56"/>
          <p:cNvSpPr>
            <a:spLocks noChangeArrowheads="1"/>
          </p:cNvSpPr>
          <p:nvPr/>
        </p:nvSpPr>
        <p:spPr bwMode="auto">
          <a:xfrm>
            <a:off x="2971800" y="5257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3" name="Oval 57"/>
          <p:cNvSpPr>
            <a:spLocks noChangeArrowheads="1"/>
          </p:cNvSpPr>
          <p:nvPr/>
        </p:nvSpPr>
        <p:spPr bwMode="auto">
          <a:xfrm>
            <a:off x="3429000" y="53752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4" name="Oval 58"/>
          <p:cNvSpPr>
            <a:spLocks noChangeArrowheads="1"/>
          </p:cNvSpPr>
          <p:nvPr/>
        </p:nvSpPr>
        <p:spPr bwMode="auto">
          <a:xfrm>
            <a:off x="36576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5" name="Oval 59"/>
          <p:cNvSpPr>
            <a:spLocks noChangeArrowheads="1"/>
          </p:cNvSpPr>
          <p:nvPr/>
        </p:nvSpPr>
        <p:spPr bwMode="auto">
          <a:xfrm>
            <a:off x="3886200" y="57912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6" name="Oval 60"/>
          <p:cNvSpPr>
            <a:spLocks noChangeArrowheads="1"/>
          </p:cNvSpPr>
          <p:nvPr/>
        </p:nvSpPr>
        <p:spPr bwMode="auto">
          <a:xfrm>
            <a:off x="2743200" y="5527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7" name="Oval 61"/>
          <p:cNvSpPr>
            <a:spLocks noChangeArrowheads="1"/>
          </p:cNvSpPr>
          <p:nvPr/>
        </p:nvSpPr>
        <p:spPr bwMode="auto">
          <a:xfrm>
            <a:off x="4495800" y="51466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8" name="Oval 62"/>
          <p:cNvSpPr>
            <a:spLocks noChangeArrowheads="1"/>
          </p:cNvSpPr>
          <p:nvPr/>
        </p:nvSpPr>
        <p:spPr bwMode="auto">
          <a:xfrm>
            <a:off x="4267200" y="52990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19" name="Oval 63"/>
          <p:cNvSpPr>
            <a:spLocks noChangeArrowheads="1"/>
          </p:cNvSpPr>
          <p:nvPr/>
        </p:nvSpPr>
        <p:spPr bwMode="auto">
          <a:xfrm>
            <a:off x="41148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20" name="Oval 64"/>
          <p:cNvSpPr>
            <a:spLocks noChangeArrowheads="1"/>
          </p:cNvSpPr>
          <p:nvPr/>
        </p:nvSpPr>
        <p:spPr bwMode="auto">
          <a:xfrm>
            <a:off x="5105400" y="56388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21" name="Oval 65"/>
          <p:cNvSpPr>
            <a:spLocks noChangeArrowheads="1"/>
          </p:cNvSpPr>
          <p:nvPr/>
        </p:nvSpPr>
        <p:spPr bwMode="auto">
          <a:xfrm>
            <a:off x="4876800" y="54864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22" name="Oval 66"/>
          <p:cNvSpPr>
            <a:spLocks noChangeArrowheads="1"/>
          </p:cNvSpPr>
          <p:nvPr/>
        </p:nvSpPr>
        <p:spPr bwMode="auto">
          <a:xfrm>
            <a:off x="4724400" y="5222875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23" name="Oval 67"/>
          <p:cNvSpPr>
            <a:spLocks noChangeArrowheads="1"/>
          </p:cNvSpPr>
          <p:nvPr/>
        </p:nvSpPr>
        <p:spPr bwMode="auto">
          <a:xfrm>
            <a:off x="5410200" y="5562600"/>
            <a:ext cx="228600" cy="2286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17924" name="Rectangle 68"/>
          <p:cNvSpPr>
            <a:spLocks noChangeArrowheads="1"/>
          </p:cNvSpPr>
          <p:nvPr/>
        </p:nvSpPr>
        <p:spPr bwMode="auto">
          <a:xfrm rot="16200000">
            <a:off x="1601788" y="5332413"/>
            <a:ext cx="13049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Arial" panose="020B0604020202020204" pitchFamily="34" charset="0"/>
              </a:rPr>
              <a:t>residuals</a:t>
            </a:r>
          </a:p>
        </p:txBody>
      </p:sp>
      <p:sp>
        <p:nvSpPr>
          <p:cNvPr id="1017925" name="Freeform 69"/>
          <p:cNvSpPr>
            <a:spLocks/>
          </p:cNvSpPr>
          <p:nvPr/>
        </p:nvSpPr>
        <p:spPr bwMode="auto">
          <a:xfrm>
            <a:off x="2640014" y="5003800"/>
            <a:ext cx="3303587" cy="369332"/>
          </a:xfrm>
          <a:custGeom>
            <a:avLst/>
            <a:gdLst>
              <a:gd name="T0" fmla="*/ 11 w 2081"/>
              <a:gd name="T1" fmla="*/ 388 h 414"/>
              <a:gd name="T2" fmla="*/ 65 w 2081"/>
              <a:gd name="T3" fmla="*/ 352 h 414"/>
              <a:gd name="T4" fmla="*/ 401 w 2081"/>
              <a:gd name="T5" fmla="*/ 16 h 414"/>
              <a:gd name="T6" fmla="*/ 833 w 2081"/>
              <a:gd name="T7" fmla="*/ 400 h 414"/>
              <a:gd name="T8" fmla="*/ 1217 w 2081"/>
              <a:gd name="T9" fmla="*/ 16 h 414"/>
              <a:gd name="T10" fmla="*/ 1697 w 2081"/>
              <a:gd name="T11" fmla="*/ 304 h 414"/>
              <a:gd name="T12" fmla="*/ 2081 w 2081"/>
              <a:gd name="T13" fmla="*/ 16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81" h="414">
                <a:moveTo>
                  <a:pt x="11" y="388"/>
                </a:moveTo>
                <a:cubicBezTo>
                  <a:pt x="20" y="381"/>
                  <a:pt x="0" y="414"/>
                  <a:pt x="65" y="352"/>
                </a:cubicBezTo>
                <a:cubicBezTo>
                  <a:pt x="130" y="290"/>
                  <a:pt x="273" y="8"/>
                  <a:pt x="401" y="16"/>
                </a:cubicBezTo>
                <a:cubicBezTo>
                  <a:pt x="529" y="24"/>
                  <a:pt x="697" y="400"/>
                  <a:pt x="833" y="400"/>
                </a:cubicBezTo>
                <a:cubicBezTo>
                  <a:pt x="969" y="400"/>
                  <a:pt x="1073" y="32"/>
                  <a:pt x="1217" y="16"/>
                </a:cubicBezTo>
                <a:cubicBezTo>
                  <a:pt x="1361" y="0"/>
                  <a:pt x="1553" y="280"/>
                  <a:pt x="1697" y="304"/>
                </a:cubicBezTo>
                <a:cubicBezTo>
                  <a:pt x="1841" y="328"/>
                  <a:pt x="2017" y="184"/>
                  <a:pt x="2081" y="160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17926" name="Freeform 70"/>
          <p:cNvSpPr>
            <a:spLocks/>
          </p:cNvSpPr>
          <p:nvPr/>
        </p:nvSpPr>
        <p:spPr bwMode="auto">
          <a:xfrm>
            <a:off x="2716214" y="5551488"/>
            <a:ext cx="3398837" cy="369332"/>
          </a:xfrm>
          <a:custGeom>
            <a:avLst/>
            <a:gdLst>
              <a:gd name="T0" fmla="*/ 11 w 2141"/>
              <a:gd name="T1" fmla="*/ 397 h 421"/>
              <a:gd name="T2" fmla="*/ 65 w 2141"/>
              <a:gd name="T3" fmla="*/ 359 h 421"/>
              <a:gd name="T4" fmla="*/ 401 w 2141"/>
              <a:gd name="T5" fmla="*/ 23 h 421"/>
              <a:gd name="T6" fmla="*/ 833 w 2141"/>
              <a:gd name="T7" fmla="*/ 407 h 421"/>
              <a:gd name="T8" fmla="*/ 1217 w 2141"/>
              <a:gd name="T9" fmla="*/ 23 h 421"/>
              <a:gd name="T10" fmla="*/ 1703 w 2141"/>
              <a:gd name="T11" fmla="*/ 271 h 421"/>
              <a:gd name="T12" fmla="*/ 2141 w 2141"/>
              <a:gd name="T13" fmla="*/ 79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41" h="421">
                <a:moveTo>
                  <a:pt x="11" y="397"/>
                </a:moveTo>
                <a:cubicBezTo>
                  <a:pt x="20" y="392"/>
                  <a:pt x="0" y="421"/>
                  <a:pt x="65" y="359"/>
                </a:cubicBezTo>
                <a:cubicBezTo>
                  <a:pt x="130" y="297"/>
                  <a:pt x="273" y="15"/>
                  <a:pt x="401" y="23"/>
                </a:cubicBezTo>
                <a:cubicBezTo>
                  <a:pt x="529" y="31"/>
                  <a:pt x="697" y="407"/>
                  <a:pt x="833" y="407"/>
                </a:cubicBezTo>
                <a:cubicBezTo>
                  <a:pt x="969" y="407"/>
                  <a:pt x="1072" y="46"/>
                  <a:pt x="1217" y="23"/>
                </a:cubicBezTo>
                <a:cubicBezTo>
                  <a:pt x="1362" y="0"/>
                  <a:pt x="1549" y="262"/>
                  <a:pt x="1703" y="271"/>
                </a:cubicBezTo>
                <a:cubicBezTo>
                  <a:pt x="1857" y="280"/>
                  <a:pt x="2050" y="119"/>
                  <a:pt x="2141" y="79"/>
                </a:cubicBezTo>
              </a:path>
            </a:pathLst>
          </a:custGeom>
          <a:noFill/>
          <a:ln w="28575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sp>
        <p:nvSpPr>
          <p:cNvPr id="1017927" name="Line 71"/>
          <p:cNvSpPr>
            <a:spLocks noChangeShapeType="1"/>
          </p:cNvSpPr>
          <p:nvPr/>
        </p:nvSpPr>
        <p:spPr bwMode="auto">
          <a:xfrm>
            <a:off x="62484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17928" name="Rectangle 72"/>
          <p:cNvSpPr>
            <a:spLocks noChangeArrowheads="1"/>
          </p:cNvSpPr>
          <p:nvPr/>
        </p:nvSpPr>
        <p:spPr bwMode="auto">
          <a:xfrm>
            <a:off x="6629400" y="2286001"/>
            <a:ext cx="914400" cy="920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FF0000"/>
                </a:solidFill>
                <a:latin typeface="Wingdings" panose="05000000000000000000" pitchFamily="2" charset="2"/>
              </a:rPr>
              <a:t></a:t>
            </a:r>
          </a:p>
        </p:txBody>
      </p:sp>
      <p:sp>
        <p:nvSpPr>
          <p:cNvPr id="1017929" name="Rectangle 73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363272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Residual plot, dataset 4</a:t>
            </a:r>
          </a:p>
        </p:txBody>
      </p:sp>
      <p:pic>
        <p:nvPicPr>
          <p:cNvPr id="1129476" name="Picture 4" descr="resid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46" y="1068404"/>
            <a:ext cx="8090029" cy="5465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32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linear regression…</a:t>
            </a:r>
          </a:p>
        </p:txBody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if age is a confounder here?</a:t>
            </a:r>
          </a:p>
          <a:p>
            <a:pPr lvl="1"/>
            <a:r>
              <a:rPr lang="en-US" altLang="en-US" dirty="0"/>
              <a:t>Older men have lower vitamin D</a:t>
            </a:r>
          </a:p>
          <a:p>
            <a:pPr lvl="1"/>
            <a:r>
              <a:rPr lang="en-US" altLang="en-US" dirty="0"/>
              <a:t>Older men have poorer cognition</a:t>
            </a:r>
          </a:p>
          <a:p>
            <a:r>
              <a:rPr lang="en-US" altLang="en-US" dirty="0"/>
              <a:t>“Adjust” for age by putting age in the model:</a:t>
            </a:r>
          </a:p>
          <a:p>
            <a:pPr lvl="1"/>
            <a:r>
              <a:rPr lang="en-US" altLang="en-US" dirty="0"/>
              <a:t>DSST score = intercept + slope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vitamin D + slope</a:t>
            </a:r>
            <a:r>
              <a:rPr lang="en-US" altLang="en-US" baseline="-25000" dirty="0"/>
              <a:t>2 </a:t>
            </a:r>
            <a:r>
              <a:rPr lang="en-US" altLang="en-US" i="1" dirty="0" err="1"/>
              <a:t>x</a:t>
            </a:r>
            <a:r>
              <a:rPr lang="en-US" altLang="en-US" dirty="0" err="1"/>
              <a:t>age</a:t>
            </a:r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 predictors: age and vit D…</a:t>
            </a:r>
          </a:p>
        </p:txBody>
      </p:sp>
      <p:sp>
        <p:nvSpPr>
          <p:cNvPr id="1118212" name="Rectangle 4"/>
          <p:cNvSpPr>
            <a:spLocks noChangeArrowheads="1"/>
          </p:cNvSpPr>
          <p:nvPr/>
        </p:nvSpPr>
        <p:spPr bwMode="auto">
          <a:xfrm>
            <a:off x="1524001" y="2061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8436" r:id="rId2" imgW="8025417" imgH="4834259"/>
        </mc:Choice>
        <mc:Fallback>
          <p:control r:id="rId2" imgW="8025417" imgH="4834259">
            <p:pic>
              <p:nvPicPr>
                <p:cNvPr id="1118213" name="DefaultOcxNam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82801" y="1765300"/>
                  <a:ext cx="8024813" cy="483393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1625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3D view…</a:t>
            </a:r>
          </a:p>
        </p:txBody>
      </p:sp>
      <p:sp>
        <p:nvSpPr>
          <p:cNvPr id="112538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460" r:id="rId2" imgW="5812599" imgH="4753639"/>
        </mc:Choice>
        <mc:Fallback>
          <p:control r:id="rId2" imgW="5812599" imgH="4753639">
            <p:pic>
              <p:nvPicPr>
                <p:cNvPr id="1125381" name="DefaultOcxName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35351" y="2105026"/>
                  <a:ext cx="5813425" cy="47529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9518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Fit a plane rather than a line…</a:t>
            </a:r>
          </a:p>
        </p:txBody>
      </p:sp>
      <p:sp>
        <p:nvSpPr>
          <p:cNvPr id="1126404" name="Rectangle 4"/>
          <p:cNvSpPr>
            <a:spLocks noChangeArrowheads="1"/>
          </p:cNvSpPr>
          <p:nvPr/>
        </p:nvSpPr>
        <p:spPr bwMode="auto">
          <a:xfrm>
            <a:off x="1524001" y="5011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126408" name="Text Box 8"/>
          <p:cNvSpPr txBox="1">
            <a:spLocks noChangeArrowheads="1"/>
          </p:cNvSpPr>
          <p:nvPr/>
        </p:nvSpPr>
        <p:spPr bwMode="auto">
          <a:xfrm>
            <a:off x="8442326" y="2811464"/>
            <a:ext cx="1870075" cy="28479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On the plane, the slope for vitamin D is the same at every age; thus, the slope for vitamin D represents the effect of vitamin D when age is held constant.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484" r:id="rId2" imgW="6590476" imgH="4354685"/>
        </mc:Choice>
        <mc:Fallback>
          <p:control r:id="rId2" imgW="6590476" imgH="4354685">
            <p:pic>
              <p:nvPicPr>
                <p:cNvPr id="1126405" name="DefaultOcxName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55775" y="2027238"/>
                  <a:ext cx="6591300" cy="4354512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95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 of the “Best fit” plane…</a:t>
            </a:r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DSST score = 53 + 0.0039</a:t>
            </a:r>
            <a:r>
              <a:rPr lang="en-US" altLang="en-US" i="1"/>
              <a:t>x</a:t>
            </a:r>
            <a:r>
              <a:rPr lang="en-US" altLang="en-US"/>
              <a:t>vitamin D (in 10 nmol/L) - 0.46</a:t>
            </a:r>
            <a:r>
              <a:rPr lang="en-US" altLang="en-US" i="1"/>
              <a:t> x</a:t>
            </a:r>
            <a:r>
              <a:rPr lang="en-US" altLang="en-US"/>
              <a:t>age (in years) 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P-value for vitamin D &gt;&gt;.05</a:t>
            </a:r>
          </a:p>
          <a:p>
            <a:pPr>
              <a:lnSpc>
                <a:spcPct val="90000"/>
              </a:lnSpc>
            </a:pPr>
            <a:r>
              <a:rPr lang="en-US" altLang="en-US"/>
              <a:t>P-value for age &lt;.0001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Thus, relationship with vitamin D was due to confounding by age!</a:t>
            </a:r>
          </a:p>
        </p:txBody>
      </p:sp>
    </p:spTree>
    <p:extLst>
      <p:ext uri="{BB962C8B-B14F-4D97-AF65-F5344CB8AC3E}">
        <p14:creationId xmlns:p14="http://schemas.microsoft.com/office/powerpoint/2010/main" val="28923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Correlation</a:t>
            </a:r>
          </a:p>
        </p:txBody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8239" y="1747911"/>
            <a:ext cx="10446740" cy="5391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>
                <a:latin typeface="Microsoft PhagsPa" panose="020B0502040204020203" pitchFamily="34" charset="0"/>
              </a:rPr>
              <a:t>Measures the relative strength of the </a:t>
            </a:r>
            <a:r>
              <a:rPr lang="en-US" altLang="en-US" sz="3200" i="1" dirty="0">
                <a:latin typeface="Microsoft PhagsPa" panose="020B0502040204020203" pitchFamily="34" charset="0"/>
              </a:rPr>
              <a:t>linear </a:t>
            </a:r>
            <a:r>
              <a:rPr lang="en-US" altLang="en-US" sz="3200" dirty="0">
                <a:latin typeface="Microsoft PhagsPa" panose="020B0502040204020203" pitchFamily="34" charset="0"/>
              </a:rPr>
              <a:t>relationship between two variables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Microsoft PhagsPa" panose="020B0502040204020203" pitchFamily="34" charset="0"/>
              </a:rPr>
              <a:t>Unit-less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Microsoft PhagsPa" panose="020B0502040204020203" pitchFamily="34" charset="0"/>
              </a:rPr>
              <a:t>Ranges between –1 and 1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Microsoft PhagsPa" panose="020B0502040204020203" pitchFamily="34" charset="0"/>
              </a:rPr>
              <a:t>The closer to –1, the stronger the negative linear relationship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Microsoft PhagsPa" panose="020B0502040204020203" pitchFamily="34" charset="0"/>
              </a:rPr>
              <a:t>The closer to 1, the stronger the positive linear relationship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latin typeface="Microsoft PhagsPa" panose="020B0502040204020203" pitchFamily="34" charset="0"/>
              </a:rPr>
              <a:t>The closer to 0, the weaker any positive linear relationship</a:t>
            </a:r>
          </a:p>
        </p:txBody>
      </p:sp>
    </p:spTree>
    <p:extLst>
      <p:ext uri="{BB962C8B-B14F-4D97-AF65-F5344CB8AC3E}">
        <p14:creationId xmlns:p14="http://schemas.microsoft.com/office/powerpoint/2010/main" val="3739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Linear Regression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More than one predictor…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E(y)=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>
                <a:sym typeface="Symbol" panose="05050102010706020507" pitchFamily="18" charset="2"/>
              </a:rPr>
              <a:t> +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/>
              <a:t>*X +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 baseline="-25000"/>
              <a:t> </a:t>
            </a:r>
            <a:r>
              <a:rPr lang="en-US" altLang="en-US"/>
              <a:t>*W +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>
                <a:sym typeface="Symbol" panose="05050102010706020507" pitchFamily="18" charset="2"/>
              </a:rPr>
              <a:t>3</a:t>
            </a:r>
            <a:r>
              <a:rPr lang="en-US" altLang="en-US"/>
              <a:t> *Z…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Each regression coefficient is the amount of change in the outcome variable that would be expected per one-unit change of the predictor, if all other variables in the model were held constant.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7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Arial Unicode MS" pitchFamily="34" charset="-128"/>
                <a:ea typeface="Arial Unicode MS" pitchFamily="34" charset="-128"/>
              </a:rPr>
              <a:t>Functions of multivariate analysis:</a:t>
            </a:r>
          </a:p>
        </p:txBody>
      </p:sp>
      <p:sp>
        <p:nvSpPr>
          <p:cNvPr id="99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Arial Unicode MS" pitchFamily="34" charset="-128"/>
              </a:rPr>
              <a:t>Control for confounders</a:t>
            </a:r>
          </a:p>
          <a:p>
            <a:r>
              <a:rPr lang="en-US" altLang="en-US">
                <a:latin typeface="Times New Roman" panose="02020603050405020304" pitchFamily="18" charset="0"/>
                <a:ea typeface="Arial Unicode MS" pitchFamily="34" charset="-128"/>
              </a:rPr>
              <a:t>Test for interactions between predictors (effect modification)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Improve predictions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571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ttest is linear regression!</a:t>
            </a:r>
          </a:p>
        </p:txBody>
      </p:sp>
      <p:sp>
        <p:nvSpPr>
          <p:cNvPr id="105677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90800" y="1905000"/>
            <a:ext cx="7772400" cy="4114800"/>
          </a:xfrm>
        </p:spPr>
        <p:txBody>
          <a:bodyPr/>
          <a:lstStyle/>
          <a:p>
            <a:r>
              <a:rPr lang="en-US" altLang="en-US"/>
              <a:t>Divide vitamin D into two groups:</a:t>
            </a:r>
          </a:p>
          <a:p>
            <a:pPr lvl="1"/>
            <a:r>
              <a:rPr lang="en-US" altLang="en-US"/>
              <a:t> Insufficient vitamin D (&lt;50 nmol/L) </a:t>
            </a:r>
          </a:p>
          <a:p>
            <a:pPr lvl="1"/>
            <a:r>
              <a:rPr lang="en-US" altLang="en-US"/>
              <a:t> Sufficient vitamin D (&gt;=50 nmol/L), reference group</a:t>
            </a:r>
          </a:p>
          <a:p>
            <a:r>
              <a:rPr lang="en-US" altLang="en-US"/>
              <a:t>We can evaluate these data with a ttest or a linear regression…</a:t>
            </a:r>
          </a:p>
        </p:txBody>
      </p:sp>
      <p:graphicFrame>
        <p:nvGraphicFramePr>
          <p:cNvPr id="1056773" name="Object 1029"/>
          <p:cNvGraphicFramePr>
            <a:graphicFrameLocks noChangeAspect="1"/>
          </p:cNvGraphicFramePr>
          <p:nvPr/>
        </p:nvGraphicFramePr>
        <p:xfrm>
          <a:off x="3359150" y="4992688"/>
          <a:ext cx="44132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2387520" imgH="647640" progId="Equation.3">
                  <p:embed/>
                </p:oleObj>
              </mc:Choice>
              <mc:Fallback>
                <p:oleObj name="Equation" r:id="rId3" imgW="2387520" imgH="647640" progId="Equation.3">
                  <p:embed/>
                  <p:pic>
                    <p:nvPicPr>
                      <p:cNvPr id="1056773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992688"/>
                        <a:ext cx="4413250" cy="1198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15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5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677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 a linear regression…</a:t>
            </a:r>
          </a:p>
        </p:txBody>
      </p:sp>
      <p:sp>
        <p:nvSpPr>
          <p:cNvPr id="1057798" name="Rectangle 6"/>
          <p:cNvSpPr>
            <a:spLocks noChangeArrowheads="1"/>
          </p:cNvSpPr>
          <p:nvPr/>
        </p:nvSpPr>
        <p:spPr bwMode="auto">
          <a:xfrm>
            <a:off x="2693988" y="5629276"/>
            <a:ext cx="10287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SAS Monospace" pitchFamily="49" charset="0"/>
              </a:rPr>
              <a:t> Parameter       ````````````````Standard</a:t>
            </a:r>
          </a:p>
          <a:p>
            <a:r>
              <a:rPr lang="en-US" altLang="en-US" sz="1200">
                <a:latin typeface="SAS Monospace" pitchFamily="49" charset="0"/>
              </a:rPr>
              <a:t>  Variable     Estimate          Error    t Value    Pr &gt; |t|</a:t>
            </a:r>
          </a:p>
          <a:p>
            <a:endParaRPr lang="en-US" altLang="en-US" sz="1200">
              <a:latin typeface="SAS Monospace" pitchFamily="49" charset="0"/>
            </a:endParaRPr>
          </a:p>
          <a:p>
            <a:r>
              <a:rPr lang="en-US" altLang="en-US" sz="1200">
                <a:latin typeface="SAS Monospace" pitchFamily="49" charset="0"/>
              </a:rPr>
              <a:t>  Intercept    40.07407        1.47511      27.17      &lt;.0001</a:t>
            </a:r>
          </a:p>
          <a:p>
            <a:r>
              <a:rPr lang="en-US" altLang="en-US" sz="1200">
                <a:latin typeface="SAS Monospace" pitchFamily="49" charset="0"/>
              </a:rPr>
              <a:t>  insuff       -7.53060        2.17493      -3.46      0.0008</a:t>
            </a:r>
          </a:p>
        </p:txBody>
      </p:sp>
      <p:pic>
        <p:nvPicPr>
          <p:cNvPr id="1057808" name="Picture 16" descr="residu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060576"/>
            <a:ext cx="4705350" cy="3179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7812" name="Group 20"/>
          <p:cNvGrpSpPr>
            <a:grpSpLocks/>
          </p:cNvGrpSpPr>
          <p:nvPr/>
        </p:nvGrpSpPr>
        <p:grpSpPr bwMode="auto">
          <a:xfrm>
            <a:off x="1524001" y="3043239"/>
            <a:ext cx="2860675" cy="3170237"/>
            <a:chOff x="0" y="1917"/>
            <a:chExt cx="1802" cy="1997"/>
          </a:xfrm>
        </p:grpSpPr>
        <p:sp>
          <p:nvSpPr>
            <p:cNvPr id="1057799" name="Text Box 7"/>
            <p:cNvSpPr txBox="1">
              <a:spLocks noChangeArrowheads="1"/>
            </p:cNvSpPr>
            <p:nvPr/>
          </p:nvSpPr>
          <p:spPr bwMode="auto">
            <a:xfrm>
              <a:off x="0" y="1917"/>
              <a:ext cx="978" cy="83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Intercept represents the mean value in the sufficient group.</a:t>
              </a:r>
            </a:p>
          </p:txBody>
        </p:sp>
        <p:sp>
          <p:nvSpPr>
            <p:cNvPr id="1057800" name="Line 8"/>
            <p:cNvSpPr>
              <a:spLocks noChangeShapeType="1"/>
            </p:cNvSpPr>
            <p:nvPr/>
          </p:nvSpPr>
          <p:spPr bwMode="auto">
            <a:xfrm>
              <a:off x="589" y="2696"/>
              <a:ext cx="1213" cy="121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57811" name="Group 19"/>
          <p:cNvGrpSpPr>
            <a:grpSpLocks/>
          </p:cNvGrpSpPr>
          <p:nvPr/>
        </p:nvGrpSpPr>
        <p:grpSpPr bwMode="auto">
          <a:xfrm>
            <a:off x="5011739" y="3117851"/>
            <a:ext cx="5165725" cy="3228975"/>
            <a:chOff x="2197" y="1964"/>
            <a:chExt cx="3254" cy="2034"/>
          </a:xfrm>
        </p:grpSpPr>
        <p:sp>
          <p:nvSpPr>
            <p:cNvPr id="1057803" name="Text Box 11"/>
            <p:cNvSpPr txBox="1">
              <a:spLocks noChangeArrowheads="1"/>
            </p:cNvSpPr>
            <p:nvPr/>
          </p:nvSpPr>
          <p:spPr bwMode="auto">
            <a:xfrm>
              <a:off x="4251" y="1964"/>
              <a:ext cx="1200" cy="83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/>
                <a:t>Slope represents the difference in means between the groups. Difference is significant.</a:t>
              </a:r>
              <a:endParaRPr lang="en-US" altLang="en-US" sz="2400"/>
            </a:p>
          </p:txBody>
        </p:sp>
        <p:sp>
          <p:nvSpPr>
            <p:cNvPr id="1057804" name="Line 12"/>
            <p:cNvSpPr>
              <a:spLocks noChangeShapeType="1"/>
            </p:cNvSpPr>
            <p:nvPr/>
          </p:nvSpPr>
          <p:spPr bwMode="auto">
            <a:xfrm flipH="1">
              <a:off x="2197" y="2558"/>
              <a:ext cx="2064" cy="14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556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5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5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7798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793038" cy="1462088"/>
          </a:xfrm>
        </p:spPr>
        <p:txBody>
          <a:bodyPr/>
          <a:lstStyle/>
          <a:p>
            <a:r>
              <a:rPr lang="en-US" altLang="en-US"/>
              <a:t>ANOVA is linear regression!</a:t>
            </a:r>
          </a:p>
        </p:txBody>
      </p:sp>
      <p:sp>
        <p:nvSpPr>
          <p:cNvPr id="9932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384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Divide vitamin D into three groups: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Deficient (&lt;25 nmol/L)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Insufficient (&gt;=25 and &lt;50 nmol/L)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Sufficient (&gt;=50 nmol/L), reference group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sym typeface="Symbol" panose="05050102010706020507" pitchFamily="18" charset="2"/>
              </a:rPr>
              <a:t>DSST=</a:t>
            </a:r>
            <a:r>
              <a:rPr lang="en-US" altLang="en-US"/>
              <a:t> </a:t>
            </a:r>
            <a:r>
              <a:rPr lang="en-US" altLang="en-US" i="1">
                <a:sym typeface="Symbol" panose="05050102010706020507" pitchFamily="18" charset="2"/>
              </a:rPr>
              <a:t> </a:t>
            </a:r>
            <a:r>
              <a:rPr lang="en-US" altLang="en-US">
                <a:sym typeface="Symbol" panose="05050102010706020507" pitchFamily="18" charset="2"/>
              </a:rPr>
              <a:t>(=value for sufficient) +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>
                <a:sym typeface="Symbol" panose="05050102010706020507" pitchFamily="18" charset="2"/>
              </a:rPr>
              <a:t>insufficient</a:t>
            </a:r>
            <a:r>
              <a:rPr lang="en-US" altLang="en-US"/>
              <a:t>*(1 if insufficient) + </a:t>
            </a:r>
            <a:r>
              <a:rPr lang="en-US" altLang="en-US" i="1">
                <a:sym typeface="Symbol" panose="05050102010706020507" pitchFamily="18" charset="2"/>
              </a:rPr>
              <a:t>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 baseline="-25000"/>
              <a:t> </a:t>
            </a:r>
            <a:r>
              <a:rPr lang="en-US" altLang="en-US"/>
              <a:t>*(1 if deficient)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This is called “dummy coding”—where multiple binary variables are created to represent being in each category (or not) of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265875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picture…</a:t>
            </a:r>
          </a:p>
        </p:txBody>
      </p:sp>
      <p:pic>
        <p:nvPicPr>
          <p:cNvPr id="1142789" name="Picture 5" descr="def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862138"/>
            <a:ext cx="4545013" cy="30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2790" name="Picture 6" descr="de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3768726"/>
            <a:ext cx="4572000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2791" name="Text Box 7"/>
          <p:cNvSpPr txBox="1">
            <a:spLocks noChangeArrowheads="1"/>
          </p:cNvSpPr>
          <p:nvPr/>
        </p:nvSpPr>
        <p:spPr bwMode="auto">
          <a:xfrm>
            <a:off x="2725739" y="2265363"/>
            <a:ext cx="23066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Sufficient vs. Insufficient</a:t>
            </a:r>
          </a:p>
        </p:txBody>
      </p:sp>
      <p:sp>
        <p:nvSpPr>
          <p:cNvPr id="1142793" name="Text Box 9"/>
          <p:cNvSpPr txBox="1">
            <a:spLocks noChangeArrowheads="1"/>
          </p:cNvSpPr>
          <p:nvPr/>
        </p:nvSpPr>
        <p:spPr bwMode="auto">
          <a:xfrm>
            <a:off x="7518400" y="4138613"/>
            <a:ext cx="23066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Sufficient vs. Deficient</a:t>
            </a:r>
          </a:p>
        </p:txBody>
      </p:sp>
    </p:spTree>
    <p:extLst>
      <p:ext uri="{BB962C8B-B14F-4D97-AF65-F5344CB8AC3E}">
        <p14:creationId xmlns:p14="http://schemas.microsoft.com/office/powerpoint/2010/main" val="15168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Results…</a:t>
            </a:r>
          </a:p>
        </p:txBody>
      </p:sp>
      <p:sp>
        <p:nvSpPr>
          <p:cNvPr id="1143811" name="Rectangle 3"/>
          <p:cNvSpPr>
            <a:spLocks noChangeArrowheads="1"/>
          </p:cNvSpPr>
          <p:nvPr/>
        </p:nvSpPr>
        <p:spPr bwMode="auto">
          <a:xfrm>
            <a:off x="1524000" y="2043113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SAS Monospace" pitchFamily="49" charset="0"/>
              </a:rPr>
              <a:t> Parameter Estimates</a:t>
            </a:r>
          </a:p>
          <a:p>
            <a:endParaRPr lang="en-US" altLang="en-US" sz="1200">
              <a:latin typeface="SAS Monospace" pitchFamily="49" charset="0"/>
            </a:endParaRPr>
          </a:p>
          <a:p>
            <a:r>
              <a:rPr lang="en-US" altLang="en-US" sz="1200">
                <a:latin typeface="SAS Monospace" pitchFamily="49" charset="0"/>
              </a:rPr>
              <a:t>                              Parameter       Standard</a:t>
            </a:r>
          </a:p>
          <a:p>
            <a:r>
              <a:rPr lang="en-US" altLang="en-US" sz="1200">
                <a:latin typeface="SAS Monospace" pitchFamily="49" charset="0"/>
              </a:rPr>
              <a:t>  Variable    	 DF       Estimate          Error    t Value    Pr &gt; |t|</a:t>
            </a:r>
          </a:p>
          <a:p>
            <a:endParaRPr lang="en-US" altLang="en-US" sz="1200">
              <a:latin typeface="SAS Monospace" pitchFamily="49" charset="0"/>
            </a:endParaRPr>
          </a:p>
          <a:p>
            <a:r>
              <a:rPr lang="en-US" altLang="en-US" sz="1200">
                <a:latin typeface="SAS Monospace" pitchFamily="49" charset="0"/>
              </a:rPr>
              <a:t>  Intercept    	1       40.07407        1.47817      27.11      &lt;.0001</a:t>
            </a:r>
          </a:p>
          <a:p>
            <a:r>
              <a:rPr lang="en-US" altLang="en-US" sz="1200">
                <a:latin typeface="SAS Monospace" pitchFamily="49" charset="0"/>
              </a:rPr>
              <a:t>  deficient    	1       -9.87407        3.73950      -2.64      0.0096</a:t>
            </a:r>
          </a:p>
          <a:p>
            <a:r>
              <a:rPr lang="en-US" altLang="en-US" sz="1200">
                <a:latin typeface="SAS Monospace" pitchFamily="49" charset="0"/>
              </a:rPr>
              <a:t>  insufficient     	1       -6.87963        2.33719      -2.94      0.0041</a:t>
            </a:r>
          </a:p>
        </p:txBody>
      </p:sp>
      <p:sp>
        <p:nvSpPr>
          <p:cNvPr id="11438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11326" y="3832226"/>
            <a:ext cx="8956675" cy="4333875"/>
          </a:xfrm>
        </p:spPr>
        <p:txBody>
          <a:bodyPr/>
          <a:lstStyle/>
          <a:p>
            <a:r>
              <a:rPr lang="en-US" altLang="en-US"/>
              <a:t>Interpretation:</a:t>
            </a:r>
          </a:p>
          <a:p>
            <a:pPr lvl="1"/>
            <a:r>
              <a:rPr lang="en-US" altLang="en-US"/>
              <a:t>The deficient group has a mean DSST 9.87 points lower than the reference (sufficient) group.</a:t>
            </a:r>
          </a:p>
          <a:p>
            <a:pPr lvl="1"/>
            <a:r>
              <a:rPr lang="en-US" altLang="en-US"/>
              <a:t>The insufficient group has a mean DSST 6.87 points lower than the reference (sufficient) group.</a:t>
            </a:r>
          </a:p>
        </p:txBody>
      </p:sp>
    </p:spTree>
    <p:extLst>
      <p:ext uri="{BB962C8B-B14F-4D97-AF65-F5344CB8AC3E}">
        <p14:creationId xmlns:p14="http://schemas.microsoft.com/office/powerpoint/2010/main" val="385010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types of multivariate regression</a:t>
            </a:r>
          </a:p>
        </p:txBody>
      </p:sp>
      <p:sp>
        <p:nvSpPr>
          <p:cNvPr id="1158147" name="Rectangle 3"/>
          <p:cNvSpPr>
            <a:spLocks noChangeArrowheads="1"/>
          </p:cNvSpPr>
          <p:nvPr/>
        </p:nvSpPr>
        <p:spPr bwMode="auto">
          <a:xfrm>
            <a:off x="2438400" y="2057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Multiple linear regression is for normally distributed outcomes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Logistic regression is for binary outcomes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Cox proportional hazards regression is used when time-to-event is the outcome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80000"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2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8" name="Rectangle 4"/>
          <p:cNvSpPr>
            <a:spLocks noChangeArrowheads="1"/>
          </p:cNvSpPr>
          <p:nvPr/>
        </p:nvSpPr>
        <p:spPr bwMode="auto">
          <a:xfrm>
            <a:off x="2357439" y="477372"/>
            <a:ext cx="62365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2800">
                <a:cs typeface="Times New Roman" panose="02020603050405020304" pitchFamily="18" charset="0"/>
              </a:rPr>
              <a:t>Common multivariate regression models.</a:t>
            </a:r>
            <a:r>
              <a:rPr lang="en-US" altLang="en-US">
                <a:cs typeface="Times New Roman" panose="02020603050405020304" pitchFamily="18" charset="0"/>
              </a:rPr>
              <a:t> </a:t>
            </a:r>
            <a:endParaRPr lang="en-US" altLang="en-US"/>
          </a:p>
        </p:txBody>
      </p:sp>
      <p:graphicFrame>
        <p:nvGraphicFramePr>
          <p:cNvPr id="1137742" name="Group 78"/>
          <p:cNvGraphicFramePr>
            <a:graphicFrameLocks noGrp="1"/>
          </p:cNvGraphicFramePr>
          <p:nvPr/>
        </p:nvGraphicFramePr>
        <p:xfrm>
          <a:off x="1524000" y="1220789"/>
          <a:ext cx="9144000" cy="5013327"/>
        </p:xfrm>
        <a:graphic>
          <a:graphicData uri="http://schemas.openxmlformats.org/drawingml/2006/table">
            <a:tbl>
              <a:tblPr/>
              <a:tblGrid>
                <a:gridCol w="1293813">
                  <a:extLst>
                    <a:ext uri="{9D8B030D-6E8A-4147-A177-3AD203B41FA5}">
                      <a16:colId xmlns:a16="http://schemas.microsoft.com/office/drawing/2014/main" val="1083926654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3786331959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281072925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2082733196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004785252"/>
                    </a:ext>
                  </a:extLst>
                </a:gridCol>
              </a:tblGrid>
              <a:tr h="985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 (dependent variable)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outcome variable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Appropriate multivariate regression model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equation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do the coefficients give you?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54705"/>
                  </a:ext>
                </a:extLst>
              </a:tr>
              <a:tr h="1198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blood pressure (mmHg) =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*salt consumption (tsp/day) 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*age (years) +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*ever smoker (yes=1/no=0)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slopes—tells you how much the outcome variable increases for every 1-unit increase in each predictor.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554400"/>
                  </a:ext>
                </a:extLst>
              </a:tr>
              <a:tr h="141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blood pressure (yes/no)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 (odds of high blood pressure) =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*salt consumption (tsp/day) 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*age (years) +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*ever smoker (yes=1/no=0)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odds ratios—tells you how much the odds of the outcome increase for every 1-unit increase in each predictor.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49686"/>
                  </a:ext>
                </a:extLst>
              </a:tr>
              <a:tr h="1414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Time-to-event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Time-to- death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Cox regression</a:t>
                      </a:r>
                      <a:endParaRPr kumimoji="0" lang="en-US" alt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ln (rate of death) =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*salt consumption (tsp/day) + 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*age (years) + 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smoker</a:t>
                      </a: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*ever smoker (yes=1/no=0) 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hazard ratios—tells you how much the rate of the outcome increases for every 1-unit increase in each predictor.</a:t>
                      </a:r>
                      <a:endParaRPr kumimoji="0" lang="en-US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059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01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regression pitfalls</a:t>
            </a:r>
          </a:p>
        </p:txBody>
      </p:sp>
      <p:sp>
        <p:nvSpPr>
          <p:cNvPr id="996356" name="Rectangle 4"/>
          <p:cNvSpPr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Multi-collinearity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Residual confounding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15418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6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6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6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635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Line 2"/>
          <p:cNvSpPr>
            <a:spLocks noChangeShapeType="1"/>
          </p:cNvSpPr>
          <p:nvPr/>
        </p:nvSpPr>
        <p:spPr bwMode="auto">
          <a:xfrm>
            <a:off x="7924800" y="25908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07" name="Line 3"/>
          <p:cNvSpPr>
            <a:spLocks noChangeShapeType="1"/>
          </p:cNvSpPr>
          <p:nvPr/>
        </p:nvSpPr>
        <p:spPr bwMode="auto">
          <a:xfrm>
            <a:off x="7918450" y="5181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08" name="Rectangle 4"/>
          <p:cNvSpPr>
            <a:spLocks noGrp="1" noChangeArrowheads="1"/>
          </p:cNvSpPr>
          <p:nvPr>
            <p:ph type="title"/>
          </p:nvPr>
        </p:nvSpPr>
        <p:spPr>
          <a:xfrm>
            <a:off x="973195" y="170748"/>
            <a:ext cx="10242885" cy="11430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Scatter Plots of Data with Various Correlation Coefficients</a:t>
            </a:r>
          </a:p>
        </p:txBody>
      </p:sp>
      <p:sp>
        <p:nvSpPr>
          <p:cNvPr id="968709" name="Line 5"/>
          <p:cNvSpPr>
            <a:spLocks noChangeShapeType="1"/>
          </p:cNvSpPr>
          <p:nvPr/>
        </p:nvSpPr>
        <p:spPr bwMode="auto">
          <a:xfrm>
            <a:off x="1938338" y="19859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0" name="Line 6"/>
          <p:cNvSpPr>
            <a:spLocks noChangeShapeType="1"/>
          </p:cNvSpPr>
          <p:nvPr/>
        </p:nvSpPr>
        <p:spPr bwMode="auto">
          <a:xfrm flipH="1" flipV="1">
            <a:off x="1938339" y="21336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1" name="Oval 7"/>
          <p:cNvSpPr>
            <a:spLocks noChangeArrowheads="1"/>
          </p:cNvSpPr>
          <p:nvPr/>
        </p:nvSpPr>
        <p:spPr bwMode="auto">
          <a:xfrm rot="7282380" flipH="1">
            <a:off x="405606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2" name="Oval 8"/>
          <p:cNvSpPr>
            <a:spLocks noChangeArrowheads="1"/>
          </p:cNvSpPr>
          <p:nvPr/>
        </p:nvSpPr>
        <p:spPr bwMode="auto">
          <a:xfrm rot="7282380" flipH="1">
            <a:off x="329406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3" name="Oval 9"/>
          <p:cNvSpPr>
            <a:spLocks noChangeArrowheads="1"/>
          </p:cNvSpPr>
          <p:nvPr/>
        </p:nvSpPr>
        <p:spPr bwMode="auto">
          <a:xfrm rot="7282380" flipH="1">
            <a:off x="298926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4" name="Oval 10"/>
          <p:cNvSpPr>
            <a:spLocks noChangeArrowheads="1"/>
          </p:cNvSpPr>
          <p:nvPr/>
        </p:nvSpPr>
        <p:spPr bwMode="auto">
          <a:xfrm rot="7282380" flipH="1">
            <a:off x="1998663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5" name="Oval 11"/>
          <p:cNvSpPr>
            <a:spLocks noChangeArrowheads="1"/>
          </p:cNvSpPr>
          <p:nvPr/>
        </p:nvSpPr>
        <p:spPr bwMode="auto">
          <a:xfrm rot="7282380" flipH="1">
            <a:off x="237966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6" name="Oval 12"/>
          <p:cNvSpPr>
            <a:spLocks noChangeArrowheads="1"/>
          </p:cNvSpPr>
          <p:nvPr/>
        </p:nvSpPr>
        <p:spPr bwMode="auto">
          <a:xfrm rot="7282380" flipH="1">
            <a:off x="2684463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717" name="Text Box 13"/>
          <p:cNvSpPr txBox="1">
            <a:spLocks noChangeArrowheads="1"/>
          </p:cNvSpPr>
          <p:nvPr/>
        </p:nvSpPr>
        <p:spPr bwMode="auto">
          <a:xfrm>
            <a:off x="1693863" y="160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718" name="Line 14"/>
          <p:cNvSpPr>
            <a:spLocks noChangeShapeType="1"/>
          </p:cNvSpPr>
          <p:nvPr/>
        </p:nvSpPr>
        <p:spPr bwMode="auto">
          <a:xfrm>
            <a:off x="192246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19" name="Oval 15"/>
          <p:cNvSpPr>
            <a:spLocks noChangeArrowheads="1"/>
          </p:cNvSpPr>
          <p:nvPr/>
        </p:nvSpPr>
        <p:spPr bwMode="auto">
          <a:xfrm rot="7282380" flipH="1">
            <a:off x="3675063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0" name="Text Box 16"/>
          <p:cNvSpPr txBox="1">
            <a:spLocks noChangeArrowheads="1"/>
          </p:cNvSpPr>
          <p:nvPr/>
        </p:nvSpPr>
        <p:spPr bwMode="auto">
          <a:xfrm>
            <a:off x="418465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721" name="Line 17"/>
          <p:cNvSpPr>
            <a:spLocks noChangeShapeType="1"/>
          </p:cNvSpPr>
          <p:nvPr/>
        </p:nvSpPr>
        <p:spPr bwMode="auto">
          <a:xfrm>
            <a:off x="4892675" y="19859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2" name="Line 18"/>
          <p:cNvSpPr>
            <a:spLocks noChangeShapeType="1"/>
          </p:cNvSpPr>
          <p:nvPr/>
        </p:nvSpPr>
        <p:spPr bwMode="auto">
          <a:xfrm flipH="1" flipV="1">
            <a:off x="4892676" y="21336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3" name="Oval 19"/>
          <p:cNvSpPr>
            <a:spLocks noChangeArrowheads="1"/>
          </p:cNvSpPr>
          <p:nvPr/>
        </p:nvSpPr>
        <p:spPr bwMode="auto">
          <a:xfrm rot="14317620">
            <a:off x="7010400" y="3124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4" name="Oval 20"/>
          <p:cNvSpPr>
            <a:spLocks noChangeArrowheads="1"/>
          </p:cNvSpPr>
          <p:nvPr/>
        </p:nvSpPr>
        <p:spPr bwMode="auto">
          <a:xfrm rot="14317620">
            <a:off x="6934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5" name="Oval 21"/>
          <p:cNvSpPr>
            <a:spLocks noChangeArrowheads="1"/>
          </p:cNvSpPr>
          <p:nvPr/>
        </p:nvSpPr>
        <p:spPr bwMode="auto">
          <a:xfrm rot="14317620">
            <a:off x="5105400" y="175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6" name="Oval 22"/>
          <p:cNvSpPr>
            <a:spLocks noChangeArrowheads="1"/>
          </p:cNvSpPr>
          <p:nvPr/>
        </p:nvSpPr>
        <p:spPr bwMode="auto">
          <a:xfrm rot="14317620">
            <a:off x="52578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7" name="Oval 23"/>
          <p:cNvSpPr>
            <a:spLocks noChangeArrowheads="1"/>
          </p:cNvSpPr>
          <p:nvPr/>
        </p:nvSpPr>
        <p:spPr bwMode="auto">
          <a:xfrm rot="14317620">
            <a:off x="6629400" y="2971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8" name="Oval 24"/>
          <p:cNvSpPr>
            <a:spLocks noChangeArrowheads="1"/>
          </p:cNvSpPr>
          <p:nvPr/>
        </p:nvSpPr>
        <p:spPr bwMode="auto">
          <a:xfrm rot="14317620">
            <a:off x="4953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29" name="Oval 25"/>
          <p:cNvSpPr>
            <a:spLocks noChangeArrowheads="1"/>
          </p:cNvSpPr>
          <p:nvPr/>
        </p:nvSpPr>
        <p:spPr bwMode="auto">
          <a:xfrm rot="14317620">
            <a:off x="62484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0" name="Oval 26"/>
          <p:cNvSpPr>
            <a:spLocks noChangeArrowheads="1"/>
          </p:cNvSpPr>
          <p:nvPr/>
        </p:nvSpPr>
        <p:spPr bwMode="auto">
          <a:xfrm rot="14317620">
            <a:off x="5715000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1" name="Oval 27"/>
          <p:cNvSpPr>
            <a:spLocks noChangeArrowheads="1"/>
          </p:cNvSpPr>
          <p:nvPr/>
        </p:nvSpPr>
        <p:spPr bwMode="auto">
          <a:xfrm rot="14317620">
            <a:off x="5943600" y="198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2" name="Oval 28"/>
          <p:cNvSpPr>
            <a:spLocks noChangeArrowheads="1"/>
          </p:cNvSpPr>
          <p:nvPr/>
        </p:nvSpPr>
        <p:spPr bwMode="auto">
          <a:xfrm rot="14317620">
            <a:off x="6781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3" name="Oval 29"/>
          <p:cNvSpPr>
            <a:spLocks noChangeArrowheads="1"/>
          </p:cNvSpPr>
          <p:nvPr/>
        </p:nvSpPr>
        <p:spPr bwMode="auto">
          <a:xfrm rot="14317620">
            <a:off x="53340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4" name="Oval 30"/>
          <p:cNvSpPr>
            <a:spLocks noChangeArrowheads="1"/>
          </p:cNvSpPr>
          <p:nvPr/>
        </p:nvSpPr>
        <p:spPr bwMode="auto">
          <a:xfrm rot="14317620">
            <a:off x="6553200" y="2286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735" name="Oval 31"/>
          <p:cNvSpPr>
            <a:spLocks noChangeArrowheads="1"/>
          </p:cNvSpPr>
          <p:nvPr/>
        </p:nvSpPr>
        <p:spPr bwMode="auto">
          <a:xfrm rot="14317620">
            <a:off x="5638800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6" name="Oval 32"/>
          <p:cNvSpPr>
            <a:spLocks noChangeArrowheads="1"/>
          </p:cNvSpPr>
          <p:nvPr/>
        </p:nvSpPr>
        <p:spPr bwMode="auto">
          <a:xfrm rot="14317620">
            <a:off x="6019800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7" name="Oval 33"/>
          <p:cNvSpPr>
            <a:spLocks noChangeArrowheads="1"/>
          </p:cNvSpPr>
          <p:nvPr/>
        </p:nvSpPr>
        <p:spPr bwMode="auto">
          <a:xfrm rot="14317620">
            <a:off x="5791200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38" name="Text Box 34"/>
          <p:cNvSpPr txBox="1">
            <a:spLocks noChangeArrowheads="1"/>
          </p:cNvSpPr>
          <p:nvPr/>
        </p:nvSpPr>
        <p:spPr bwMode="auto">
          <a:xfrm>
            <a:off x="4648200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739" name="Line 35"/>
          <p:cNvSpPr>
            <a:spLocks noChangeShapeType="1"/>
          </p:cNvSpPr>
          <p:nvPr/>
        </p:nvSpPr>
        <p:spPr bwMode="auto">
          <a:xfrm>
            <a:off x="4876800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0" name="Text Box 36"/>
          <p:cNvSpPr txBox="1">
            <a:spLocks noChangeArrowheads="1"/>
          </p:cNvSpPr>
          <p:nvPr/>
        </p:nvSpPr>
        <p:spPr bwMode="auto">
          <a:xfrm>
            <a:off x="7138988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741" name="Line 37"/>
          <p:cNvSpPr>
            <a:spLocks noChangeShapeType="1"/>
          </p:cNvSpPr>
          <p:nvPr/>
        </p:nvSpPr>
        <p:spPr bwMode="auto">
          <a:xfrm>
            <a:off x="7888288" y="19859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2" name="Oval 38"/>
          <p:cNvSpPr>
            <a:spLocks noChangeArrowheads="1"/>
          </p:cNvSpPr>
          <p:nvPr/>
        </p:nvSpPr>
        <p:spPr bwMode="auto">
          <a:xfrm rot="14317620">
            <a:off x="81772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3" name="Oval 39"/>
          <p:cNvSpPr>
            <a:spLocks noChangeArrowheads="1"/>
          </p:cNvSpPr>
          <p:nvPr/>
        </p:nvSpPr>
        <p:spPr bwMode="auto">
          <a:xfrm rot="14317620">
            <a:off x="100060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4" name="Oval 40"/>
          <p:cNvSpPr>
            <a:spLocks noChangeArrowheads="1"/>
          </p:cNvSpPr>
          <p:nvPr/>
        </p:nvSpPr>
        <p:spPr bwMode="auto">
          <a:xfrm rot="14317620">
            <a:off x="10158413" y="2438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5" name="Oval 41"/>
          <p:cNvSpPr>
            <a:spLocks noChangeArrowheads="1"/>
          </p:cNvSpPr>
          <p:nvPr/>
        </p:nvSpPr>
        <p:spPr bwMode="auto">
          <a:xfrm rot="14317620">
            <a:off x="9244013" y="2743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6" name="Oval 42"/>
          <p:cNvSpPr>
            <a:spLocks noChangeArrowheads="1"/>
          </p:cNvSpPr>
          <p:nvPr/>
        </p:nvSpPr>
        <p:spPr bwMode="auto">
          <a:xfrm rot="14317620">
            <a:off x="9320213" y="2133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7" name="Oval 43"/>
          <p:cNvSpPr>
            <a:spLocks noChangeArrowheads="1"/>
          </p:cNvSpPr>
          <p:nvPr/>
        </p:nvSpPr>
        <p:spPr bwMode="auto">
          <a:xfrm rot="14317620">
            <a:off x="8839200" y="2057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8" name="Oval 44"/>
          <p:cNvSpPr>
            <a:spLocks noChangeArrowheads="1"/>
          </p:cNvSpPr>
          <p:nvPr/>
        </p:nvSpPr>
        <p:spPr bwMode="auto">
          <a:xfrm rot="14317620">
            <a:off x="8024813" y="2209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49" name="Oval 45"/>
          <p:cNvSpPr>
            <a:spLocks noChangeArrowheads="1"/>
          </p:cNvSpPr>
          <p:nvPr/>
        </p:nvSpPr>
        <p:spPr bwMode="auto">
          <a:xfrm rot="14317620">
            <a:off x="8329613" y="2362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0" name="Oval 46"/>
          <p:cNvSpPr>
            <a:spLocks noChangeArrowheads="1"/>
          </p:cNvSpPr>
          <p:nvPr/>
        </p:nvSpPr>
        <p:spPr bwMode="auto">
          <a:xfrm rot="14317620">
            <a:off x="8634413" y="2549525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751" name="Oval 47"/>
          <p:cNvSpPr>
            <a:spLocks noChangeArrowheads="1"/>
          </p:cNvSpPr>
          <p:nvPr/>
        </p:nvSpPr>
        <p:spPr bwMode="auto">
          <a:xfrm rot="14317620">
            <a:off x="9015413" y="2514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2" name="Oval 48"/>
          <p:cNvSpPr>
            <a:spLocks noChangeArrowheads="1"/>
          </p:cNvSpPr>
          <p:nvPr/>
        </p:nvSpPr>
        <p:spPr bwMode="auto">
          <a:xfrm rot="14317620">
            <a:off x="8786813" y="2819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3" name="Text Box 49"/>
          <p:cNvSpPr txBox="1">
            <a:spLocks noChangeArrowheads="1"/>
          </p:cNvSpPr>
          <p:nvPr/>
        </p:nvSpPr>
        <p:spPr bwMode="auto">
          <a:xfrm>
            <a:off x="7643813" y="1524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754" name="Line 50"/>
          <p:cNvSpPr>
            <a:spLocks noChangeShapeType="1"/>
          </p:cNvSpPr>
          <p:nvPr/>
        </p:nvSpPr>
        <p:spPr bwMode="auto">
          <a:xfrm>
            <a:off x="7872413" y="3505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5" name="Oval 51"/>
          <p:cNvSpPr>
            <a:spLocks noChangeArrowheads="1"/>
          </p:cNvSpPr>
          <p:nvPr/>
        </p:nvSpPr>
        <p:spPr bwMode="auto">
          <a:xfrm rot="14317620">
            <a:off x="9753600" y="2667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6" name="Text Box 52"/>
          <p:cNvSpPr txBox="1">
            <a:spLocks noChangeArrowheads="1"/>
          </p:cNvSpPr>
          <p:nvPr/>
        </p:nvSpPr>
        <p:spPr bwMode="auto">
          <a:xfrm>
            <a:off x="10134600" y="32766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757" name="Line 53"/>
          <p:cNvSpPr>
            <a:spLocks noChangeShapeType="1"/>
          </p:cNvSpPr>
          <p:nvPr/>
        </p:nvSpPr>
        <p:spPr bwMode="auto">
          <a:xfrm>
            <a:off x="4986338" y="45767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8" name="Line 54"/>
          <p:cNvSpPr>
            <a:spLocks noChangeShapeType="1"/>
          </p:cNvSpPr>
          <p:nvPr/>
        </p:nvSpPr>
        <p:spPr bwMode="auto">
          <a:xfrm flipV="1">
            <a:off x="4986339" y="47244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59" name="Oval 55"/>
          <p:cNvSpPr>
            <a:spLocks noChangeArrowheads="1"/>
          </p:cNvSpPr>
          <p:nvPr/>
        </p:nvSpPr>
        <p:spPr bwMode="auto">
          <a:xfrm rot="14317620">
            <a:off x="5046663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0" name="Oval 56"/>
          <p:cNvSpPr>
            <a:spLocks noChangeArrowheads="1"/>
          </p:cNvSpPr>
          <p:nvPr/>
        </p:nvSpPr>
        <p:spPr bwMode="auto">
          <a:xfrm rot="14317620">
            <a:off x="5275263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1" name="Oval 57"/>
          <p:cNvSpPr>
            <a:spLocks noChangeArrowheads="1"/>
          </p:cNvSpPr>
          <p:nvPr/>
        </p:nvSpPr>
        <p:spPr bwMode="auto">
          <a:xfrm rot="14317620">
            <a:off x="6934200" y="4114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2" name="Oval 58"/>
          <p:cNvSpPr>
            <a:spLocks noChangeArrowheads="1"/>
          </p:cNvSpPr>
          <p:nvPr/>
        </p:nvSpPr>
        <p:spPr bwMode="auto">
          <a:xfrm rot="14317620">
            <a:off x="7104063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3" name="Oval 59"/>
          <p:cNvSpPr>
            <a:spLocks noChangeArrowheads="1"/>
          </p:cNvSpPr>
          <p:nvPr/>
        </p:nvSpPr>
        <p:spPr bwMode="auto">
          <a:xfrm rot="14317620">
            <a:off x="5562600" y="5715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4" name="Oval 60"/>
          <p:cNvSpPr>
            <a:spLocks noChangeArrowheads="1"/>
          </p:cNvSpPr>
          <p:nvPr/>
        </p:nvSpPr>
        <p:spPr bwMode="auto">
          <a:xfrm rot="14317620">
            <a:off x="73152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5" name="Oval 61"/>
          <p:cNvSpPr>
            <a:spLocks noChangeArrowheads="1"/>
          </p:cNvSpPr>
          <p:nvPr/>
        </p:nvSpPr>
        <p:spPr bwMode="auto">
          <a:xfrm rot="14317620">
            <a:off x="6477000" y="5562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6" name="Oval 62"/>
          <p:cNvSpPr>
            <a:spLocks noChangeArrowheads="1"/>
          </p:cNvSpPr>
          <p:nvPr/>
        </p:nvSpPr>
        <p:spPr bwMode="auto">
          <a:xfrm rot="14317620">
            <a:off x="65532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7" name="Oval 63"/>
          <p:cNvSpPr>
            <a:spLocks noChangeArrowheads="1"/>
          </p:cNvSpPr>
          <p:nvPr/>
        </p:nvSpPr>
        <p:spPr bwMode="auto">
          <a:xfrm rot="14317620">
            <a:off x="5943600" y="4419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8" name="Oval 64"/>
          <p:cNvSpPr>
            <a:spLocks noChangeArrowheads="1"/>
          </p:cNvSpPr>
          <p:nvPr/>
        </p:nvSpPr>
        <p:spPr bwMode="auto">
          <a:xfrm rot="14317620">
            <a:off x="5105400" y="5029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69" name="Oval 65"/>
          <p:cNvSpPr>
            <a:spLocks noChangeArrowheads="1"/>
          </p:cNvSpPr>
          <p:nvPr/>
        </p:nvSpPr>
        <p:spPr bwMode="auto">
          <a:xfrm rot="14317620">
            <a:off x="5334000" y="4572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0" name="Oval 66"/>
          <p:cNvSpPr>
            <a:spLocks noChangeArrowheads="1"/>
          </p:cNvSpPr>
          <p:nvPr/>
        </p:nvSpPr>
        <p:spPr bwMode="auto">
          <a:xfrm rot="14317620">
            <a:off x="57150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771" name="Oval 67"/>
          <p:cNvSpPr>
            <a:spLocks noChangeArrowheads="1"/>
          </p:cNvSpPr>
          <p:nvPr/>
        </p:nvSpPr>
        <p:spPr bwMode="auto">
          <a:xfrm rot="14317620">
            <a:off x="6858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2" name="Oval 68"/>
          <p:cNvSpPr>
            <a:spLocks noChangeArrowheads="1"/>
          </p:cNvSpPr>
          <p:nvPr/>
        </p:nvSpPr>
        <p:spPr bwMode="auto">
          <a:xfrm rot="14317620">
            <a:off x="61134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3" name="Oval 69"/>
          <p:cNvSpPr>
            <a:spLocks noChangeArrowheads="1"/>
          </p:cNvSpPr>
          <p:nvPr/>
        </p:nvSpPr>
        <p:spPr bwMode="auto">
          <a:xfrm rot="14317620">
            <a:off x="6096000" y="5791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4" name="Text Box 70"/>
          <p:cNvSpPr txBox="1">
            <a:spLocks noChangeArrowheads="1"/>
          </p:cNvSpPr>
          <p:nvPr/>
        </p:nvSpPr>
        <p:spPr bwMode="auto">
          <a:xfrm>
            <a:off x="4718050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775" name="Line 71"/>
          <p:cNvSpPr>
            <a:spLocks noChangeShapeType="1"/>
          </p:cNvSpPr>
          <p:nvPr/>
        </p:nvSpPr>
        <p:spPr bwMode="auto">
          <a:xfrm>
            <a:off x="49704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6" name="Oval 72"/>
          <p:cNvSpPr>
            <a:spLocks noChangeArrowheads="1"/>
          </p:cNvSpPr>
          <p:nvPr/>
        </p:nvSpPr>
        <p:spPr bwMode="auto">
          <a:xfrm rot="14317620">
            <a:off x="68580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7" name="Text Box 73"/>
          <p:cNvSpPr txBox="1">
            <a:spLocks noChangeArrowheads="1"/>
          </p:cNvSpPr>
          <p:nvPr/>
        </p:nvSpPr>
        <p:spPr bwMode="auto">
          <a:xfrm>
            <a:off x="72326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778" name="Line 74"/>
          <p:cNvSpPr>
            <a:spLocks noChangeShapeType="1"/>
          </p:cNvSpPr>
          <p:nvPr/>
        </p:nvSpPr>
        <p:spPr bwMode="auto">
          <a:xfrm>
            <a:off x="1920875" y="45767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79" name="Line 75"/>
          <p:cNvSpPr>
            <a:spLocks noChangeShapeType="1"/>
          </p:cNvSpPr>
          <p:nvPr/>
        </p:nvSpPr>
        <p:spPr bwMode="auto">
          <a:xfrm flipV="1">
            <a:off x="1920876" y="4724401"/>
            <a:ext cx="2574925" cy="873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0" name="Oval 76"/>
          <p:cNvSpPr>
            <a:spLocks noChangeArrowheads="1"/>
          </p:cNvSpPr>
          <p:nvPr/>
        </p:nvSpPr>
        <p:spPr bwMode="auto">
          <a:xfrm rot="14317620">
            <a:off x="1981200" y="5410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1" name="Oval 77"/>
          <p:cNvSpPr>
            <a:spLocks noChangeArrowheads="1"/>
          </p:cNvSpPr>
          <p:nvPr/>
        </p:nvSpPr>
        <p:spPr bwMode="auto">
          <a:xfrm rot="14317620">
            <a:off x="2286000" y="5334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2" name="Oval 78"/>
          <p:cNvSpPr>
            <a:spLocks noChangeArrowheads="1"/>
          </p:cNvSpPr>
          <p:nvPr/>
        </p:nvSpPr>
        <p:spPr bwMode="auto">
          <a:xfrm rot="14317620">
            <a:off x="4343400" y="46482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3" name="Oval 79"/>
          <p:cNvSpPr>
            <a:spLocks noChangeArrowheads="1"/>
          </p:cNvSpPr>
          <p:nvPr/>
        </p:nvSpPr>
        <p:spPr bwMode="auto">
          <a:xfrm rot="14317620">
            <a:off x="3962400" y="4724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4" name="Oval 80"/>
          <p:cNvSpPr>
            <a:spLocks noChangeArrowheads="1"/>
          </p:cNvSpPr>
          <p:nvPr/>
        </p:nvSpPr>
        <p:spPr bwMode="auto">
          <a:xfrm rot="14317620">
            <a:off x="2590800" y="51816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785" name="Oval 81"/>
          <p:cNvSpPr>
            <a:spLocks noChangeArrowheads="1"/>
          </p:cNvSpPr>
          <p:nvPr/>
        </p:nvSpPr>
        <p:spPr bwMode="auto">
          <a:xfrm rot="14317620">
            <a:off x="3276600" y="49530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6" name="Oval 82"/>
          <p:cNvSpPr>
            <a:spLocks noChangeArrowheads="1"/>
          </p:cNvSpPr>
          <p:nvPr/>
        </p:nvSpPr>
        <p:spPr bwMode="auto">
          <a:xfrm rot="14317620">
            <a:off x="2971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7" name="Text Box 83"/>
          <p:cNvSpPr txBox="1">
            <a:spLocks noChangeArrowheads="1"/>
          </p:cNvSpPr>
          <p:nvPr/>
        </p:nvSpPr>
        <p:spPr bwMode="auto">
          <a:xfrm>
            <a:off x="1576388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788" name="Line 84"/>
          <p:cNvSpPr>
            <a:spLocks noChangeShapeType="1"/>
          </p:cNvSpPr>
          <p:nvPr/>
        </p:nvSpPr>
        <p:spPr bwMode="auto">
          <a:xfrm>
            <a:off x="1905000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89" name="Oval 85"/>
          <p:cNvSpPr>
            <a:spLocks noChangeArrowheads="1"/>
          </p:cNvSpPr>
          <p:nvPr/>
        </p:nvSpPr>
        <p:spPr bwMode="auto">
          <a:xfrm rot="14317620">
            <a:off x="36576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90" name="Text Box 86"/>
          <p:cNvSpPr txBox="1">
            <a:spLocks noChangeArrowheads="1"/>
          </p:cNvSpPr>
          <p:nvPr/>
        </p:nvSpPr>
        <p:spPr bwMode="auto">
          <a:xfrm>
            <a:off x="4167188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791" name="Text Box 87"/>
          <p:cNvSpPr txBox="1">
            <a:spLocks noChangeArrowheads="1"/>
          </p:cNvSpPr>
          <p:nvPr/>
        </p:nvSpPr>
        <p:spPr bwMode="auto">
          <a:xfrm>
            <a:off x="2592389" y="3581400"/>
            <a:ext cx="915987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-1</a:t>
            </a:r>
          </a:p>
        </p:txBody>
      </p:sp>
      <p:sp>
        <p:nvSpPr>
          <p:cNvPr id="968792" name="Text Box 88"/>
          <p:cNvSpPr txBox="1">
            <a:spLocks noChangeArrowheads="1"/>
          </p:cNvSpPr>
          <p:nvPr/>
        </p:nvSpPr>
        <p:spPr bwMode="auto">
          <a:xfrm>
            <a:off x="5553076" y="3590925"/>
            <a:ext cx="10001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-.6</a:t>
            </a:r>
          </a:p>
        </p:txBody>
      </p:sp>
      <p:sp>
        <p:nvSpPr>
          <p:cNvPr id="968793" name="Text Box 89"/>
          <p:cNvSpPr txBox="1">
            <a:spLocks noChangeArrowheads="1"/>
          </p:cNvSpPr>
          <p:nvPr/>
        </p:nvSpPr>
        <p:spPr bwMode="auto">
          <a:xfrm>
            <a:off x="8677275" y="3590925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968794" name="Text Box 90"/>
          <p:cNvSpPr txBox="1">
            <a:spLocks noChangeArrowheads="1"/>
          </p:cNvSpPr>
          <p:nvPr/>
        </p:nvSpPr>
        <p:spPr bwMode="auto">
          <a:xfrm>
            <a:off x="5646739" y="6161088"/>
            <a:ext cx="1076325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+.3</a:t>
            </a:r>
          </a:p>
        </p:txBody>
      </p:sp>
      <p:sp>
        <p:nvSpPr>
          <p:cNvPr id="968795" name="Text Box 91"/>
          <p:cNvSpPr txBox="1">
            <a:spLocks noChangeArrowheads="1"/>
          </p:cNvSpPr>
          <p:nvPr/>
        </p:nvSpPr>
        <p:spPr bwMode="auto">
          <a:xfrm>
            <a:off x="2581275" y="6146800"/>
            <a:ext cx="9921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+1</a:t>
            </a:r>
          </a:p>
        </p:txBody>
      </p:sp>
      <p:sp>
        <p:nvSpPr>
          <p:cNvPr id="968796" name="Line 92"/>
          <p:cNvSpPr>
            <a:spLocks noChangeShapeType="1"/>
          </p:cNvSpPr>
          <p:nvPr/>
        </p:nvSpPr>
        <p:spPr bwMode="auto">
          <a:xfrm>
            <a:off x="7881938" y="4576764"/>
            <a:ext cx="0" cy="151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97" name="Oval 93"/>
          <p:cNvSpPr>
            <a:spLocks noChangeArrowheads="1"/>
          </p:cNvSpPr>
          <p:nvPr/>
        </p:nvSpPr>
        <p:spPr bwMode="auto">
          <a:xfrm rot="14317620">
            <a:off x="100584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98" name="Oval 94"/>
          <p:cNvSpPr>
            <a:spLocks noChangeArrowheads="1"/>
          </p:cNvSpPr>
          <p:nvPr/>
        </p:nvSpPr>
        <p:spPr bwMode="auto">
          <a:xfrm rot="14317620">
            <a:off x="9525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799" name="Oval 95"/>
          <p:cNvSpPr>
            <a:spLocks noChangeArrowheads="1"/>
          </p:cNvSpPr>
          <p:nvPr/>
        </p:nvSpPr>
        <p:spPr bwMode="auto">
          <a:xfrm rot="14317620">
            <a:off x="80772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0" name="Oval 96"/>
          <p:cNvSpPr>
            <a:spLocks noChangeArrowheads="1"/>
          </p:cNvSpPr>
          <p:nvPr/>
        </p:nvSpPr>
        <p:spPr bwMode="auto">
          <a:xfrm rot="14317620">
            <a:off x="83820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1" name="Oval 97"/>
          <p:cNvSpPr>
            <a:spLocks noChangeArrowheads="1"/>
          </p:cNvSpPr>
          <p:nvPr/>
        </p:nvSpPr>
        <p:spPr bwMode="auto">
          <a:xfrm rot="14317620">
            <a:off x="8686800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68802" name="Oval 98"/>
          <p:cNvSpPr>
            <a:spLocks noChangeArrowheads="1"/>
          </p:cNvSpPr>
          <p:nvPr/>
        </p:nvSpPr>
        <p:spPr bwMode="auto">
          <a:xfrm rot="14317620">
            <a:off x="9009063" y="5105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3" name="Text Box 99"/>
          <p:cNvSpPr txBox="1">
            <a:spLocks noChangeArrowheads="1"/>
          </p:cNvSpPr>
          <p:nvPr/>
        </p:nvSpPr>
        <p:spPr bwMode="auto">
          <a:xfrm>
            <a:off x="7637463" y="4114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968804" name="Line 100"/>
          <p:cNvSpPr>
            <a:spLocks noChangeShapeType="1"/>
          </p:cNvSpPr>
          <p:nvPr/>
        </p:nvSpPr>
        <p:spPr bwMode="auto">
          <a:xfrm>
            <a:off x="7866063" y="60960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5" name="Text Box 101"/>
          <p:cNvSpPr txBox="1">
            <a:spLocks noChangeArrowheads="1"/>
          </p:cNvSpPr>
          <p:nvPr/>
        </p:nvSpPr>
        <p:spPr bwMode="auto">
          <a:xfrm>
            <a:off x="10128250" y="5867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968806" name="Text Box 102"/>
          <p:cNvSpPr txBox="1">
            <a:spLocks noChangeArrowheads="1"/>
          </p:cNvSpPr>
          <p:nvPr/>
        </p:nvSpPr>
        <p:spPr bwMode="auto">
          <a:xfrm>
            <a:off x="8670925" y="6159500"/>
            <a:ext cx="814388" cy="469900"/>
          </a:xfrm>
          <a:prstGeom prst="rect">
            <a:avLst/>
          </a:prstGeom>
          <a:solidFill>
            <a:srgbClr val="FDE0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tx2"/>
                </a:solidFill>
                <a:latin typeface="Arial" panose="020B0604020202020204" pitchFamily="34" charset="0"/>
              </a:rPr>
              <a:t>r = 0</a:t>
            </a:r>
          </a:p>
        </p:txBody>
      </p:sp>
      <p:sp>
        <p:nvSpPr>
          <p:cNvPr id="968807" name="Oval 103"/>
          <p:cNvSpPr>
            <a:spLocks noChangeArrowheads="1"/>
          </p:cNvSpPr>
          <p:nvPr/>
        </p:nvSpPr>
        <p:spPr bwMode="auto">
          <a:xfrm rot="14317620">
            <a:off x="6477000" y="4876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8" name="Oval 104"/>
          <p:cNvSpPr>
            <a:spLocks noChangeArrowheads="1"/>
          </p:cNvSpPr>
          <p:nvPr/>
        </p:nvSpPr>
        <p:spPr bwMode="auto">
          <a:xfrm rot="14317620">
            <a:off x="5867400" y="54864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09" name="Oval 105"/>
          <p:cNvSpPr>
            <a:spLocks noChangeArrowheads="1"/>
          </p:cNvSpPr>
          <p:nvPr/>
        </p:nvSpPr>
        <p:spPr bwMode="auto">
          <a:xfrm rot="14317620">
            <a:off x="6248400" y="4495800"/>
            <a:ext cx="228600" cy="2286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68810" name="Rectangle 106"/>
          <p:cNvSpPr>
            <a:spLocks noChangeArrowheads="1"/>
          </p:cNvSpPr>
          <p:nvPr/>
        </p:nvSpPr>
        <p:spPr bwMode="auto">
          <a:xfrm>
            <a:off x="1524001" y="6583364"/>
            <a:ext cx="59293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2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85221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Multicollinearity </a:t>
            </a:r>
          </a:p>
        </p:txBody>
      </p:sp>
      <p:sp>
        <p:nvSpPr>
          <p:cNvPr id="1084419" name="Rectangle 3"/>
          <p:cNvSpPr>
            <a:spLocks noChangeArrowheads="1"/>
          </p:cNvSpPr>
          <p:nvPr/>
        </p:nvSpPr>
        <p:spPr bwMode="auto">
          <a:xfrm>
            <a:off x="2362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Multicollinearity arises when two variables that measure the same thing or similar things (e.g., weight and BMI) are both included in a multiple regression model; they will, in effect, cancel each other out and generally destroy your model.  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en-US" sz="2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en-US" sz="2800">
                <a:cs typeface="Times New Roman" panose="02020603050405020304" pitchFamily="18" charset="0"/>
              </a:rPr>
              <a:t>Model building and diagnostics are tricky business!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80000"/>
            </a:pPr>
            <a:endParaRPr lang="en-US" altLang="en-US" sz="2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1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4419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Residual confounding</a:t>
            </a:r>
          </a:p>
        </p:txBody>
      </p:sp>
      <p:sp>
        <p:nvSpPr>
          <p:cNvPr id="108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You cannot completely wipe out confounding simply by adjusting for variables in multiple regression unless variables are measured with zero error (which is usually impossible).</a:t>
            </a:r>
          </a:p>
          <a:p>
            <a:r>
              <a:rPr lang="en-US" altLang="en-US"/>
              <a:t>Example: meat eating and mortality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47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Men who eat a lot of meat are unhealthier for many reasons!</a:t>
            </a:r>
          </a:p>
        </p:txBody>
      </p:sp>
      <p:pic>
        <p:nvPicPr>
          <p:cNvPr id="113254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58" b="51764"/>
          <a:stretch>
            <a:fillRect/>
          </a:stretch>
        </p:blipFill>
        <p:spPr bwMode="auto">
          <a:xfrm>
            <a:off x="2882900" y="1743075"/>
            <a:ext cx="6815138" cy="470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</a:blip>
                  <a:srcRect r="-558" b="51764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132549" name="Rectangle 5"/>
          <p:cNvSpPr>
            <a:spLocks noChangeArrowheads="1"/>
          </p:cNvSpPr>
          <p:nvPr/>
        </p:nvSpPr>
        <p:spPr bwMode="auto">
          <a:xfrm>
            <a:off x="1524001" y="6306236"/>
            <a:ext cx="9085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en-US"/>
              <a:t>Sinha R, Cross AJ, Graubard BI, Leitzmann MF, Schatzkin A. Meat intake and mortality: a prospective study of over half a million people. </a:t>
            </a:r>
            <a:r>
              <a:rPr lang="en-US" altLang="en-US" i="1"/>
              <a:t>Arch Intern Med</a:t>
            </a:r>
            <a:r>
              <a:rPr lang="en-US" altLang="en-US"/>
              <a:t> 2009;169:562-71 </a:t>
            </a:r>
          </a:p>
        </p:txBody>
      </p:sp>
    </p:spTree>
    <p:extLst>
      <p:ext uri="{BB962C8B-B14F-4D97-AF65-F5344CB8AC3E}">
        <p14:creationId xmlns:p14="http://schemas.microsoft.com/office/powerpoint/2010/main" val="532184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Mortality risks…</a:t>
            </a:r>
          </a:p>
        </p:txBody>
      </p:sp>
      <p:pic>
        <p:nvPicPr>
          <p:cNvPr id="11335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38" b="66150"/>
          <a:stretch>
            <a:fillRect/>
          </a:stretch>
        </p:blipFill>
        <p:spPr bwMode="auto">
          <a:xfrm>
            <a:off x="2530476" y="1725613"/>
            <a:ext cx="7491413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-438" b="66150"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1133573" name="Rectangle 5"/>
          <p:cNvSpPr>
            <a:spLocks noChangeArrowheads="1"/>
          </p:cNvSpPr>
          <p:nvPr/>
        </p:nvSpPr>
        <p:spPr bwMode="auto">
          <a:xfrm>
            <a:off x="1524001" y="6306236"/>
            <a:ext cx="9085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/>
            <a:r>
              <a:rPr lang="en-US" altLang="en-US"/>
              <a:t>Sinha R, Cross AJ, Graubard BI, Leitzmann MF, Schatzkin A. Meat intake and mortality: a prospective study of over half a million people. </a:t>
            </a:r>
            <a:r>
              <a:rPr lang="en-US" altLang="en-US" i="1"/>
              <a:t>Arch Intern Med</a:t>
            </a:r>
            <a:r>
              <a:rPr lang="en-US" altLang="en-US"/>
              <a:t> 2009;169:562-71 </a:t>
            </a:r>
          </a:p>
        </p:txBody>
      </p:sp>
      <p:sp>
        <p:nvSpPr>
          <p:cNvPr id="1133574" name="Oval 6"/>
          <p:cNvSpPr>
            <a:spLocks noChangeArrowheads="1"/>
          </p:cNvSpPr>
          <p:nvPr/>
        </p:nvSpPr>
        <p:spPr bwMode="auto">
          <a:xfrm>
            <a:off x="8307388" y="5172075"/>
            <a:ext cx="1814512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3575" name="Oval 7"/>
          <p:cNvSpPr>
            <a:spLocks noChangeArrowheads="1"/>
          </p:cNvSpPr>
          <p:nvPr/>
        </p:nvSpPr>
        <p:spPr bwMode="auto">
          <a:xfrm>
            <a:off x="8335963" y="3946525"/>
            <a:ext cx="1814512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3576" name="Oval 8"/>
          <p:cNvSpPr>
            <a:spLocks noChangeArrowheads="1"/>
          </p:cNvSpPr>
          <p:nvPr/>
        </p:nvSpPr>
        <p:spPr bwMode="auto">
          <a:xfrm>
            <a:off x="8296276" y="3359150"/>
            <a:ext cx="1814513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3577" name="Oval 9"/>
          <p:cNvSpPr>
            <a:spLocks noChangeArrowheads="1"/>
          </p:cNvSpPr>
          <p:nvPr/>
        </p:nvSpPr>
        <p:spPr bwMode="auto">
          <a:xfrm>
            <a:off x="8281988" y="4560888"/>
            <a:ext cx="1814512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3578" name="Oval 10"/>
          <p:cNvSpPr>
            <a:spLocks noChangeArrowheads="1"/>
          </p:cNvSpPr>
          <p:nvPr/>
        </p:nvSpPr>
        <p:spPr bwMode="auto">
          <a:xfrm>
            <a:off x="8281988" y="5762625"/>
            <a:ext cx="1814512" cy="2730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33580" name="Oval 12"/>
          <p:cNvSpPr>
            <a:spLocks noChangeArrowheads="1"/>
          </p:cNvSpPr>
          <p:nvPr/>
        </p:nvSpPr>
        <p:spPr bwMode="auto">
          <a:xfrm>
            <a:off x="2370139" y="4681539"/>
            <a:ext cx="2428875" cy="5857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0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33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33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2200" y="1981200"/>
            <a:ext cx="7772400" cy="4114800"/>
          </a:xfrm>
        </p:spPr>
        <p:txBody>
          <a:bodyPr/>
          <a:lstStyle/>
          <a:p>
            <a:r>
              <a:rPr lang="en-US" altLang="en-US"/>
              <a:t>In multivariate modeling, you can get highly significant but meaningless results if you put too many predictors in the model.</a:t>
            </a:r>
          </a:p>
          <a:p>
            <a:r>
              <a:rPr lang="en-US" altLang="en-US"/>
              <a:t>The model is fit perfectly to the quirks of your particular sample, but has no predictive ability in a new sample. 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59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8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237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Overfitting: class data example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6688" y="2017713"/>
            <a:ext cx="7772400" cy="2012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 asked SAS to automatically find predictors of optimism in our class dataset. Here’s the resulting linear regression model: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138692" name="Rectangle 4"/>
          <p:cNvSpPr>
            <a:spLocks noChangeArrowheads="1"/>
          </p:cNvSpPr>
          <p:nvPr/>
        </p:nvSpPr>
        <p:spPr bwMode="auto">
          <a:xfrm>
            <a:off x="1901825" y="4071938"/>
            <a:ext cx="84201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200">
                <a:latin typeface="SAS Monospace" pitchFamily="49" charset="0"/>
              </a:rPr>
              <a:t> 			Parameter     Standard</a:t>
            </a:r>
          </a:p>
          <a:p>
            <a:r>
              <a:rPr lang="en-US" altLang="en-US" sz="1200">
                <a:latin typeface="SAS Monospace" pitchFamily="49" charset="0"/>
              </a:rPr>
              <a:t>              Variable        Estimate        Error   Type II SS  F Value  Pr &gt; F</a:t>
            </a:r>
          </a:p>
          <a:p>
            <a:endParaRPr lang="en-US" altLang="en-US" sz="1200">
              <a:latin typeface="SAS Monospace" pitchFamily="49" charset="0"/>
            </a:endParaRPr>
          </a:p>
          <a:p>
            <a:r>
              <a:rPr lang="en-US" altLang="en-US" sz="1200">
                <a:latin typeface="SAS Monospace" pitchFamily="49" charset="0"/>
              </a:rPr>
              <a:t>              Intercept       11.80175      2.98341     11.96067    15.65  0.0019</a:t>
            </a:r>
          </a:p>
          <a:p>
            <a:r>
              <a:rPr lang="en-US" altLang="en-US" sz="1200">
                <a:latin typeface="SAS Monospace" pitchFamily="49" charset="0"/>
              </a:rPr>
              <a:t>              exercise        -0.29106      0.09798      6.74569     8.83  0.0117</a:t>
            </a:r>
          </a:p>
          <a:p>
            <a:r>
              <a:rPr lang="en-US" altLang="en-US" sz="1200">
                <a:latin typeface="SAS Monospace" pitchFamily="49" charset="0"/>
              </a:rPr>
              <a:t>              sleep           -1.91592      0.39494     17.98818    23.53  0.0004</a:t>
            </a:r>
          </a:p>
          <a:p>
            <a:r>
              <a:rPr lang="en-US" altLang="en-US" sz="1200">
                <a:latin typeface="SAS Monospace" pitchFamily="49" charset="0"/>
              </a:rPr>
              <a:t>              obama            1.73993      0.24352     39.01944    51.05  &lt;.0001</a:t>
            </a:r>
          </a:p>
          <a:p>
            <a:r>
              <a:rPr lang="en-US" altLang="en-US" sz="1200">
                <a:latin typeface="SAS Monospace" pitchFamily="49" charset="0"/>
              </a:rPr>
              <a:t>              Clinton         -0.83128      0.17066     18.13489    23.73  0.0004</a:t>
            </a:r>
          </a:p>
          <a:p>
            <a:r>
              <a:rPr lang="en-US" altLang="en-US" sz="1200">
                <a:latin typeface="SAS Monospace" pitchFamily="49" charset="0"/>
              </a:rPr>
              <a:t>              mathLove         0.45653      0.10668     13.99925    18.32  0.0011</a:t>
            </a:r>
          </a:p>
        </p:txBody>
      </p:sp>
      <p:sp>
        <p:nvSpPr>
          <p:cNvPr id="1138693" name="Text Box 5"/>
          <p:cNvSpPr txBox="1">
            <a:spLocks noChangeArrowheads="1"/>
          </p:cNvSpPr>
          <p:nvPr/>
        </p:nvSpPr>
        <p:spPr bwMode="auto">
          <a:xfrm>
            <a:off x="1524000" y="5942014"/>
            <a:ext cx="86804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Exercise, sleep, and high ratings for Clinton are negatively related to optimism (</a:t>
            </a:r>
            <a:r>
              <a:rPr lang="en-US" altLang="en-US" i="1"/>
              <a:t>highly</a:t>
            </a:r>
            <a:r>
              <a:rPr lang="en-US" altLang="en-US"/>
              <a:t> significant!) and high ratings for Obama and high love of math are positively related to optimism (</a:t>
            </a:r>
            <a:r>
              <a:rPr lang="en-US" altLang="en-US" i="1"/>
              <a:t>highly</a:t>
            </a:r>
            <a:r>
              <a:rPr lang="en-US" altLang="en-US"/>
              <a:t> significant!).</a:t>
            </a:r>
          </a:p>
        </p:txBody>
      </p:sp>
      <p:sp>
        <p:nvSpPr>
          <p:cNvPr id="1138694" name="Oval 6"/>
          <p:cNvSpPr>
            <a:spLocks noChangeArrowheads="1"/>
          </p:cNvSpPr>
          <p:nvPr/>
        </p:nvSpPr>
        <p:spPr bwMode="auto">
          <a:xfrm>
            <a:off x="8743950" y="4665663"/>
            <a:ext cx="1023938" cy="1243012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45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38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386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2" grpId="0"/>
      <p:bldP spid="113869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If something seems to good to be true…</a:t>
            </a:r>
          </a:p>
        </p:txBody>
      </p:sp>
      <p:sp>
        <p:nvSpPr>
          <p:cNvPr id="1139717" name="Rectangle 5"/>
          <p:cNvSpPr>
            <a:spLocks noChangeArrowheads="1"/>
          </p:cNvSpPr>
          <p:nvPr/>
        </p:nvSpPr>
        <p:spPr bwMode="auto">
          <a:xfrm>
            <a:off x="1524001" y="1992314"/>
            <a:ext cx="7573963" cy="1749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Clinton, univariate:</a:t>
            </a:r>
          </a:p>
          <a:p>
            <a:r>
              <a:rPr lang="en-US" altLang="en-US"/>
              <a:t>                                         	     Parameter       Standard</a:t>
            </a:r>
          </a:p>
          <a:p>
            <a:r>
              <a:rPr lang="en-US" altLang="en-US"/>
              <a:t>       Variable     Label        DF       Estimate          Error    t Value    Pr &gt; |t|</a:t>
            </a:r>
          </a:p>
          <a:p>
            <a:endParaRPr lang="en-US" altLang="en-US"/>
          </a:p>
          <a:p>
            <a:r>
              <a:rPr lang="en-US" altLang="en-US"/>
              <a:t>       Intercept    Intercept     1        5.43688        2.13476       2.55      0.0188</a:t>
            </a:r>
          </a:p>
          <a:p>
            <a:r>
              <a:rPr lang="en-US" altLang="en-US"/>
              <a:t>       Clinton      Clinton       1        0.24973        0.27111       0.92      0.3675</a:t>
            </a:r>
          </a:p>
        </p:txBody>
      </p:sp>
      <p:sp>
        <p:nvSpPr>
          <p:cNvPr id="1139719" name="Rectangle 7"/>
          <p:cNvSpPr>
            <a:spLocks noChangeArrowheads="1"/>
          </p:cNvSpPr>
          <p:nvPr/>
        </p:nvSpPr>
        <p:spPr bwMode="auto">
          <a:xfrm>
            <a:off x="3344864" y="3719514"/>
            <a:ext cx="7323137" cy="1749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Sleep, Univariate:</a:t>
            </a:r>
          </a:p>
          <a:p>
            <a:r>
              <a:rPr lang="en-US" altLang="en-US"/>
              <a:t>                                         	     Parameter       Standard</a:t>
            </a:r>
          </a:p>
          <a:p>
            <a:r>
              <a:rPr lang="en-US" altLang="en-US"/>
              <a:t>       Variable     Label        DF       Estimate          Error    t Value    Pr &gt; |t|</a:t>
            </a:r>
          </a:p>
          <a:p>
            <a:endParaRPr lang="en-US" altLang="en-US"/>
          </a:p>
          <a:p>
            <a:r>
              <a:rPr lang="en-US" altLang="en-US"/>
              <a:t>       Intercept    Intercept     1        8.30817        4.36984       1.90      0.0711</a:t>
            </a:r>
          </a:p>
          <a:p>
            <a:r>
              <a:rPr lang="en-US" altLang="en-US"/>
              <a:t>       sleep        sleep         1       -0.14484        0.65451      -0.22      0.8270</a:t>
            </a:r>
          </a:p>
        </p:txBody>
      </p:sp>
      <p:sp>
        <p:nvSpPr>
          <p:cNvPr id="1139720" name="Rectangle 8"/>
          <p:cNvSpPr>
            <a:spLocks noChangeArrowheads="1"/>
          </p:cNvSpPr>
          <p:nvPr/>
        </p:nvSpPr>
        <p:spPr bwMode="auto">
          <a:xfrm>
            <a:off x="1524000" y="5108576"/>
            <a:ext cx="7329488" cy="1749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 Exercise, Univariate:</a:t>
            </a:r>
          </a:p>
          <a:p>
            <a:r>
              <a:rPr lang="en-US" altLang="en-US"/>
              <a:t>                                         	    Parameter       Standard</a:t>
            </a:r>
          </a:p>
          <a:p>
            <a:r>
              <a:rPr lang="en-US" altLang="en-US"/>
              <a:t>       Variable     Label        DF       Estimate          Error    t Value    Pr &gt; |t|</a:t>
            </a:r>
          </a:p>
          <a:p>
            <a:endParaRPr lang="en-US" altLang="en-US"/>
          </a:p>
          <a:p>
            <a:r>
              <a:rPr lang="en-US" altLang="en-US"/>
              <a:t>       Intercept    Intercept     1        6.65189        0.89153       7.46      &lt;.0001</a:t>
            </a:r>
          </a:p>
          <a:p>
            <a:r>
              <a:rPr lang="en-US" altLang="en-US"/>
              <a:t>       exercise     exercise      1        0.19161        0.20709       0.93      0.3658</a:t>
            </a:r>
          </a:p>
        </p:txBody>
      </p:sp>
    </p:spTree>
    <p:extLst>
      <p:ext uri="{BB962C8B-B14F-4D97-AF65-F5344CB8AC3E}">
        <p14:creationId xmlns:p14="http://schemas.microsoft.com/office/powerpoint/2010/main" val="102085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9717" grpId="0" animBg="1"/>
      <p:bldP spid="1139719" grpId="0" animBg="1"/>
      <p:bldP spid="11397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univariate models…</a:t>
            </a:r>
          </a:p>
        </p:txBody>
      </p:sp>
      <p:sp>
        <p:nvSpPr>
          <p:cNvPr id="1141763" name="Rectangle 3"/>
          <p:cNvSpPr>
            <a:spLocks noChangeArrowheads="1"/>
          </p:cNvSpPr>
          <p:nvPr/>
        </p:nvSpPr>
        <p:spPr bwMode="auto">
          <a:xfrm>
            <a:off x="1524000" y="2387601"/>
            <a:ext cx="7613650" cy="1749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Obama, Univariate:</a:t>
            </a:r>
          </a:p>
          <a:p>
            <a:r>
              <a:rPr lang="en-US" altLang="en-US"/>
              <a:t>                                                     Parameter       Standard</a:t>
            </a:r>
          </a:p>
          <a:p>
            <a:r>
              <a:rPr lang="en-US" altLang="en-US"/>
              <a:t>       Variable     Label        DF       Estimate          Error    t Value    Pr &gt; |t|</a:t>
            </a:r>
          </a:p>
          <a:p>
            <a:endParaRPr lang="en-US" altLang="en-US"/>
          </a:p>
          <a:p>
            <a:r>
              <a:rPr lang="en-US" altLang="en-US"/>
              <a:t>       Intercept    Intercept     1        0.82107        2.43137       0.34      0.7389</a:t>
            </a:r>
          </a:p>
          <a:p>
            <a:r>
              <a:rPr lang="en-US" altLang="en-US"/>
              <a:t>       obama        obama         1        0.87276        0.31973       2.73      0.0126</a:t>
            </a:r>
          </a:p>
        </p:txBody>
      </p:sp>
      <p:sp>
        <p:nvSpPr>
          <p:cNvPr id="1141765" name="Rectangle 5"/>
          <p:cNvSpPr>
            <a:spLocks noChangeArrowheads="1"/>
          </p:cNvSpPr>
          <p:nvPr/>
        </p:nvSpPr>
        <p:spPr bwMode="auto">
          <a:xfrm>
            <a:off x="1524001" y="4778376"/>
            <a:ext cx="7573963" cy="174942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Love of Math, univariate:</a:t>
            </a:r>
          </a:p>
          <a:p>
            <a:r>
              <a:rPr lang="en-US" altLang="en-US"/>
              <a:t>                                                       Parameter       Standard</a:t>
            </a:r>
          </a:p>
          <a:p>
            <a:r>
              <a:rPr lang="en-US" altLang="en-US"/>
              <a:t>       Variable     Label        DF       Estimate          Error    t Value    Pr &gt; |t|</a:t>
            </a:r>
          </a:p>
          <a:p>
            <a:endParaRPr lang="en-US" altLang="en-US"/>
          </a:p>
          <a:p>
            <a:r>
              <a:rPr lang="en-US" altLang="en-US"/>
              <a:t>       Intercept    Intercept     1        3.70270        1.25302       2.96      0.0076</a:t>
            </a:r>
          </a:p>
          <a:p>
            <a:r>
              <a:rPr lang="en-US" altLang="en-US"/>
              <a:t>       mathLove     mathLove      1        0.59459        0.19225       3.09      0.0055</a:t>
            </a:r>
          </a:p>
        </p:txBody>
      </p:sp>
      <p:sp>
        <p:nvSpPr>
          <p:cNvPr id="1141768" name="Text Box 8"/>
          <p:cNvSpPr txBox="1">
            <a:spLocks noChangeArrowheads="1"/>
          </p:cNvSpPr>
          <p:nvPr/>
        </p:nvSpPr>
        <p:spPr bwMode="auto">
          <a:xfrm>
            <a:off x="9207500" y="2578101"/>
            <a:ext cx="14605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Compare with multivariate result; p&lt;.0001</a:t>
            </a:r>
          </a:p>
        </p:txBody>
      </p:sp>
      <p:sp>
        <p:nvSpPr>
          <p:cNvPr id="1141770" name="Text Box 10"/>
          <p:cNvSpPr txBox="1">
            <a:spLocks noChangeArrowheads="1"/>
          </p:cNvSpPr>
          <p:nvPr/>
        </p:nvSpPr>
        <p:spPr bwMode="auto">
          <a:xfrm>
            <a:off x="9207500" y="4846638"/>
            <a:ext cx="146050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Compare with multivariate result; p=.0011</a:t>
            </a:r>
          </a:p>
        </p:txBody>
      </p:sp>
    </p:spTree>
    <p:extLst>
      <p:ext uri="{BB962C8B-B14F-4D97-AF65-F5344CB8AC3E}">
        <p14:creationId xmlns:p14="http://schemas.microsoft.com/office/powerpoint/2010/main" val="1097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Overfitting</a:t>
            </a:r>
          </a:p>
        </p:txBody>
      </p:sp>
      <p:pic>
        <p:nvPicPr>
          <p:cNvPr id="1083395" name="Picture 3" descr="overfittin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05001"/>
            <a:ext cx="4572000" cy="3198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396" name="Text Box 4"/>
          <p:cNvSpPr txBox="1">
            <a:spLocks noChangeArrowheads="1"/>
          </p:cNvSpPr>
          <p:nvPr/>
        </p:nvSpPr>
        <p:spPr bwMode="auto">
          <a:xfrm>
            <a:off x="2438400" y="5119688"/>
            <a:ext cx="7391400" cy="173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latin typeface="Tahoma" panose="020B0604030504040204" pitchFamily="34" charset="0"/>
              </a:rPr>
              <a:t>Pure noise variables still produce good </a:t>
            </a:r>
            <a:r>
              <a:rPr lang="en-US" altLang="en-US" sz="2000" i="1">
                <a:latin typeface="Tahoma" panose="020B0604030504040204" pitchFamily="34" charset="0"/>
              </a:rPr>
              <a:t>R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values if the model is overfitted. The distribution of </a:t>
            </a:r>
            <a:r>
              <a:rPr lang="en-US" altLang="en-US" sz="2000" i="1">
                <a:latin typeface="Tahoma" panose="020B0604030504040204" pitchFamily="34" charset="0"/>
              </a:rPr>
              <a:t>R</a:t>
            </a:r>
            <a:r>
              <a:rPr lang="en-US" altLang="en-US" sz="2000" baseline="30000">
                <a:latin typeface="Tahoma" panose="020B0604030504040204" pitchFamily="34" charset="0"/>
              </a:rPr>
              <a:t>2</a:t>
            </a:r>
            <a:r>
              <a:rPr lang="en-US" altLang="en-US" sz="2000">
                <a:latin typeface="Tahoma" panose="020B0604030504040204" pitchFamily="34" charset="0"/>
              </a:rPr>
              <a:t> values from a series of simulated regression models containing only noise variables. </a:t>
            </a:r>
          </a:p>
          <a:p>
            <a:pPr>
              <a:spcBef>
                <a:spcPct val="50000"/>
              </a:spcBef>
            </a:pPr>
            <a:r>
              <a:rPr lang="en-US" altLang="en-US" sz="1200">
                <a:latin typeface="Tahoma" panose="020B0604030504040204" pitchFamily="34" charset="0"/>
              </a:rPr>
              <a:t>(Figure 1 from: Babyak, MA. What You See May Not Be What You Get: A Brief, Nontechnical Introduction to Overfitting in Regression-Type Models. </a:t>
            </a:r>
            <a:r>
              <a:rPr lang="en-US" altLang="en-US" sz="1200" i="1">
                <a:latin typeface="Tahoma" panose="020B0604030504040204" pitchFamily="34" charset="0"/>
              </a:rPr>
              <a:t>Psychosomatic Medicine</a:t>
            </a:r>
            <a:r>
              <a:rPr lang="en-US" altLang="en-US" sz="1200">
                <a:latin typeface="Tahoma" panose="020B0604030504040204" pitchFamily="34" charset="0"/>
              </a:rPr>
              <a:t> 66:411-421 (2004).)</a:t>
            </a:r>
          </a:p>
          <a:p>
            <a:pPr>
              <a:spcBef>
                <a:spcPct val="50000"/>
              </a:spcBef>
            </a:pPr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83398" name="Rectangle 6"/>
          <p:cNvSpPr>
            <a:spLocks noChangeArrowheads="1"/>
          </p:cNvSpPr>
          <p:nvPr/>
        </p:nvSpPr>
        <p:spPr bwMode="auto">
          <a:xfrm>
            <a:off x="7351713" y="2022475"/>
            <a:ext cx="2755900" cy="1474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sng"/>
              <a:t>Rule of thumb:</a:t>
            </a:r>
            <a:r>
              <a:rPr lang="en-US" altLang="en-US"/>
              <a:t> You need at least 10 subjects for each additional predictor variable in the multivariate regression model.</a:t>
            </a:r>
          </a:p>
        </p:txBody>
      </p:sp>
    </p:spTree>
    <p:extLst>
      <p:ext uri="{BB962C8B-B14F-4D97-AF65-F5344CB8AC3E}">
        <p14:creationId xmlns:p14="http://schemas.microsoft.com/office/powerpoint/2010/main" val="40749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3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339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937792"/>
            <a:ext cx="10668000" cy="2969443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1104900" y="3486651"/>
            <a:ext cx="10668000" cy="864916"/>
          </a:xfrm>
        </p:spPr>
        <p:txBody>
          <a:bodyPr/>
          <a:lstStyle/>
          <a:p>
            <a:r>
              <a:rPr lang="en-US" dirty="0"/>
              <a:t>www.4thcoffee.com</a:t>
            </a:r>
          </a:p>
        </p:txBody>
      </p:sp>
      <p:grpSp>
        <p:nvGrpSpPr>
          <p:cNvPr id="4" name="Group 3" descr="Contact information">
            <a:extLst>
              <a:ext uri="{FF2B5EF4-FFF2-40B4-BE49-F238E27FC236}">
                <a16:creationId xmlns:a16="http://schemas.microsoft.com/office/drawing/2014/main" id="{7F885A9A-7631-4DEB-AF93-A3F92A737491}"/>
              </a:ext>
            </a:extLst>
          </p:cNvPr>
          <p:cNvGrpSpPr/>
          <p:nvPr/>
        </p:nvGrpSpPr>
        <p:grpSpPr>
          <a:xfrm>
            <a:off x="4886235" y="4667018"/>
            <a:ext cx="3272246" cy="1342976"/>
            <a:chOff x="4389109" y="4393167"/>
            <a:chExt cx="3413780" cy="1596507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0482C242-6865-4FF8-811E-AD916C5E5ACC}"/>
                </a:ext>
              </a:extLst>
            </p:cNvPr>
            <p:cNvSpPr txBox="1">
              <a:spLocks/>
            </p:cNvSpPr>
            <p:nvPr/>
          </p:nvSpPr>
          <p:spPr>
            <a:xfrm>
              <a:off x="4904618" y="4393167"/>
              <a:ext cx="2898271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lang="en-US" spc="200" dirty="0">
                  <a:solidFill>
                    <a:srgbClr val="2F3342"/>
                  </a:solidFill>
                  <a:latin typeface="+mj-lt"/>
                  <a:cs typeface="Gill Sans" panose="020B0502020104020203" pitchFamily="34" charset="-79"/>
                </a:rPr>
                <a:t>VICTORIA LINDQVIST</a:t>
              </a:r>
              <a:endParaRPr kumimoji="0" lang="en-US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" panose="020B0502020104020203" pitchFamily="34" charset="-79"/>
              </a:endParaRPr>
            </a:p>
          </p:txBody>
        </p:sp>
        <p:sp>
          <p:nvSpPr>
            <p:cNvPr id="13" name="Text Placeholder 17">
              <a:extLst>
                <a:ext uri="{FF2B5EF4-FFF2-40B4-BE49-F238E27FC236}">
                  <a16:creationId xmlns:a16="http://schemas.microsoft.com/office/drawing/2014/main" id="{FA605DA6-D2AE-4E36-8736-4375748596C0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006245"/>
              <a:ext cx="2898267" cy="390866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US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+</a:t>
              </a:r>
              <a:r>
                <a:rPr lang="en-US" spc="200" dirty="0">
                  <a:solidFill>
                    <a:srgbClr val="2F3342"/>
                  </a:solidFill>
                  <a:latin typeface="+mj-lt"/>
                  <a:cs typeface="Gill Sans Light" panose="020B0302020104020203" pitchFamily="34" charset="-79"/>
                </a:rPr>
                <a:t>1 (589) 555‐0155</a:t>
              </a:r>
              <a:endParaRPr kumimoji="0" lang="en-US" u="none" strike="noStrike" kern="1200" cap="none" spc="200" normalizeH="0" baseline="0" noProof="0" dirty="0">
                <a:ln>
                  <a:noFill/>
                </a:ln>
                <a:solidFill>
                  <a:srgbClr val="2F3342"/>
                </a:solidFill>
                <a:effectLst/>
                <a:uLnTx/>
                <a:uFillTx/>
                <a:latin typeface="+mj-lt"/>
                <a:cs typeface="Gill Sans Light" panose="020B0302020104020203" pitchFamily="34" charset="-79"/>
              </a:endParaRPr>
            </a:p>
          </p:txBody>
        </p:sp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DE3972FF-9F48-40A0-A03E-7A4DAC9D0CAA}"/>
                </a:ext>
              </a:extLst>
            </p:cNvPr>
            <p:cNvSpPr txBox="1">
              <a:spLocks/>
            </p:cNvSpPr>
            <p:nvPr/>
          </p:nvSpPr>
          <p:spPr>
            <a:xfrm>
              <a:off x="4904619" y="5671609"/>
              <a:ext cx="2898267" cy="2485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victoria@</a:t>
              </a:r>
              <a:r>
                <a:rPr lang="en-US" spc="200" dirty="0">
                  <a:solidFill>
                    <a:srgbClr val="2F3342"/>
                  </a:solidFill>
                  <a:latin typeface="+mj-lt"/>
                  <a:cs typeface="Gill Sans Light" panose="020B0302020104020203" pitchFamily="34" charset="-79"/>
                </a:rPr>
                <a:t>fourthcoffee</a:t>
              </a:r>
              <a:r>
                <a:rPr kumimoji="0" lang="en-US" u="none" strike="noStrike" kern="1200" cap="none" spc="200" normalizeH="0" baseline="0" noProof="0" dirty="0">
                  <a:ln>
                    <a:noFill/>
                  </a:ln>
                  <a:solidFill>
                    <a:srgbClr val="2F3342"/>
                  </a:solidFill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.com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1A30CF-02FC-4499-8444-E78C20236A5F}"/>
                </a:ext>
              </a:extLst>
            </p:cNvPr>
            <p:cNvGrpSpPr/>
            <p:nvPr/>
          </p:nvGrpSpPr>
          <p:grpSpPr>
            <a:xfrm>
              <a:off x="4389109" y="4393168"/>
              <a:ext cx="362190" cy="1596506"/>
              <a:chOff x="6582150" y="5034270"/>
              <a:chExt cx="218900" cy="964893"/>
            </a:xfrm>
          </p:grpSpPr>
          <p:pic>
            <p:nvPicPr>
              <p:cNvPr id="8" name="Graphic 7" descr="User" title="Icon - Presenter Name">
                <a:extLst>
                  <a:ext uri="{FF2B5EF4-FFF2-40B4-BE49-F238E27FC236}">
                    <a16:creationId xmlns:a16="http://schemas.microsoft.com/office/drawing/2014/main" id="{5A320BC1-9054-4BAF-A591-EA9FEE6277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6582150" y="5034270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9" name="Graphic 8" descr="Envelope" title="Icon Presenter Email">
                <a:extLst>
                  <a:ext uri="{FF2B5EF4-FFF2-40B4-BE49-F238E27FC236}">
                    <a16:creationId xmlns:a16="http://schemas.microsoft.com/office/drawing/2014/main" id="{843585A3-CB4F-4A6C-AEF7-05BE3D4F34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2150" y="5780263"/>
                <a:ext cx="218900" cy="218900"/>
              </a:xfrm>
              <a:prstGeom prst="rect">
                <a:avLst/>
              </a:prstGeom>
            </p:spPr>
          </p:pic>
          <p:pic>
            <p:nvPicPr>
              <p:cNvPr id="11" name="Graphic 10" descr="Smart Phone" title="Icon - Presenter Phone Number">
                <a:extLst>
                  <a:ext uri="{FF2B5EF4-FFF2-40B4-BE49-F238E27FC236}">
                    <a16:creationId xmlns:a16="http://schemas.microsoft.com/office/drawing/2014/main" id="{5AE7BFEB-7DC8-4EFF-A908-02F9CA1E0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2150" y="5388742"/>
                <a:ext cx="218900" cy="2189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254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46" name="Line 2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47" name="Oval 3"/>
          <p:cNvSpPr>
            <a:spLocks noChangeArrowheads="1"/>
          </p:cNvSpPr>
          <p:nvPr/>
        </p:nvSpPr>
        <p:spPr bwMode="auto">
          <a:xfrm rot="14317620">
            <a:off x="41910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48" name="Oval 4"/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49" name="Oval 5"/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0" name="Oval 6"/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1" name="Oval 7"/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2" name="Oval 8"/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3" name="Oval 9"/>
          <p:cNvSpPr>
            <a:spLocks noChangeArrowheads="1"/>
          </p:cNvSpPr>
          <p:nvPr/>
        </p:nvSpPr>
        <p:spPr bwMode="auto">
          <a:xfrm rot="14317620">
            <a:off x="35814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4" name="Oval 10"/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5" name="Oval 11"/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6" name="Oval 12"/>
          <p:cNvSpPr>
            <a:spLocks noChangeArrowheads="1"/>
          </p:cNvSpPr>
          <p:nvPr/>
        </p:nvSpPr>
        <p:spPr bwMode="auto">
          <a:xfrm rot="14317620">
            <a:off x="33528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0157" name="Oval 13"/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8" name="Oval 14"/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59" name="Oval 15"/>
          <p:cNvSpPr>
            <a:spLocks noChangeArrowheads="1"/>
          </p:cNvSpPr>
          <p:nvPr/>
        </p:nvSpPr>
        <p:spPr bwMode="auto">
          <a:xfrm rot="14317620">
            <a:off x="36576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0" name="Text Box 16"/>
          <p:cNvSpPr txBox="1">
            <a:spLocks noChangeArrowheads="1"/>
          </p:cNvSpPr>
          <p:nvPr/>
        </p:nvSpPr>
        <p:spPr bwMode="auto">
          <a:xfrm>
            <a:off x="2209801" y="44656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0161" name="Line 17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2" name="Text Box 18"/>
          <p:cNvSpPr txBox="1">
            <a:spLocks noChangeArrowheads="1"/>
          </p:cNvSpPr>
          <p:nvPr/>
        </p:nvSpPr>
        <p:spPr bwMode="auto">
          <a:xfrm>
            <a:off x="4929188" y="60658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0163" name="Line 19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4" name="Oval 20"/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5" name="Oval 21"/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6" name="Oval 22"/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7" name="Oval 23"/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8" name="Oval 24"/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69" name="Oval 25"/>
          <p:cNvSpPr>
            <a:spLocks noChangeArrowheads="1"/>
          </p:cNvSpPr>
          <p:nvPr/>
        </p:nvSpPr>
        <p:spPr bwMode="auto">
          <a:xfrm rot="14317620">
            <a:off x="4419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0" name="Oval 26"/>
          <p:cNvSpPr>
            <a:spLocks noChangeArrowheads="1"/>
          </p:cNvSpPr>
          <p:nvPr/>
        </p:nvSpPr>
        <p:spPr bwMode="auto">
          <a:xfrm rot="14317620">
            <a:off x="4038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1" name="Oval 27"/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2" name="Oval 28"/>
          <p:cNvSpPr>
            <a:spLocks noChangeArrowheads="1"/>
          </p:cNvSpPr>
          <p:nvPr/>
        </p:nvSpPr>
        <p:spPr bwMode="auto">
          <a:xfrm rot="14317620">
            <a:off x="37338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3" name="Oval 29"/>
          <p:cNvSpPr>
            <a:spLocks noChangeArrowheads="1"/>
          </p:cNvSpPr>
          <p:nvPr/>
        </p:nvSpPr>
        <p:spPr bwMode="auto">
          <a:xfrm rot="14317620">
            <a:off x="2819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4" name="Oval 30"/>
          <p:cNvSpPr>
            <a:spLocks noChangeArrowheads="1"/>
          </p:cNvSpPr>
          <p:nvPr/>
        </p:nvSpPr>
        <p:spPr bwMode="auto">
          <a:xfrm rot="14317620">
            <a:off x="31242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5" name="Oval 31"/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0176" name="Oval 32"/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7" name="Oval 33"/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8" name="Oval 34"/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79" name="Text Box 35"/>
          <p:cNvSpPr txBox="1">
            <a:spLocks noChangeArrowheads="1"/>
          </p:cNvSpPr>
          <p:nvPr/>
        </p:nvSpPr>
        <p:spPr bwMode="auto">
          <a:xfrm>
            <a:off x="2209801" y="225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0180" name="Line 36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1" name="Oval 37"/>
          <p:cNvSpPr>
            <a:spLocks noChangeArrowheads="1"/>
          </p:cNvSpPr>
          <p:nvPr/>
        </p:nvSpPr>
        <p:spPr bwMode="auto">
          <a:xfrm rot="14317620">
            <a:off x="46482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2" name="Text Box 38"/>
          <p:cNvSpPr txBox="1">
            <a:spLocks noChangeArrowheads="1"/>
          </p:cNvSpPr>
          <p:nvPr/>
        </p:nvSpPr>
        <p:spPr bwMode="auto">
          <a:xfrm>
            <a:off x="49291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0183" name="Rectangle 39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0184" name="Line 40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5" name="Oval 41"/>
          <p:cNvSpPr>
            <a:spLocks noChangeArrowheads="1"/>
          </p:cNvSpPr>
          <p:nvPr/>
        </p:nvSpPr>
        <p:spPr bwMode="auto">
          <a:xfrm rot="14317620">
            <a:off x="7543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6" name="Oval 42"/>
          <p:cNvSpPr>
            <a:spLocks noChangeArrowheads="1"/>
          </p:cNvSpPr>
          <p:nvPr/>
        </p:nvSpPr>
        <p:spPr bwMode="auto">
          <a:xfrm rot="14317620">
            <a:off x="78486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7" name="Oval 43"/>
          <p:cNvSpPr>
            <a:spLocks noChangeArrowheads="1"/>
          </p:cNvSpPr>
          <p:nvPr/>
        </p:nvSpPr>
        <p:spPr bwMode="auto">
          <a:xfrm rot="14317620">
            <a:off x="9372600" y="4495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8" name="Oval 44"/>
          <p:cNvSpPr>
            <a:spLocks noChangeArrowheads="1"/>
          </p:cNvSpPr>
          <p:nvPr/>
        </p:nvSpPr>
        <p:spPr bwMode="auto">
          <a:xfrm rot="14317620">
            <a:off x="92964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89" name="Oval 45"/>
          <p:cNvSpPr>
            <a:spLocks noChangeArrowheads="1"/>
          </p:cNvSpPr>
          <p:nvPr/>
        </p:nvSpPr>
        <p:spPr bwMode="auto">
          <a:xfrm rot="14317620">
            <a:off x="79248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0" name="Oval 46"/>
          <p:cNvSpPr>
            <a:spLocks noChangeArrowheads="1"/>
          </p:cNvSpPr>
          <p:nvPr/>
        </p:nvSpPr>
        <p:spPr bwMode="auto">
          <a:xfrm rot="14317620">
            <a:off x="89916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1" name="Oval 47"/>
          <p:cNvSpPr>
            <a:spLocks noChangeArrowheads="1"/>
          </p:cNvSpPr>
          <p:nvPr/>
        </p:nvSpPr>
        <p:spPr bwMode="auto">
          <a:xfrm rot="14317620">
            <a:off x="89154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2" name="Oval 48"/>
          <p:cNvSpPr>
            <a:spLocks noChangeArrowheads="1"/>
          </p:cNvSpPr>
          <p:nvPr/>
        </p:nvSpPr>
        <p:spPr bwMode="auto">
          <a:xfrm rot="14317620">
            <a:off x="8839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3" name="Oval 49"/>
          <p:cNvSpPr>
            <a:spLocks noChangeArrowheads="1"/>
          </p:cNvSpPr>
          <p:nvPr/>
        </p:nvSpPr>
        <p:spPr bwMode="auto">
          <a:xfrm rot="14317620">
            <a:off x="91440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4" name="Oval 50"/>
          <p:cNvSpPr>
            <a:spLocks noChangeArrowheads="1"/>
          </p:cNvSpPr>
          <p:nvPr/>
        </p:nvSpPr>
        <p:spPr bwMode="auto">
          <a:xfrm rot="14317620">
            <a:off x="81534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0195" name="Oval 51"/>
          <p:cNvSpPr>
            <a:spLocks noChangeArrowheads="1"/>
          </p:cNvSpPr>
          <p:nvPr/>
        </p:nvSpPr>
        <p:spPr bwMode="auto">
          <a:xfrm rot="14317620">
            <a:off x="9144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6" name="Oval 52"/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7" name="Oval 53"/>
          <p:cNvSpPr>
            <a:spLocks noChangeArrowheads="1"/>
          </p:cNvSpPr>
          <p:nvPr/>
        </p:nvSpPr>
        <p:spPr bwMode="auto">
          <a:xfrm rot="14317620">
            <a:off x="8382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198" name="Text Box 54"/>
          <p:cNvSpPr txBox="1">
            <a:spLocks noChangeArrowheads="1"/>
          </p:cNvSpPr>
          <p:nvPr/>
        </p:nvSpPr>
        <p:spPr bwMode="auto">
          <a:xfrm>
            <a:off x="7010401" y="44656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0199" name="Line 55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0" name="Line 56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1" name="Oval 57"/>
          <p:cNvSpPr>
            <a:spLocks noChangeArrowheads="1"/>
          </p:cNvSpPr>
          <p:nvPr/>
        </p:nvSpPr>
        <p:spPr bwMode="auto">
          <a:xfrm rot="14317620">
            <a:off x="75438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2" name="Oval 58"/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3" name="Oval 59"/>
          <p:cNvSpPr>
            <a:spLocks noChangeArrowheads="1"/>
          </p:cNvSpPr>
          <p:nvPr/>
        </p:nvSpPr>
        <p:spPr bwMode="auto">
          <a:xfrm rot="14317620">
            <a:off x="9677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4" name="Oval 60"/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5" name="Oval 61"/>
          <p:cNvSpPr>
            <a:spLocks noChangeArrowheads="1"/>
          </p:cNvSpPr>
          <p:nvPr/>
        </p:nvSpPr>
        <p:spPr bwMode="auto">
          <a:xfrm rot="14317620">
            <a:off x="8153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6" name="Oval 62"/>
          <p:cNvSpPr>
            <a:spLocks noChangeArrowheads="1"/>
          </p:cNvSpPr>
          <p:nvPr/>
        </p:nvSpPr>
        <p:spPr bwMode="auto">
          <a:xfrm rot="14317620">
            <a:off x="9677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7" name="Oval 63"/>
          <p:cNvSpPr>
            <a:spLocks noChangeArrowheads="1"/>
          </p:cNvSpPr>
          <p:nvPr/>
        </p:nvSpPr>
        <p:spPr bwMode="auto">
          <a:xfrm rot="14317620">
            <a:off x="93726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8" name="Oval 64"/>
          <p:cNvSpPr>
            <a:spLocks noChangeArrowheads="1"/>
          </p:cNvSpPr>
          <p:nvPr/>
        </p:nvSpPr>
        <p:spPr bwMode="auto">
          <a:xfrm rot="14317620">
            <a:off x="8915400" y="2743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09" name="Oval 65"/>
          <p:cNvSpPr>
            <a:spLocks noChangeArrowheads="1"/>
          </p:cNvSpPr>
          <p:nvPr/>
        </p:nvSpPr>
        <p:spPr bwMode="auto">
          <a:xfrm rot="14317620">
            <a:off x="85344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0" name="Oval 66"/>
          <p:cNvSpPr>
            <a:spLocks noChangeArrowheads="1"/>
          </p:cNvSpPr>
          <p:nvPr/>
        </p:nvSpPr>
        <p:spPr bwMode="auto">
          <a:xfrm rot="14317620">
            <a:off x="76962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1" name="Oval 67"/>
          <p:cNvSpPr>
            <a:spLocks noChangeArrowheads="1"/>
          </p:cNvSpPr>
          <p:nvPr/>
        </p:nvSpPr>
        <p:spPr bwMode="auto">
          <a:xfrm rot="14317620">
            <a:off x="79248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2" name="Oval 68"/>
          <p:cNvSpPr>
            <a:spLocks noChangeArrowheads="1"/>
          </p:cNvSpPr>
          <p:nvPr/>
        </p:nvSpPr>
        <p:spPr bwMode="auto">
          <a:xfrm rot="14317620">
            <a:off x="82296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0213" name="Oval 69"/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4" name="Oval 70"/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5" name="Oval 71"/>
          <p:cNvSpPr>
            <a:spLocks noChangeArrowheads="1"/>
          </p:cNvSpPr>
          <p:nvPr/>
        </p:nvSpPr>
        <p:spPr bwMode="auto">
          <a:xfrm rot="14317620">
            <a:off x="88392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6" name="Text Box 72"/>
          <p:cNvSpPr txBox="1">
            <a:spLocks noChangeArrowheads="1"/>
          </p:cNvSpPr>
          <p:nvPr/>
        </p:nvSpPr>
        <p:spPr bwMode="auto">
          <a:xfrm>
            <a:off x="7010401" y="225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0217" name="Line 73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8" name="Oval 74"/>
          <p:cNvSpPr>
            <a:spLocks noChangeArrowheads="1"/>
          </p:cNvSpPr>
          <p:nvPr/>
        </p:nvSpPr>
        <p:spPr bwMode="auto">
          <a:xfrm rot="14317620">
            <a:off x="9448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0219" name="Text Box 75"/>
          <p:cNvSpPr txBox="1">
            <a:spLocks noChangeArrowheads="1"/>
          </p:cNvSpPr>
          <p:nvPr/>
        </p:nvSpPr>
        <p:spPr bwMode="auto">
          <a:xfrm>
            <a:off x="97297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0220" name="Text Box 76"/>
          <p:cNvSpPr txBox="1">
            <a:spLocks noChangeArrowheads="1"/>
          </p:cNvSpPr>
          <p:nvPr/>
        </p:nvSpPr>
        <p:spPr bwMode="auto">
          <a:xfrm>
            <a:off x="9753601" y="606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0221" name="Text Box 77"/>
          <p:cNvSpPr txBox="1">
            <a:spLocks noChangeArrowheads="1"/>
          </p:cNvSpPr>
          <p:nvPr/>
        </p:nvSpPr>
        <p:spPr bwMode="auto">
          <a:xfrm>
            <a:off x="2667000" y="1676401"/>
            <a:ext cx="26670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Linear relationships</a:t>
            </a:r>
          </a:p>
        </p:txBody>
      </p:sp>
      <p:sp>
        <p:nvSpPr>
          <p:cNvPr id="1030222" name="Text Box 78"/>
          <p:cNvSpPr txBox="1">
            <a:spLocks noChangeArrowheads="1"/>
          </p:cNvSpPr>
          <p:nvPr/>
        </p:nvSpPr>
        <p:spPr bwMode="auto">
          <a:xfrm>
            <a:off x="7239000" y="1676401"/>
            <a:ext cx="32004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Curvilinear relationships</a:t>
            </a:r>
          </a:p>
        </p:txBody>
      </p:sp>
      <p:sp>
        <p:nvSpPr>
          <p:cNvPr id="1030223" name="Line 79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0224" name="Line 80"/>
          <p:cNvSpPr>
            <a:spLocks noChangeShapeType="1"/>
          </p:cNvSpPr>
          <p:nvPr/>
        </p:nvSpPr>
        <p:spPr bwMode="auto">
          <a:xfrm flipV="1">
            <a:off x="2667000" y="2590800"/>
            <a:ext cx="2362200" cy="1143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0225" name="Line 81"/>
          <p:cNvSpPr>
            <a:spLocks noChangeShapeType="1"/>
          </p:cNvSpPr>
          <p:nvPr/>
        </p:nvSpPr>
        <p:spPr bwMode="auto">
          <a:xfrm>
            <a:off x="2819400" y="4724400"/>
            <a:ext cx="18288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0226" name="Freeform 82"/>
          <p:cNvSpPr>
            <a:spLocks/>
          </p:cNvSpPr>
          <p:nvPr/>
        </p:nvSpPr>
        <p:spPr bwMode="auto">
          <a:xfrm>
            <a:off x="7620000" y="2692400"/>
            <a:ext cx="2209800" cy="1117600"/>
          </a:xfrm>
          <a:custGeom>
            <a:avLst/>
            <a:gdLst>
              <a:gd name="T0" fmla="*/ 0 w 1392"/>
              <a:gd name="T1" fmla="*/ 704 h 704"/>
              <a:gd name="T2" fmla="*/ 720 w 1392"/>
              <a:gd name="T3" fmla="*/ 32 h 704"/>
              <a:gd name="T4" fmla="*/ 1392 w 1392"/>
              <a:gd name="T5" fmla="*/ 512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0227" name="Freeform 83"/>
          <p:cNvSpPr>
            <a:spLocks/>
          </p:cNvSpPr>
          <p:nvPr/>
        </p:nvSpPr>
        <p:spPr bwMode="auto">
          <a:xfrm>
            <a:off x="7620000" y="4419600"/>
            <a:ext cx="1828800" cy="1447800"/>
          </a:xfrm>
          <a:custGeom>
            <a:avLst/>
            <a:gdLst>
              <a:gd name="T0" fmla="*/ 0 w 1152"/>
              <a:gd name="T1" fmla="*/ 912 h 912"/>
              <a:gd name="T2" fmla="*/ 816 w 1152"/>
              <a:gd name="T3" fmla="*/ 624 h 912"/>
              <a:gd name="T4" fmla="*/ 1152 w 1152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0228" name="Rectangle 8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Linear Correlation</a:t>
            </a:r>
          </a:p>
        </p:txBody>
      </p:sp>
      <p:sp>
        <p:nvSpPr>
          <p:cNvPr id="1030229" name="Rectangle 85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193933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170" name="Line 2"/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1" name="Oval 3"/>
          <p:cNvSpPr>
            <a:spLocks noChangeArrowheads="1"/>
          </p:cNvSpPr>
          <p:nvPr/>
        </p:nvSpPr>
        <p:spPr bwMode="auto">
          <a:xfrm rot="14317620">
            <a:off x="4267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2" name="Oval 4"/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3" name="Oval 5"/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4" name="Oval 6"/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5" name="Oval 7"/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6" name="Oval 8"/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7" name="Oval 9"/>
          <p:cNvSpPr>
            <a:spLocks noChangeArrowheads="1"/>
          </p:cNvSpPr>
          <p:nvPr/>
        </p:nvSpPr>
        <p:spPr bwMode="auto">
          <a:xfrm rot="14317620">
            <a:off x="36576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8" name="Oval 10"/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79" name="Oval 11"/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0" name="Oval 12"/>
          <p:cNvSpPr>
            <a:spLocks noChangeArrowheads="1"/>
          </p:cNvSpPr>
          <p:nvPr/>
        </p:nvSpPr>
        <p:spPr bwMode="auto">
          <a:xfrm rot="14317620">
            <a:off x="3429000" y="5181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1181" name="Oval 13"/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2" name="Oval 14"/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3" name="Oval 15"/>
          <p:cNvSpPr>
            <a:spLocks noChangeArrowheads="1"/>
          </p:cNvSpPr>
          <p:nvPr/>
        </p:nvSpPr>
        <p:spPr bwMode="auto">
          <a:xfrm rot="14317620">
            <a:off x="36576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4" name="Text Box 16"/>
          <p:cNvSpPr txBox="1">
            <a:spLocks noChangeArrowheads="1"/>
          </p:cNvSpPr>
          <p:nvPr/>
        </p:nvSpPr>
        <p:spPr bwMode="auto">
          <a:xfrm>
            <a:off x="2209801" y="44656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1185" name="Line 17"/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6" name="Text Box 18"/>
          <p:cNvSpPr txBox="1">
            <a:spLocks noChangeArrowheads="1"/>
          </p:cNvSpPr>
          <p:nvPr/>
        </p:nvSpPr>
        <p:spPr bwMode="auto">
          <a:xfrm>
            <a:off x="4929188" y="60658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1187" name="Line 19"/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8" name="Oval 20"/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89" name="Oval 21"/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0" name="Oval 22"/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1" name="Oval 23"/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2" name="Oval 24"/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3" name="Oval 25"/>
          <p:cNvSpPr>
            <a:spLocks noChangeArrowheads="1"/>
          </p:cNvSpPr>
          <p:nvPr/>
        </p:nvSpPr>
        <p:spPr bwMode="auto">
          <a:xfrm rot="14317620">
            <a:off x="4953000" y="2438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4" name="Oval 26"/>
          <p:cNvSpPr>
            <a:spLocks noChangeArrowheads="1"/>
          </p:cNvSpPr>
          <p:nvPr/>
        </p:nvSpPr>
        <p:spPr bwMode="auto">
          <a:xfrm rot="14317620">
            <a:off x="41148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5" name="Oval 27"/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6" name="Oval 28"/>
          <p:cNvSpPr>
            <a:spLocks noChangeArrowheads="1"/>
          </p:cNvSpPr>
          <p:nvPr/>
        </p:nvSpPr>
        <p:spPr bwMode="auto">
          <a:xfrm rot="14317620">
            <a:off x="44958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7" name="Oval 29"/>
          <p:cNvSpPr>
            <a:spLocks noChangeArrowheads="1"/>
          </p:cNvSpPr>
          <p:nvPr/>
        </p:nvSpPr>
        <p:spPr bwMode="auto">
          <a:xfrm rot="14317620">
            <a:off x="3810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8" name="Oval 30"/>
          <p:cNvSpPr>
            <a:spLocks noChangeArrowheads="1"/>
          </p:cNvSpPr>
          <p:nvPr/>
        </p:nvSpPr>
        <p:spPr bwMode="auto">
          <a:xfrm rot="14317620">
            <a:off x="3200400" y="3200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199" name="Oval 31"/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1200" name="Oval 32"/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1" name="Oval 33"/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2" name="Oval 34"/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3" name="Text Box 35"/>
          <p:cNvSpPr txBox="1">
            <a:spLocks noChangeArrowheads="1"/>
          </p:cNvSpPr>
          <p:nvPr/>
        </p:nvSpPr>
        <p:spPr bwMode="auto">
          <a:xfrm>
            <a:off x="2209801" y="225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1204" name="Line 36"/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5" name="Text Box 37"/>
          <p:cNvSpPr txBox="1">
            <a:spLocks noChangeArrowheads="1"/>
          </p:cNvSpPr>
          <p:nvPr/>
        </p:nvSpPr>
        <p:spPr bwMode="auto">
          <a:xfrm>
            <a:off x="49291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1206" name="Rectangle 38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1207" name="Line 39"/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8" name="Oval 40"/>
          <p:cNvSpPr>
            <a:spLocks noChangeArrowheads="1"/>
          </p:cNvSpPr>
          <p:nvPr/>
        </p:nvSpPr>
        <p:spPr bwMode="auto">
          <a:xfrm rot="14317620">
            <a:off x="7620000" y="5105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09" name="Oval 41"/>
          <p:cNvSpPr>
            <a:spLocks noChangeArrowheads="1"/>
          </p:cNvSpPr>
          <p:nvPr/>
        </p:nvSpPr>
        <p:spPr bwMode="auto">
          <a:xfrm rot="14317620">
            <a:off x="7620000" y="4648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0" name="Oval 42"/>
          <p:cNvSpPr>
            <a:spLocks noChangeArrowheads="1"/>
          </p:cNvSpPr>
          <p:nvPr/>
        </p:nvSpPr>
        <p:spPr bwMode="auto">
          <a:xfrm rot="14317620">
            <a:off x="80772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1" name="Oval 43"/>
          <p:cNvSpPr>
            <a:spLocks noChangeArrowheads="1"/>
          </p:cNvSpPr>
          <p:nvPr/>
        </p:nvSpPr>
        <p:spPr bwMode="auto">
          <a:xfrm rot="14317620">
            <a:off x="8915400" y="5867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2" name="Oval 44"/>
          <p:cNvSpPr>
            <a:spLocks noChangeArrowheads="1"/>
          </p:cNvSpPr>
          <p:nvPr/>
        </p:nvSpPr>
        <p:spPr bwMode="auto">
          <a:xfrm rot="14317620">
            <a:off x="7772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3" name="Oval 45"/>
          <p:cNvSpPr>
            <a:spLocks noChangeArrowheads="1"/>
          </p:cNvSpPr>
          <p:nvPr/>
        </p:nvSpPr>
        <p:spPr bwMode="auto">
          <a:xfrm rot="14317620">
            <a:off x="8458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4" name="Oval 46"/>
          <p:cNvSpPr>
            <a:spLocks noChangeArrowheads="1"/>
          </p:cNvSpPr>
          <p:nvPr/>
        </p:nvSpPr>
        <p:spPr bwMode="auto">
          <a:xfrm rot="14317620">
            <a:off x="8839200" y="5410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5" name="Oval 47"/>
          <p:cNvSpPr>
            <a:spLocks noChangeArrowheads="1"/>
          </p:cNvSpPr>
          <p:nvPr/>
        </p:nvSpPr>
        <p:spPr bwMode="auto">
          <a:xfrm rot="14317620">
            <a:off x="87630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6" name="Oval 48"/>
          <p:cNvSpPr>
            <a:spLocks noChangeArrowheads="1"/>
          </p:cNvSpPr>
          <p:nvPr/>
        </p:nvSpPr>
        <p:spPr bwMode="auto">
          <a:xfrm rot="14317620">
            <a:off x="84582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7" name="Oval 49"/>
          <p:cNvSpPr>
            <a:spLocks noChangeArrowheads="1"/>
          </p:cNvSpPr>
          <p:nvPr/>
        </p:nvSpPr>
        <p:spPr bwMode="auto">
          <a:xfrm rot="14317620">
            <a:off x="8077200" y="4800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1218" name="Oval 50"/>
          <p:cNvSpPr>
            <a:spLocks noChangeArrowheads="1"/>
          </p:cNvSpPr>
          <p:nvPr/>
        </p:nvSpPr>
        <p:spPr bwMode="auto">
          <a:xfrm rot="14317620">
            <a:off x="9067800" y="5029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19" name="Oval 51"/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0" name="Oval 52"/>
          <p:cNvSpPr>
            <a:spLocks noChangeArrowheads="1"/>
          </p:cNvSpPr>
          <p:nvPr/>
        </p:nvSpPr>
        <p:spPr bwMode="auto">
          <a:xfrm rot="14317620">
            <a:off x="8305800" y="5715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1" name="Text Box 53"/>
          <p:cNvSpPr txBox="1">
            <a:spLocks noChangeArrowheads="1"/>
          </p:cNvSpPr>
          <p:nvPr/>
        </p:nvSpPr>
        <p:spPr bwMode="auto">
          <a:xfrm>
            <a:off x="7010401" y="44656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1222" name="Line 54"/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3" name="Line 55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4" name="Oval 56"/>
          <p:cNvSpPr>
            <a:spLocks noChangeArrowheads="1"/>
          </p:cNvSpPr>
          <p:nvPr/>
        </p:nvSpPr>
        <p:spPr bwMode="auto">
          <a:xfrm rot="14317620">
            <a:off x="8610600" y="2514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5" name="Oval 57"/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6" name="Oval 58"/>
          <p:cNvSpPr>
            <a:spLocks noChangeArrowheads="1"/>
          </p:cNvSpPr>
          <p:nvPr/>
        </p:nvSpPr>
        <p:spPr bwMode="auto">
          <a:xfrm rot="14317620">
            <a:off x="88392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7" name="Oval 59"/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8" name="Oval 60"/>
          <p:cNvSpPr>
            <a:spLocks noChangeArrowheads="1"/>
          </p:cNvSpPr>
          <p:nvPr/>
        </p:nvSpPr>
        <p:spPr bwMode="auto">
          <a:xfrm rot="14317620">
            <a:off x="8077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29" name="Oval 61"/>
          <p:cNvSpPr>
            <a:spLocks noChangeArrowheads="1"/>
          </p:cNvSpPr>
          <p:nvPr/>
        </p:nvSpPr>
        <p:spPr bwMode="auto">
          <a:xfrm rot="14317620">
            <a:off x="8153400" y="3657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0" name="Oval 62"/>
          <p:cNvSpPr>
            <a:spLocks noChangeArrowheads="1"/>
          </p:cNvSpPr>
          <p:nvPr/>
        </p:nvSpPr>
        <p:spPr bwMode="auto">
          <a:xfrm rot="14317620">
            <a:off x="8382000" y="3276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1" name="Oval 63"/>
          <p:cNvSpPr>
            <a:spLocks noChangeArrowheads="1"/>
          </p:cNvSpPr>
          <p:nvPr/>
        </p:nvSpPr>
        <p:spPr bwMode="auto">
          <a:xfrm rot="14317620">
            <a:off x="8915400" y="2667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2" name="Oval 64"/>
          <p:cNvSpPr>
            <a:spLocks noChangeArrowheads="1"/>
          </p:cNvSpPr>
          <p:nvPr/>
        </p:nvSpPr>
        <p:spPr bwMode="auto">
          <a:xfrm rot="14317620">
            <a:off x="8382000" y="2286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3" name="Oval 65"/>
          <p:cNvSpPr>
            <a:spLocks noChangeArrowheads="1"/>
          </p:cNvSpPr>
          <p:nvPr/>
        </p:nvSpPr>
        <p:spPr bwMode="auto">
          <a:xfrm rot="14317620">
            <a:off x="7772400" y="3048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4" name="Oval 66"/>
          <p:cNvSpPr>
            <a:spLocks noChangeArrowheads="1"/>
          </p:cNvSpPr>
          <p:nvPr/>
        </p:nvSpPr>
        <p:spPr bwMode="auto">
          <a:xfrm rot="14317620">
            <a:off x="7696200" y="2590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5" name="Oval 67"/>
          <p:cNvSpPr>
            <a:spLocks noChangeArrowheads="1"/>
          </p:cNvSpPr>
          <p:nvPr/>
        </p:nvSpPr>
        <p:spPr bwMode="auto">
          <a:xfrm rot="14317620">
            <a:off x="82296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1236" name="Oval 68"/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7" name="Oval 69"/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8" name="Oval 70"/>
          <p:cNvSpPr>
            <a:spLocks noChangeArrowheads="1"/>
          </p:cNvSpPr>
          <p:nvPr/>
        </p:nvSpPr>
        <p:spPr bwMode="auto">
          <a:xfrm rot="14317620">
            <a:off x="8839200" y="2133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39" name="Text Box 71"/>
          <p:cNvSpPr txBox="1">
            <a:spLocks noChangeArrowheads="1"/>
          </p:cNvSpPr>
          <p:nvPr/>
        </p:nvSpPr>
        <p:spPr bwMode="auto">
          <a:xfrm>
            <a:off x="7010401" y="225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1240" name="Line 72"/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41" name="Oval 73"/>
          <p:cNvSpPr>
            <a:spLocks noChangeArrowheads="1"/>
          </p:cNvSpPr>
          <p:nvPr/>
        </p:nvSpPr>
        <p:spPr bwMode="auto">
          <a:xfrm rot="14317620">
            <a:off x="9677400" y="23622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42" name="Text Box 74"/>
          <p:cNvSpPr txBox="1">
            <a:spLocks noChangeArrowheads="1"/>
          </p:cNvSpPr>
          <p:nvPr/>
        </p:nvSpPr>
        <p:spPr bwMode="auto">
          <a:xfrm>
            <a:off x="9729788" y="38560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1243" name="Text Box 75"/>
          <p:cNvSpPr txBox="1">
            <a:spLocks noChangeArrowheads="1"/>
          </p:cNvSpPr>
          <p:nvPr/>
        </p:nvSpPr>
        <p:spPr bwMode="auto">
          <a:xfrm>
            <a:off x="9753601" y="60658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1244" name="Text Box 76"/>
          <p:cNvSpPr txBox="1">
            <a:spLocks noChangeArrowheads="1"/>
          </p:cNvSpPr>
          <p:nvPr/>
        </p:nvSpPr>
        <p:spPr bwMode="auto">
          <a:xfrm>
            <a:off x="2667000" y="1676401"/>
            <a:ext cx="26670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Strong relationships</a:t>
            </a:r>
          </a:p>
        </p:txBody>
      </p:sp>
      <p:sp>
        <p:nvSpPr>
          <p:cNvPr id="1031245" name="Text Box 77"/>
          <p:cNvSpPr txBox="1">
            <a:spLocks noChangeArrowheads="1"/>
          </p:cNvSpPr>
          <p:nvPr/>
        </p:nvSpPr>
        <p:spPr bwMode="auto">
          <a:xfrm>
            <a:off x="7543800" y="1676401"/>
            <a:ext cx="25908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Weak relationships</a:t>
            </a:r>
          </a:p>
        </p:txBody>
      </p:sp>
      <p:sp>
        <p:nvSpPr>
          <p:cNvPr id="1031246" name="Line 78"/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47" name="Oval 79"/>
          <p:cNvSpPr>
            <a:spLocks noChangeArrowheads="1"/>
          </p:cNvSpPr>
          <p:nvPr/>
        </p:nvSpPr>
        <p:spPr bwMode="auto">
          <a:xfrm rot="14317620">
            <a:off x="9525000" y="2819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48" name="Oval 80"/>
          <p:cNvSpPr>
            <a:spLocks noChangeArrowheads="1"/>
          </p:cNvSpPr>
          <p:nvPr/>
        </p:nvSpPr>
        <p:spPr bwMode="auto">
          <a:xfrm rot="14317620">
            <a:off x="9372600" y="2209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49" name="Oval 81"/>
          <p:cNvSpPr>
            <a:spLocks noChangeArrowheads="1"/>
          </p:cNvSpPr>
          <p:nvPr/>
        </p:nvSpPr>
        <p:spPr bwMode="auto">
          <a:xfrm rot="14317620">
            <a:off x="9144000" y="55626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0" name="Oval 82"/>
          <p:cNvSpPr>
            <a:spLocks noChangeArrowheads="1"/>
          </p:cNvSpPr>
          <p:nvPr/>
        </p:nvSpPr>
        <p:spPr bwMode="auto">
          <a:xfrm rot="14317620">
            <a:off x="9525000" y="5257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1" name="Oval 83"/>
          <p:cNvSpPr>
            <a:spLocks noChangeArrowheads="1"/>
          </p:cNvSpPr>
          <p:nvPr/>
        </p:nvSpPr>
        <p:spPr bwMode="auto">
          <a:xfrm rot="14317620">
            <a:off x="9372600" y="49530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2" name="Oval 84"/>
          <p:cNvSpPr>
            <a:spLocks noChangeArrowheads="1"/>
          </p:cNvSpPr>
          <p:nvPr/>
        </p:nvSpPr>
        <p:spPr bwMode="auto">
          <a:xfrm rot="14317620">
            <a:off x="9525000" y="56388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3" name="Oval 85"/>
          <p:cNvSpPr>
            <a:spLocks noChangeArrowheads="1"/>
          </p:cNvSpPr>
          <p:nvPr/>
        </p:nvSpPr>
        <p:spPr bwMode="auto">
          <a:xfrm rot="14317620">
            <a:off x="8839200" y="4724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4" name="Oval 86"/>
          <p:cNvSpPr>
            <a:spLocks noChangeArrowheads="1"/>
          </p:cNvSpPr>
          <p:nvPr/>
        </p:nvSpPr>
        <p:spPr bwMode="auto">
          <a:xfrm rot="14317620">
            <a:off x="8153400" y="4343400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1255" name="Line 87"/>
          <p:cNvSpPr>
            <a:spLocks noChangeShapeType="1"/>
          </p:cNvSpPr>
          <p:nvPr/>
        </p:nvSpPr>
        <p:spPr bwMode="auto">
          <a:xfrm flipV="1">
            <a:off x="2743200" y="22098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56" name="Line 88"/>
          <p:cNvSpPr>
            <a:spLocks noChangeShapeType="1"/>
          </p:cNvSpPr>
          <p:nvPr/>
        </p:nvSpPr>
        <p:spPr bwMode="auto">
          <a:xfrm flipV="1">
            <a:off x="3276600" y="2667000"/>
            <a:ext cx="205740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57" name="Line 89"/>
          <p:cNvSpPr>
            <a:spLocks noChangeShapeType="1"/>
          </p:cNvSpPr>
          <p:nvPr/>
        </p:nvSpPr>
        <p:spPr bwMode="auto">
          <a:xfrm flipV="1">
            <a:off x="7467600" y="2057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58" name="Line 90"/>
          <p:cNvSpPr>
            <a:spLocks noChangeShapeType="1"/>
          </p:cNvSpPr>
          <p:nvPr/>
        </p:nvSpPr>
        <p:spPr bwMode="auto">
          <a:xfrm flipV="1">
            <a:off x="8534400" y="2895600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59" name="Line 91"/>
          <p:cNvSpPr>
            <a:spLocks noChangeShapeType="1"/>
          </p:cNvSpPr>
          <p:nvPr/>
        </p:nvSpPr>
        <p:spPr bwMode="auto">
          <a:xfrm>
            <a:off x="3124200" y="4572000"/>
            <a:ext cx="1905000" cy="1371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0" name="Line 92"/>
          <p:cNvSpPr>
            <a:spLocks noChangeShapeType="1"/>
          </p:cNvSpPr>
          <p:nvPr/>
        </p:nvSpPr>
        <p:spPr bwMode="auto">
          <a:xfrm>
            <a:off x="2667000" y="4953000"/>
            <a:ext cx="167640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1" name="Line 93"/>
          <p:cNvSpPr>
            <a:spLocks noChangeShapeType="1"/>
          </p:cNvSpPr>
          <p:nvPr/>
        </p:nvSpPr>
        <p:spPr bwMode="auto">
          <a:xfrm>
            <a:off x="8610600" y="4267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2" name="Line 94"/>
          <p:cNvSpPr>
            <a:spLocks noChangeShapeType="1"/>
          </p:cNvSpPr>
          <p:nvPr/>
        </p:nvSpPr>
        <p:spPr bwMode="auto">
          <a:xfrm>
            <a:off x="7467600" y="5486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3" name="Line 95"/>
          <p:cNvSpPr>
            <a:spLocks noChangeShapeType="1"/>
          </p:cNvSpPr>
          <p:nvPr/>
        </p:nvSpPr>
        <p:spPr bwMode="auto">
          <a:xfrm flipV="1">
            <a:off x="2895600" y="25146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4" name="Line 96"/>
          <p:cNvSpPr>
            <a:spLocks noChangeShapeType="1"/>
          </p:cNvSpPr>
          <p:nvPr/>
        </p:nvSpPr>
        <p:spPr bwMode="auto">
          <a:xfrm>
            <a:off x="2819400" y="4724400"/>
            <a:ext cx="1905000" cy="1371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5" name="Line 97"/>
          <p:cNvSpPr>
            <a:spLocks noChangeShapeType="1"/>
          </p:cNvSpPr>
          <p:nvPr/>
        </p:nvSpPr>
        <p:spPr bwMode="auto">
          <a:xfrm flipV="1">
            <a:off x="7696200" y="2209800"/>
            <a:ext cx="20574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6" name="Line 98"/>
          <p:cNvSpPr>
            <a:spLocks noChangeShapeType="1"/>
          </p:cNvSpPr>
          <p:nvPr/>
        </p:nvSpPr>
        <p:spPr bwMode="auto">
          <a:xfrm>
            <a:off x="7848600" y="4724400"/>
            <a:ext cx="1752600" cy="1295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1267" name="Rectangle 9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Linear Correlation</a:t>
            </a:r>
          </a:p>
        </p:txBody>
      </p:sp>
      <p:sp>
        <p:nvSpPr>
          <p:cNvPr id="1031268" name="Rectangle 100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</p:spTree>
    <p:extLst>
      <p:ext uri="{BB962C8B-B14F-4D97-AF65-F5344CB8AC3E}">
        <p14:creationId xmlns:p14="http://schemas.microsoft.com/office/powerpoint/2010/main" val="367829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19941"/>
            <a:ext cx="10248899" cy="703279"/>
          </a:xfrm>
        </p:spPr>
        <p:txBody>
          <a:bodyPr/>
          <a:lstStyle/>
          <a:p>
            <a:r>
              <a:rPr lang="en-US" altLang="en-US" dirty="0"/>
              <a:t>Linear Correlation</a:t>
            </a:r>
          </a:p>
        </p:txBody>
      </p:sp>
      <p:sp>
        <p:nvSpPr>
          <p:cNvPr id="1032195" name="Line 3"/>
          <p:cNvSpPr>
            <a:spLocks noChangeShapeType="1"/>
          </p:cNvSpPr>
          <p:nvPr/>
        </p:nvSpPr>
        <p:spPr bwMode="auto">
          <a:xfrm>
            <a:off x="7050903" y="3099668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196" name="Oval 4"/>
          <p:cNvSpPr>
            <a:spLocks noChangeArrowheads="1"/>
          </p:cNvSpPr>
          <p:nvPr/>
        </p:nvSpPr>
        <p:spPr bwMode="auto">
          <a:xfrm rot="14317620">
            <a:off x="9108303" y="3633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197" name="Oval 5"/>
          <p:cNvSpPr>
            <a:spLocks noChangeArrowheads="1"/>
          </p:cNvSpPr>
          <p:nvPr/>
        </p:nvSpPr>
        <p:spPr bwMode="auto">
          <a:xfrm rot="14317620">
            <a:off x="7508103" y="3556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198" name="Oval 6"/>
          <p:cNvSpPr>
            <a:spLocks noChangeArrowheads="1"/>
          </p:cNvSpPr>
          <p:nvPr/>
        </p:nvSpPr>
        <p:spPr bwMode="auto">
          <a:xfrm rot="14317620">
            <a:off x="9032103" y="3404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199" name="Oval 7"/>
          <p:cNvSpPr>
            <a:spLocks noChangeArrowheads="1"/>
          </p:cNvSpPr>
          <p:nvPr/>
        </p:nvSpPr>
        <p:spPr bwMode="auto">
          <a:xfrm rot="14317620">
            <a:off x="7736703" y="3328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0" name="Oval 8"/>
          <p:cNvSpPr>
            <a:spLocks noChangeArrowheads="1"/>
          </p:cNvSpPr>
          <p:nvPr/>
        </p:nvSpPr>
        <p:spPr bwMode="auto">
          <a:xfrm rot="14317620">
            <a:off x="8651103" y="3328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1" name="Oval 9"/>
          <p:cNvSpPr>
            <a:spLocks noChangeArrowheads="1"/>
          </p:cNvSpPr>
          <p:nvPr/>
        </p:nvSpPr>
        <p:spPr bwMode="auto">
          <a:xfrm rot="14317620">
            <a:off x="8803503" y="3556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2" name="Oval 10"/>
          <p:cNvSpPr>
            <a:spLocks noChangeArrowheads="1"/>
          </p:cNvSpPr>
          <p:nvPr/>
        </p:nvSpPr>
        <p:spPr bwMode="auto">
          <a:xfrm rot="14317620">
            <a:off x="8041503" y="34806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3" name="Oval 11"/>
          <p:cNvSpPr>
            <a:spLocks noChangeArrowheads="1"/>
          </p:cNvSpPr>
          <p:nvPr/>
        </p:nvSpPr>
        <p:spPr bwMode="auto">
          <a:xfrm rot="14317620">
            <a:off x="7127103" y="3556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4" name="Oval 12"/>
          <p:cNvSpPr>
            <a:spLocks noChangeArrowheads="1"/>
          </p:cNvSpPr>
          <p:nvPr/>
        </p:nvSpPr>
        <p:spPr bwMode="auto">
          <a:xfrm rot="14317620">
            <a:off x="7355703" y="3328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5" name="Oval 13"/>
          <p:cNvSpPr>
            <a:spLocks noChangeArrowheads="1"/>
          </p:cNvSpPr>
          <p:nvPr/>
        </p:nvSpPr>
        <p:spPr bwMode="auto">
          <a:xfrm rot="14317620">
            <a:off x="7812903" y="3556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2206" name="Oval 14"/>
          <p:cNvSpPr>
            <a:spLocks noChangeArrowheads="1"/>
          </p:cNvSpPr>
          <p:nvPr/>
        </p:nvSpPr>
        <p:spPr bwMode="auto">
          <a:xfrm rot="14317620">
            <a:off x="8498703" y="3633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7" name="Oval 15"/>
          <p:cNvSpPr>
            <a:spLocks noChangeArrowheads="1"/>
          </p:cNvSpPr>
          <p:nvPr/>
        </p:nvSpPr>
        <p:spPr bwMode="auto">
          <a:xfrm rot="14317620">
            <a:off x="8270103" y="3404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8" name="Oval 16"/>
          <p:cNvSpPr>
            <a:spLocks noChangeArrowheads="1"/>
          </p:cNvSpPr>
          <p:nvPr/>
        </p:nvSpPr>
        <p:spPr bwMode="auto">
          <a:xfrm rot="14317620">
            <a:off x="8193903" y="3633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09" name="Text Box 17"/>
          <p:cNvSpPr txBox="1">
            <a:spLocks noChangeArrowheads="1"/>
          </p:cNvSpPr>
          <p:nvPr/>
        </p:nvSpPr>
        <p:spPr bwMode="auto">
          <a:xfrm>
            <a:off x="4495801" y="4389439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7050903" y="454746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1" name="Text Box 19"/>
          <p:cNvSpPr txBox="1">
            <a:spLocks noChangeArrowheads="1"/>
          </p:cNvSpPr>
          <p:nvPr/>
        </p:nvSpPr>
        <p:spPr bwMode="auto">
          <a:xfrm>
            <a:off x="7215188" y="5989639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2212" name="Line 20"/>
          <p:cNvSpPr>
            <a:spLocks noChangeShapeType="1"/>
          </p:cNvSpPr>
          <p:nvPr/>
        </p:nvSpPr>
        <p:spPr bwMode="auto">
          <a:xfrm flipH="1">
            <a:off x="2344806" y="3099668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3" name="Oval 21"/>
          <p:cNvSpPr>
            <a:spLocks noChangeArrowheads="1"/>
          </p:cNvSpPr>
          <p:nvPr/>
        </p:nvSpPr>
        <p:spPr bwMode="auto">
          <a:xfrm rot="14317620">
            <a:off x="3792606" y="2871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4" name="Oval 22"/>
          <p:cNvSpPr>
            <a:spLocks noChangeArrowheads="1"/>
          </p:cNvSpPr>
          <p:nvPr/>
        </p:nvSpPr>
        <p:spPr bwMode="auto">
          <a:xfrm rot="14317620">
            <a:off x="2497206" y="3785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5" name="Oval 23"/>
          <p:cNvSpPr>
            <a:spLocks noChangeArrowheads="1"/>
          </p:cNvSpPr>
          <p:nvPr/>
        </p:nvSpPr>
        <p:spPr bwMode="auto">
          <a:xfrm rot="14317620">
            <a:off x="4326006" y="4014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6" name="Oval 24"/>
          <p:cNvSpPr>
            <a:spLocks noChangeArrowheads="1"/>
          </p:cNvSpPr>
          <p:nvPr/>
        </p:nvSpPr>
        <p:spPr bwMode="auto">
          <a:xfrm rot="14317620">
            <a:off x="4478406" y="3328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7" name="Oval 25"/>
          <p:cNvSpPr>
            <a:spLocks noChangeArrowheads="1"/>
          </p:cNvSpPr>
          <p:nvPr/>
        </p:nvSpPr>
        <p:spPr bwMode="auto">
          <a:xfrm rot="14317620">
            <a:off x="2878206" y="4166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8" name="Oval 26"/>
          <p:cNvSpPr>
            <a:spLocks noChangeArrowheads="1"/>
          </p:cNvSpPr>
          <p:nvPr/>
        </p:nvSpPr>
        <p:spPr bwMode="auto">
          <a:xfrm rot="14317620">
            <a:off x="3030606" y="2947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19" name="Oval 27"/>
          <p:cNvSpPr>
            <a:spLocks noChangeArrowheads="1"/>
          </p:cNvSpPr>
          <p:nvPr/>
        </p:nvSpPr>
        <p:spPr bwMode="auto">
          <a:xfrm rot="14317620">
            <a:off x="3792606" y="3633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0" name="Oval 28"/>
          <p:cNvSpPr>
            <a:spLocks noChangeArrowheads="1"/>
          </p:cNvSpPr>
          <p:nvPr/>
        </p:nvSpPr>
        <p:spPr bwMode="auto">
          <a:xfrm rot="14317620">
            <a:off x="3945006" y="3175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1" name="Oval 29"/>
          <p:cNvSpPr>
            <a:spLocks noChangeArrowheads="1"/>
          </p:cNvSpPr>
          <p:nvPr/>
        </p:nvSpPr>
        <p:spPr bwMode="auto">
          <a:xfrm rot="14317620">
            <a:off x="4402206" y="3023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2" name="Oval 30"/>
          <p:cNvSpPr>
            <a:spLocks noChangeArrowheads="1"/>
          </p:cNvSpPr>
          <p:nvPr/>
        </p:nvSpPr>
        <p:spPr bwMode="auto">
          <a:xfrm rot="14317620">
            <a:off x="3487806" y="3175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3" name="Oval 31"/>
          <p:cNvSpPr>
            <a:spLocks noChangeArrowheads="1"/>
          </p:cNvSpPr>
          <p:nvPr/>
        </p:nvSpPr>
        <p:spPr bwMode="auto">
          <a:xfrm rot="14317620">
            <a:off x="2878206" y="38616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4" name="Oval 32"/>
          <p:cNvSpPr>
            <a:spLocks noChangeArrowheads="1"/>
          </p:cNvSpPr>
          <p:nvPr/>
        </p:nvSpPr>
        <p:spPr bwMode="auto">
          <a:xfrm rot="14317620">
            <a:off x="3106806" y="34806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032225" name="Oval 33"/>
          <p:cNvSpPr>
            <a:spLocks noChangeArrowheads="1"/>
          </p:cNvSpPr>
          <p:nvPr/>
        </p:nvSpPr>
        <p:spPr bwMode="auto">
          <a:xfrm rot="14317620">
            <a:off x="4097406" y="4166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6" name="Oval 34"/>
          <p:cNvSpPr>
            <a:spLocks noChangeArrowheads="1"/>
          </p:cNvSpPr>
          <p:nvPr/>
        </p:nvSpPr>
        <p:spPr bwMode="auto">
          <a:xfrm rot="14317620">
            <a:off x="3487806" y="37092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7" name="Oval 35"/>
          <p:cNvSpPr>
            <a:spLocks noChangeArrowheads="1"/>
          </p:cNvSpPr>
          <p:nvPr/>
        </p:nvSpPr>
        <p:spPr bwMode="auto">
          <a:xfrm rot="14317620">
            <a:off x="3259206" y="40140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28" name="Text Box 36"/>
          <p:cNvSpPr txBox="1">
            <a:spLocks noChangeArrowheads="1"/>
          </p:cNvSpPr>
          <p:nvPr/>
        </p:nvSpPr>
        <p:spPr bwMode="auto">
          <a:xfrm>
            <a:off x="1887607" y="2917107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32229" name="Line 37"/>
          <p:cNvSpPr>
            <a:spLocks noChangeShapeType="1"/>
          </p:cNvSpPr>
          <p:nvPr/>
        </p:nvSpPr>
        <p:spPr bwMode="auto">
          <a:xfrm>
            <a:off x="2344806" y="4623668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30" name="Text Box 38"/>
          <p:cNvSpPr txBox="1">
            <a:spLocks noChangeArrowheads="1"/>
          </p:cNvSpPr>
          <p:nvPr/>
        </p:nvSpPr>
        <p:spPr bwMode="auto">
          <a:xfrm>
            <a:off x="6704897" y="2968775"/>
            <a:ext cx="3540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032231" name="Rectangle 39"/>
          <p:cNvSpPr>
            <a:spLocks noChangeArrowheads="1"/>
          </p:cNvSpPr>
          <p:nvPr/>
        </p:nvSpPr>
        <p:spPr bwMode="auto">
          <a:xfrm>
            <a:off x="5867400" y="13716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342" tIns="42672" rIns="85342" bIns="42672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32232" name="Text Box 40"/>
          <p:cNvSpPr txBox="1">
            <a:spLocks noChangeArrowheads="1"/>
          </p:cNvSpPr>
          <p:nvPr/>
        </p:nvSpPr>
        <p:spPr bwMode="auto">
          <a:xfrm>
            <a:off x="1961504" y="2095542"/>
            <a:ext cx="21336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 dirty="0">
                <a:latin typeface="Arial" panose="020B0604020202020204" pitchFamily="34" charset="0"/>
              </a:rPr>
              <a:t>No relationship</a:t>
            </a:r>
          </a:p>
        </p:txBody>
      </p:sp>
      <p:sp>
        <p:nvSpPr>
          <p:cNvPr id="1032233" name="Oval 41"/>
          <p:cNvSpPr>
            <a:spLocks noChangeArrowheads="1"/>
          </p:cNvSpPr>
          <p:nvPr/>
        </p:nvSpPr>
        <p:spPr bwMode="auto">
          <a:xfrm rot="14317620">
            <a:off x="2573406" y="3404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34" name="Oval 42"/>
          <p:cNvSpPr>
            <a:spLocks noChangeArrowheads="1"/>
          </p:cNvSpPr>
          <p:nvPr/>
        </p:nvSpPr>
        <p:spPr bwMode="auto">
          <a:xfrm rot="14317620">
            <a:off x="3716406" y="41664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35" name="Oval 43"/>
          <p:cNvSpPr>
            <a:spLocks noChangeArrowheads="1"/>
          </p:cNvSpPr>
          <p:nvPr/>
        </p:nvSpPr>
        <p:spPr bwMode="auto">
          <a:xfrm rot="14317620">
            <a:off x="4173606" y="3556868"/>
            <a:ext cx="228600" cy="228600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32236" name="Line 44"/>
          <p:cNvSpPr>
            <a:spLocks noChangeShapeType="1"/>
          </p:cNvSpPr>
          <p:nvPr/>
        </p:nvSpPr>
        <p:spPr bwMode="auto">
          <a:xfrm>
            <a:off x="2497206" y="363306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2237" name="Line 45"/>
          <p:cNvSpPr>
            <a:spLocks noChangeShapeType="1"/>
          </p:cNvSpPr>
          <p:nvPr/>
        </p:nvSpPr>
        <p:spPr bwMode="auto">
          <a:xfrm>
            <a:off x="7127103" y="3633068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1032238" name="Rectangle 46"/>
          <p:cNvSpPr>
            <a:spLocks noChangeArrowheads="1"/>
          </p:cNvSpPr>
          <p:nvPr/>
        </p:nvSpPr>
        <p:spPr bwMode="auto">
          <a:xfrm>
            <a:off x="1524000" y="6510338"/>
            <a:ext cx="7854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/>
              <a:t>Slide from: Statistics for Managers Using Microsoft® Excel  4th Edition, 2004 Prentice-Hall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6825096" y="2102793"/>
            <a:ext cx="2133600" cy="409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2000" dirty="0" smtClean="0">
                <a:latin typeface="Arial" panose="020B0604020202020204" pitchFamily="34" charset="0"/>
              </a:rPr>
              <a:t>Relationship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3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C9B31AE-682E-44C9-9333-133E6C7EC6AE}" vid="{944CBC23-37B6-46B9-9430-DACCE0117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1DA07E-9A1F-402C-A357-ABD24F8C703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2637</Words>
  <Application>Microsoft Office PowerPoint</Application>
  <PresentationFormat>Widescreen</PresentationFormat>
  <Paragraphs>456</Paragraphs>
  <Slides>69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8" baseType="lpstr">
      <vt:lpstr>Arial Unicode MS</vt:lpstr>
      <vt:lpstr>Microsoft JhengHei UI Light</vt:lpstr>
      <vt:lpstr>SimSun</vt:lpstr>
      <vt:lpstr>Arial</vt:lpstr>
      <vt:lpstr>Bebas</vt:lpstr>
      <vt:lpstr>Calibri</vt:lpstr>
      <vt:lpstr>Calibri Light</vt:lpstr>
      <vt:lpstr>Gill Sans</vt:lpstr>
      <vt:lpstr>Gill Sans Light</vt:lpstr>
      <vt:lpstr>Microsoft PhagsPa</vt:lpstr>
      <vt:lpstr>SAS Monospace</vt:lpstr>
      <vt:lpstr>Symbol</vt:lpstr>
      <vt:lpstr>Tahoma</vt:lpstr>
      <vt:lpstr>Times</vt:lpstr>
      <vt:lpstr>Times New Roman</vt:lpstr>
      <vt:lpstr>Wingdings</vt:lpstr>
      <vt:lpstr>Office Theme</vt:lpstr>
      <vt:lpstr>Microsoft Equation 3.0</vt:lpstr>
      <vt:lpstr>Microsoft Clip Gallery</vt:lpstr>
      <vt:lpstr>4thCoffee</vt:lpstr>
      <vt:lpstr>Recall: Covariance</vt:lpstr>
      <vt:lpstr>Interpreting Covariance</vt:lpstr>
      <vt:lpstr>Correlation coefficient</vt:lpstr>
      <vt:lpstr>Correlation</vt:lpstr>
      <vt:lpstr>Scatter Plots of Data with Various Correlation Coefficients</vt:lpstr>
      <vt:lpstr>Linear Correlation</vt:lpstr>
      <vt:lpstr>Linear Correlation</vt:lpstr>
      <vt:lpstr>Linear Correlation</vt:lpstr>
      <vt:lpstr>Calculating by hand…</vt:lpstr>
      <vt:lpstr>Simpler calculation formula…</vt:lpstr>
      <vt:lpstr>Distribution of the correlation coefficient: </vt:lpstr>
      <vt:lpstr>Continuous outcome (means) </vt:lpstr>
      <vt:lpstr>Linear regression</vt:lpstr>
      <vt:lpstr>What is “Linear”?</vt:lpstr>
      <vt:lpstr>What’s Slope?</vt:lpstr>
      <vt:lpstr>Prediction</vt:lpstr>
      <vt:lpstr>Regression equation…</vt:lpstr>
      <vt:lpstr>Predicted value for an individual…</vt:lpstr>
      <vt:lpstr>Assumptions (or the fine print)</vt:lpstr>
      <vt:lpstr>PowerPoint Presentation</vt:lpstr>
      <vt:lpstr>Regression Picture</vt:lpstr>
      <vt:lpstr>Dataset 1: no relationship</vt:lpstr>
      <vt:lpstr>Dataset 2: weak relationship</vt:lpstr>
      <vt:lpstr>Dataset 3: weak to moderate relationship</vt:lpstr>
      <vt:lpstr>Dataset 4: moderate relationship</vt:lpstr>
      <vt:lpstr>The “Best fit” line</vt:lpstr>
      <vt:lpstr>The “Best fit” line</vt:lpstr>
      <vt:lpstr>The “Best fit” line</vt:lpstr>
      <vt:lpstr>The “Best fit” line</vt:lpstr>
      <vt:lpstr>Estimating the intercept and slope: least squares estimation</vt:lpstr>
      <vt:lpstr>Resulting formulas…</vt:lpstr>
      <vt:lpstr>Relationship with correlation</vt:lpstr>
      <vt:lpstr>Example: dataset 4</vt:lpstr>
      <vt:lpstr>Significance testing…</vt:lpstr>
      <vt:lpstr>Formula for the standard error of beta (you will not have to calculate by hand!):</vt:lpstr>
      <vt:lpstr>Example: dataset 4</vt:lpstr>
      <vt:lpstr>Residual Analysis: check assumptions</vt:lpstr>
      <vt:lpstr>Predicted values…</vt:lpstr>
      <vt:lpstr>Residual = observed - predicted</vt:lpstr>
      <vt:lpstr>Residual Analysis for Linearity</vt:lpstr>
      <vt:lpstr>Residual Analysis for  Homoscedasticity </vt:lpstr>
      <vt:lpstr>PowerPoint Presentation</vt:lpstr>
      <vt:lpstr>Residual plot, dataset 4</vt:lpstr>
      <vt:lpstr>Multiple linear regression…</vt:lpstr>
      <vt:lpstr>2 predictors: age and vit D…</vt:lpstr>
      <vt:lpstr>Different 3D view…</vt:lpstr>
      <vt:lpstr>Fit a plane rather than a line…</vt:lpstr>
      <vt:lpstr>Equation of the “Best fit” plane…</vt:lpstr>
      <vt:lpstr>Multiple Linear Regression</vt:lpstr>
      <vt:lpstr>Functions of multivariate analysis:</vt:lpstr>
      <vt:lpstr>A ttest is linear regression!</vt:lpstr>
      <vt:lpstr>As a linear regression…</vt:lpstr>
      <vt:lpstr>ANOVA is linear regression!</vt:lpstr>
      <vt:lpstr>The picture…</vt:lpstr>
      <vt:lpstr>Results…</vt:lpstr>
      <vt:lpstr>Other types of multivariate regression</vt:lpstr>
      <vt:lpstr>PowerPoint Presentation</vt:lpstr>
      <vt:lpstr>Multivariate regression pitfalls</vt:lpstr>
      <vt:lpstr>Multicollinearity </vt:lpstr>
      <vt:lpstr>Residual confounding</vt:lpstr>
      <vt:lpstr>Men who eat a lot of meat are unhealthier for many reasons!</vt:lpstr>
      <vt:lpstr>Mortality risks…</vt:lpstr>
      <vt:lpstr>Overfitting</vt:lpstr>
      <vt:lpstr>Overfitting: class data example</vt:lpstr>
      <vt:lpstr>If something seems to good to be true…</vt:lpstr>
      <vt:lpstr>More univariate models…</vt:lpstr>
      <vt:lpstr>Overfitting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2019-07-14T07:16:17Z</dcterms:created>
  <dcterms:modified xsi:type="dcterms:W3CDTF">2019-07-14T08:04:53Z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