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9"/>
  </p:notesMasterIdLst>
  <p:handoutMasterIdLst>
    <p:handoutMasterId r:id="rId40"/>
  </p:handoutMasterIdLst>
  <p:sldIdLst>
    <p:sldId id="531" r:id="rId5"/>
    <p:sldId id="2436" r:id="rId6"/>
    <p:sldId id="2437" r:id="rId7"/>
    <p:sldId id="2438" r:id="rId8"/>
    <p:sldId id="2439" r:id="rId9"/>
    <p:sldId id="2440" r:id="rId10"/>
    <p:sldId id="2441" r:id="rId11"/>
    <p:sldId id="2442" r:id="rId12"/>
    <p:sldId id="2443" r:id="rId13"/>
    <p:sldId id="2444" r:id="rId14"/>
    <p:sldId id="2445" r:id="rId15"/>
    <p:sldId id="2446" r:id="rId16"/>
    <p:sldId id="2447" r:id="rId17"/>
    <p:sldId id="2448" r:id="rId18"/>
    <p:sldId id="2449" r:id="rId19"/>
    <p:sldId id="2450" r:id="rId20"/>
    <p:sldId id="2451" r:id="rId21"/>
    <p:sldId id="2452" r:id="rId22"/>
    <p:sldId id="2453" r:id="rId23"/>
    <p:sldId id="2454" r:id="rId24"/>
    <p:sldId id="2455" r:id="rId25"/>
    <p:sldId id="2456" r:id="rId26"/>
    <p:sldId id="2457" r:id="rId27"/>
    <p:sldId id="2458" r:id="rId28"/>
    <p:sldId id="2459" r:id="rId29"/>
    <p:sldId id="2460" r:id="rId30"/>
    <p:sldId id="2461" r:id="rId31"/>
    <p:sldId id="2462" r:id="rId32"/>
    <p:sldId id="2463" r:id="rId33"/>
    <p:sldId id="2464" r:id="rId34"/>
    <p:sldId id="2465" r:id="rId35"/>
    <p:sldId id="2466" r:id="rId36"/>
    <p:sldId id="2467" r:id="rId37"/>
    <p:sldId id="246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2" autoAdjust="0"/>
  </p:normalViewPr>
  <p:slideViewPr>
    <p:cSldViewPr snapToGrid="0" showGuides="1">
      <p:cViewPr varScale="1">
        <p:scale>
          <a:sx n="114" d="100"/>
          <a:sy n="114" d="100"/>
        </p:scale>
        <p:origin x="84" y="108"/>
      </p:cViewPr>
      <p:guideLst>
        <p:guide orient="horz" pos="2136"/>
        <p:guide pos="386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B53ED6-A346-41EA-88EE-98A1D5659F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91D7B9-1F1D-4F9B-BCD4-0B6893C41A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0B549D-7912-47CE-BB9D-C81C46F21077}" type="datetimeFigureOut">
              <a:rPr lang="en-US" smtClean="0"/>
              <a:t>7/14/2019</a:t>
            </a:fld>
            <a:endParaRPr lang="en-US" dirty="0"/>
          </a:p>
        </p:txBody>
      </p:sp>
      <p:sp>
        <p:nvSpPr>
          <p:cNvPr id="4" name="Footer Placeholder 3">
            <a:extLst>
              <a:ext uri="{FF2B5EF4-FFF2-40B4-BE49-F238E27FC236}">
                <a16:creationId xmlns:a16="http://schemas.microsoft.com/office/drawing/2014/main" id="{BA075128-B596-47B1-BE57-1C5A71A36E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17B0F1-FE0D-44CC-BCF0-1CC4C91125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DEF39B-AF2A-4EFA-AE7E-EC1FF3735F5A}" type="slidenum">
              <a:rPr lang="en-US" smtClean="0"/>
              <a:t>‹#›</a:t>
            </a:fld>
            <a:endParaRPr lang="en-US" dirty="0"/>
          </a:p>
        </p:txBody>
      </p:sp>
    </p:spTree>
    <p:extLst>
      <p:ext uri="{BB962C8B-B14F-4D97-AF65-F5344CB8AC3E}">
        <p14:creationId xmlns:p14="http://schemas.microsoft.com/office/powerpoint/2010/main" val="3505744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370A3-6847-4770-BAE0-862438C62089}" type="datetimeFigureOut">
              <a:rPr lang="en-US" smtClean="0"/>
              <a:t>7/14/2019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109BC-39F4-43B1-850C-D5EB0E6480C8}" type="slidenum">
              <a:rPr lang="en-US" smtClean="0"/>
              <a:t>‹#›</a:t>
            </a:fld>
            <a:endParaRPr lang="en-US" dirty="0"/>
          </a:p>
        </p:txBody>
      </p:sp>
    </p:spTree>
    <p:extLst>
      <p:ext uri="{BB962C8B-B14F-4D97-AF65-F5344CB8AC3E}">
        <p14:creationId xmlns:p14="http://schemas.microsoft.com/office/powerpoint/2010/main" val="88215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5" name="Номер слайда 21"/>
          <p:cNvSpPr>
            <a:spLocks noGrp="1"/>
          </p:cNvSpPr>
          <p:nvPr>
            <p:ph type="sldNum" sz="quarter" idx="4"/>
          </p:nvPr>
        </p:nvSpPr>
        <p:spPr>
          <a:xfrm>
            <a:off x="10919584" y="441326"/>
            <a:ext cx="703476" cy="244475"/>
          </a:xfrm>
          <a:prstGeom prst="rect">
            <a:avLst/>
          </a:prstGeom>
          <a:noFill/>
        </p:spPr>
        <p:txBody>
          <a:bodyPr vert="horz" lIns="0" tIns="0" rIns="0" bIns="0" rtlCol="0" anchor="ctr"/>
          <a:lstStyle>
            <a:lvl1pPr algn="r">
              <a:defRPr sz="803" b="1">
                <a:solidFill>
                  <a:schemeClr val="tx1">
                    <a:alpha val="50000"/>
                  </a:schemeClr>
                </a:solidFill>
                <a:latin typeface="+mn-lt"/>
              </a:defRPr>
            </a:lvl1pPr>
          </a:lstStyle>
          <a:p>
            <a:fld id="{D8D877B3-D348-4611-9BDB-C5374591D951}" type="slidenum">
              <a:rPr lang="en-US" smtClean="0"/>
              <a:pPr/>
              <a:t>‹#›</a:t>
            </a:fld>
            <a:endParaRPr lang="en-US" dirty="0"/>
          </a:p>
        </p:txBody>
      </p:sp>
      <p:sp>
        <p:nvSpPr>
          <p:cNvPr id="2" name="Oval 1"/>
          <p:cNvSpPr/>
          <p:nvPr/>
        </p:nvSpPr>
        <p:spPr>
          <a:xfrm>
            <a:off x="3139127" y="2540523"/>
            <a:ext cx="1998483" cy="1987966"/>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p:cNvSpPr/>
          <p:nvPr/>
        </p:nvSpPr>
        <p:spPr>
          <a:xfrm>
            <a:off x="9339902" y="3267948"/>
            <a:ext cx="535937" cy="533117"/>
          </a:xfrm>
          <a:prstGeom prst="ellipse">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p:cNvSpPr/>
          <p:nvPr/>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7" name="Заголовок 2"/>
          <p:cNvSpPr>
            <a:spLocks noGrp="1"/>
          </p:cNvSpPr>
          <p:nvPr>
            <p:ph type="title" hasCustomPrompt="1"/>
          </p:nvPr>
        </p:nvSpPr>
        <p:spPr>
          <a:xfrm>
            <a:off x="1104900" y="1979630"/>
            <a:ext cx="10668000" cy="2969443"/>
          </a:xfrm>
          <a:prstGeom prst="rect">
            <a:avLst/>
          </a:prstGeom>
          <a:effectLst/>
        </p:spPr>
        <p:txBody>
          <a:bodyPr tIns="0" bIns="91440" anchor="ctr" anchorCtr="0"/>
          <a:lstStyle>
            <a:lvl1pPr algn="ctr">
              <a:lnSpc>
                <a:spcPct val="150000"/>
              </a:lnSpc>
              <a:defRPr sz="11499" kern="3000" spc="2000" baseline="0"/>
            </a:lvl1pPr>
          </a:lstStyle>
          <a:p>
            <a:r>
              <a:rPr lang="en-US" dirty="0"/>
              <a:t>TITLE HERE</a:t>
            </a:r>
          </a:p>
        </p:txBody>
      </p:sp>
      <p:sp>
        <p:nvSpPr>
          <p:cNvPr id="10" name="Oval 9"/>
          <p:cNvSpPr/>
          <p:nvPr/>
        </p:nvSpPr>
        <p:spPr>
          <a:xfrm>
            <a:off x="3120076" y="1119481"/>
            <a:ext cx="4749538" cy="4724544"/>
          </a:xfrm>
          <a:prstGeom prst="ellipse">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2" name="Oval 11"/>
          <p:cNvSpPr/>
          <p:nvPr/>
        </p:nvSpPr>
        <p:spPr>
          <a:xfrm>
            <a:off x="1526769" y="1668430"/>
            <a:ext cx="3610841" cy="3591839"/>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7" name="Oval 16"/>
          <p:cNvSpPr/>
          <p:nvPr userDrawn="1"/>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8" name="Freeform: Shape 17">
            <a:extLst>
              <a:ext uri="{FF2B5EF4-FFF2-40B4-BE49-F238E27FC236}">
                <a16:creationId xmlns:a16="http://schemas.microsoft.com/office/drawing/2014/main" id="{4703ED78-9792-4917-9463-BAE14924155A}"/>
              </a:ext>
            </a:extLst>
          </p:cNvPr>
          <p:cNvSpPr/>
          <p:nvPr userDrawn="1"/>
        </p:nvSpPr>
        <p:spPr>
          <a:xfrm rot="10800000">
            <a:off x="8439878" y="5850862"/>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6CB0B64F-356D-4C37-BDB5-3CB1B066C4C9}"/>
              </a:ext>
            </a:extLst>
          </p:cNvPr>
          <p:cNvSpPr/>
          <p:nvPr userDrawn="1"/>
        </p:nvSpPr>
        <p:spPr>
          <a:xfrm>
            <a:off x="1104900" y="-9056"/>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742D2790-EA30-4E0B-B8F3-16FBA340C5A6}"/>
              </a:ext>
            </a:extLst>
          </p:cNvPr>
          <p:cNvSpPr>
            <a:spLocks noGrp="1"/>
          </p:cNvSpPr>
          <p:nvPr>
            <p:ph type="subTitle" idx="1" hasCustomPrompt="1"/>
          </p:nvPr>
        </p:nvSpPr>
        <p:spPr>
          <a:xfrm>
            <a:off x="1104900" y="4528489"/>
            <a:ext cx="10668000" cy="853179"/>
          </a:xfrm>
        </p:spPr>
        <p:txBody>
          <a:bodyPr vert="horz" lIns="0" tIns="45720" rIns="0" bIns="45720" rtlCol="0">
            <a:noAutofit/>
          </a:bodyPr>
          <a:lstStyle>
            <a:lvl1pPr marL="0" indent="0" algn="ctr">
              <a:buNone/>
              <a:defRPr lang="en-US" sz="3600" spc="600">
                <a:solidFill>
                  <a:srgbClr val="2F3342"/>
                </a:solidFill>
              </a:defRPr>
            </a:lvl1pPr>
          </a:lstStyle>
          <a:p>
            <a:pPr marL="228600" lvl="0" indent="-228600" algn="ctr"/>
            <a:r>
              <a:rPr lang="en-US" dirty="0"/>
              <a:t>CLICK TO EDIT MASTER SUBTITLE STYLE</a:t>
            </a:r>
          </a:p>
        </p:txBody>
      </p:sp>
    </p:spTree>
    <p:extLst>
      <p:ext uri="{BB962C8B-B14F-4D97-AF65-F5344CB8AC3E}">
        <p14:creationId xmlns:p14="http://schemas.microsoft.com/office/powerpoint/2010/main" val="229666942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126770-6622-450D-A1F3-BC241C88D6CB}"/>
              </a:ext>
            </a:extLst>
          </p:cNvPr>
          <p:cNvSpPr>
            <a:spLocks noGrp="1"/>
          </p:cNvSpPr>
          <p:nvPr>
            <p:ph idx="1"/>
          </p:nvPr>
        </p:nvSpPr>
        <p:spPr>
          <a:xfrm>
            <a:off x="1104900" y="1352550"/>
            <a:ext cx="10248899" cy="48244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6687727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A32EE4F-6B2E-4FCC-BC34-5BF831F90260}"/>
              </a:ext>
            </a:extLst>
          </p:cNvPr>
          <p:cNvPicPr>
            <a:picLocks noChangeAspect="1"/>
          </p:cNvPicPr>
          <p:nvPr userDrawn="1"/>
        </p:nvPicPr>
        <p:blipFill>
          <a:blip r:embed="rId2"/>
          <a:srcRect/>
          <a:stretch>
            <a:fillRect/>
          </a:stretch>
        </p:blipFill>
        <p:spPr>
          <a:xfrm>
            <a:off x="5425439" y="0"/>
            <a:ext cx="6766561" cy="6858000"/>
          </a:xfrm>
          <a:custGeom>
            <a:avLst/>
            <a:gdLst>
              <a:gd name="connsiteX0" fmla="*/ 0 w 6766561"/>
              <a:gd name="connsiteY0" fmla="*/ 0 h 6858000"/>
              <a:gd name="connsiteX1" fmla="*/ 6766561 w 6766561"/>
              <a:gd name="connsiteY1" fmla="*/ 0 h 6858000"/>
              <a:gd name="connsiteX2" fmla="*/ 6766561 w 6766561"/>
              <a:gd name="connsiteY2" fmla="*/ 6858000 h 6858000"/>
              <a:gd name="connsiteX3" fmla="*/ 0 w 67665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66561" h="6858000">
                <a:moveTo>
                  <a:pt x="0" y="0"/>
                </a:moveTo>
                <a:lnTo>
                  <a:pt x="6766561" y="0"/>
                </a:lnTo>
                <a:lnTo>
                  <a:pt x="6766561" y="6858000"/>
                </a:lnTo>
                <a:lnTo>
                  <a:pt x="0" y="6858000"/>
                </a:lnTo>
                <a:close/>
              </a:path>
            </a:pathLst>
          </a:custGeom>
        </p:spPr>
      </p:pic>
      <p:sp>
        <p:nvSpPr>
          <p:cNvPr id="23" name="Oval 22"/>
          <p:cNvSpPr/>
          <p:nvPr/>
        </p:nvSpPr>
        <p:spPr>
          <a:xfrm>
            <a:off x="1755742"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66" name="Oval 65"/>
          <p:cNvSpPr/>
          <p:nvPr/>
        </p:nvSpPr>
        <p:spPr>
          <a:xfrm>
            <a:off x="392841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35" name="Oval 34"/>
          <p:cNvSpPr/>
          <p:nvPr/>
        </p:nvSpPr>
        <p:spPr>
          <a:xfrm>
            <a:off x="1524000" y="1812813"/>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8" name="Freeform: Shape 17">
            <a:extLst>
              <a:ext uri="{FF2B5EF4-FFF2-40B4-BE49-F238E27FC236}">
                <a16:creationId xmlns:a16="http://schemas.microsoft.com/office/drawing/2014/main" id="{125D7C1C-9CF4-47B3-9ABC-8F0E2CE6CD31}"/>
              </a:ext>
            </a:extLst>
          </p:cNvPr>
          <p:cNvSpPr/>
          <p:nvPr userDrawn="1"/>
        </p:nvSpPr>
        <p:spPr>
          <a:xfrm rot="10800000">
            <a:off x="3192203"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0B53361-3F22-4468-B6F8-71E345F7077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B38687-48E7-4488-BB10-BDE4F5A73622}"/>
              </a:ext>
            </a:extLst>
          </p:cNvPr>
          <p:cNvSpPr>
            <a:spLocks noGrp="1"/>
          </p:cNvSpPr>
          <p:nvPr>
            <p:ph type="title"/>
          </p:nvPr>
        </p:nvSpPr>
        <p:spPr>
          <a:xfrm>
            <a:off x="1533144" y="1237089"/>
            <a:ext cx="4562856" cy="1563624"/>
          </a:xfrm>
        </p:spPr>
        <p:txBody>
          <a:bodyPr vert="horz" lIns="91440" tIns="0" rIns="91440" bIns="0" rtlCol="0" anchor="b" anchorCtr="0">
            <a:noAutofit/>
          </a:bodyPr>
          <a:lstStyle>
            <a:lvl1pPr>
              <a:defRPr lang="en-US" sz="3600" b="0" baseline="0" dirty="0">
                <a:solidFill>
                  <a:schemeClr val="tx1">
                    <a:lumMod val="85000"/>
                    <a:lumOff val="15000"/>
                  </a:schemeClr>
                </a:solidFill>
                <a:ea typeface="+mn-ea"/>
                <a:cs typeface="+mn-cs"/>
              </a:defRPr>
            </a:lvl1pPr>
          </a:lstStyle>
          <a:p>
            <a:pPr marL="0" lvl="0" indent="0">
              <a:lnSpc>
                <a:spcPct val="100000"/>
              </a:lnSpc>
              <a:spcBef>
                <a:spcPts val="0"/>
              </a:spcBef>
              <a:buFont typeface="Arial" panose="020B0604020202020204" pitchFamily="34" charset="0"/>
            </a:pPr>
            <a:r>
              <a:rPr lang="en-US" smtClean="0"/>
              <a:t>Click to edit Master title style</a:t>
            </a:r>
            <a:endParaRPr lang="en-US" dirty="0"/>
          </a:p>
        </p:txBody>
      </p:sp>
      <p:sp>
        <p:nvSpPr>
          <p:cNvPr id="6" name="Rectangle 5">
            <a:extLst>
              <a:ext uri="{FF2B5EF4-FFF2-40B4-BE49-F238E27FC236}">
                <a16:creationId xmlns:a16="http://schemas.microsoft.com/office/drawing/2014/main" id="{9F3A5C24-92D8-4CC1-AF50-F29B9C30BDBB}"/>
              </a:ext>
            </a:extLst>
          </p:cNvPr>
          <p:cNvSpPr/>
          <p:nvPr userDrawn="1"/>
        </p:nvSpPr>
        <p:spPr>
          <a:xfrm>
            <a:off x="5425439" y="0"/>
            <a:ext cx="6766561"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2">
            <a:extLst>
              <a:ext uri="{FF2B5EF4-FFF2-40B4-BE49-F238E27FC236}">
                <a16:creationId xmlns:a16="http://schemas.microsoft.com/office/drawing/2014/main" id="{89F459E6-70DE-4FF8-AD0C-1B49B34CF781}"/>
              </a:ext>
            </a:extLst>
          </p:cNvPr>
          <p:cNvSpPr>
            <a:spLocks noGrp="1"/>
          </p:cNvSpPr>
          <p:nvPr>
            <p:ph type="body" idx="1"/>
          </p:nvPr>
        </p:nvSpPr>
        <p:spPr>
          <a:xfrm>
            <a:off x="1533143" y="2888791"/>
            <a:ext cx="4562856" cy="2410459"/>
          </a:xfrm>
        </p:spPr>
        <p:txBody>
          <a:bodyPr vert="horz" lIns="91440" tIns="73152" rIns="91440" bIns="45720" rtlCol="0">
            <a:noAutofit/>
          </a:bodyPr>
          <a:lstStyle>
            <a:lvl1pPr marL="0" indent="0" algn="l">
              <a:buNone/>
              <a:defRPr lang="en-US" sz="1400" b="0" i="0" baseline="0">
                <a:effectLst/>
              </a:defRPr>
            </a:lvl1pPr>
          </a:lstStyle>
          <a:p>
            <a:pPr marL="228600" lvl="0" indent="-228600">
              <a:lnSpc>
                <a:spcPct val="145000"/>
              </a:lnSpc>
              <a:spcBef>
                <a:spcPts val="0"/>
              </a:spcBef>
            </a:pPr>
            <a:r>
              <a:rPr lang="en-US" smtClean="0"/>
              <a:t>Edit Master text styles</a:t>
            </a:r>
          </a:p>
        </p:txBody>
      </p:sp>
    </p:spTree>
    <p:extLst>
      <p:ext uri="{BB962C8B-B14F-4D97-AF65-F5344CB8AC3E}">
        <p14:creationId xmlns:p14="http://schemas.microsoft.com/office/powerpoint/2010/main" val="236975078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smtClean="0"/>
              <a:t>Click to edit Master title style</a:t>
            </a:r>
            <a:endParaRPr lang="en-US"/>
          </a:p>
        </p:txBody>
      </p:sp>
      <p:sp>
        <p:nvSpPr>
          <p:cNvPr id="13" name="Content Placeholder 2">
            <a:extLst>
              <a:ext uri="{FF2B5EF4-FFF2-40B4-BE49-F238E27FC236}">
                <a16:creationId xmlns:a16="http://schemas.microsoft.com/office/drawing/2014/main" id="{28B56F67-6D31-4B9E-8530-E063E5785A3B}"/>
              </a:ext>
            </a:extLst>
          </p:cNvPr>
          <p:cNvSpPr>
            <a:spLocks noGrp="1"/>
          </p:cNvSpPr>
          <p:nvPr>
            <p:ph sz="half" idx="1"/>
          </p:nvPr>
        </p:nvSpPr>
        <p:spPr>
          <a:xfrm>
            <a:off x="1104900" y="1338606"/>
            <a:ext cx="4914900" cy="48383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Content Placeholder 3">
            <a:extLst>
              <a:ext uri="{FF2B5EF4-FFF2-40B4-BE49-F238E27FC236}">
                <a16:creationId xmlns:a16="http://schemas.microsoft.com/office/drawing/2014/main" id="{69E53391-9670-4404-BC42-063A6EC48EAA}"/>
              </a:ext>
            </a:extLst>
          </p:cNvPr>
          <p:cNvSpPr>
            <a:spLocks noGrp="1"/>
          </p:cNvSpPr>
          <p:nvPr>
            <p:ph sz="half" idx="2"/>
          </p:nvPr>
        </p:nvSpPr>
        <p:spPr>
          <a:xfrm>
            <a:off x="6172202" y="1338606"/>
            <a:ext cx="5181598" cy="48383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075568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smtClean="0"/>
              <a:t>Click to edit Master title style</a:t>
            </a:r>
            <a:endParaRPr lang="en-US"/>
          </a:p>
        </p:txBody>
      </p:sp>
      <p:sp>
        <p:nvSpPr>
          <p:cNvPr id="16" name="Text Placeholder 2">
            <a:extLst>
              <a:ext uri="{FF2B5EF4-FFF2-40B4-BE49-F238E27FC236}">
                <a16:creationId xmlns:a16="http://schemas.microsoft.com/office/drawing/2014/main" id="{9473839A-0FBA-4FFD-963E-C459DBF0194B}"/>
              </a:ext>
            </a:extLst>
          </p:cNvPr>
          <p:cNvSpPr>
            <a:spLocks noGrp="1"/>
          </p:cNvSpPr>
          <p:nvPr>
            <p:ph type="body" idx="1"/>
          </p:nvPr>
        </p:nvSpPr>
        <p:spPr>
          <a:xfrm>
            <a:off x="1104900" y="1341797"/>
            <a:ext cx="4892675"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7" name="Content Placeholder 3">
            <a:extLst>
              <a:ext uri="{FF2B5EF4-FFF2-40B4-BE49-F238E27FC236}">
                <a16:creationId xmlns:a16="http://schemas.microsoft.com/office/drawing/2014/main" id="{780A680B-0184-4FD9-B262-BC525F0FE003}"/>
              </a:ext>
            </a:extLst>
          </p:cNvPr>
          <p:cNvSpPr>
            <a:spLocks noGrp="1"/>
          </p:cNvSpPr>
          <p:nvPr>
            <p:ph sz="half" idx="2"/>
          </p:nvPr>
        </p:nvSpPr>
        <p:spPr>
          <a:xfrm>
            <a:off x="1104900" y="2308409"/>
            <a:ext cx="4892675" cy="3881254"/>
          </a:xfrm>
        </p:spPr>
        <p:txBody>
          <a:bodyPr>
            <a:norm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Text Placeholder 4">
            <a:extLst>
              <a:ext uri="{FF2B5EF4-FFF2-40B4-BE49-F238E27FC236}">
                <a16:creationId xmlns:a16="http://schemas.microsoft.com/office/drawing/2014/main" id="{2BB13104-4CA8-41CF-97D3-CC8715182B0E}"/>
              </a:ext>
            </a:extLst>
          </p:cNvPr>
          <p:cNvSpPr>
            <a:spLocks noGrp="1"/>
          </p:cNvSpPr>
          <p:nvPr>
            <p:ph type="body" sz="quarter" idx="3"/>
          </p:nvPr>
        </p:nvSpPr>
        <p:spPr>
          <a:xfrm>
            <a:off x="6194426" y="1341797"/>
            <a:ext cx="5160961"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Content Placeholder 5">
            <a:extLst>
              <a:ext uri="{FF2B5EF4-FFF2-40B4-BE49-F238E27FC236}">
                <a16:creationId xmlns:a16="http://schemas.microsoft.com/office/drawing/2014/main" id="{F6A37A72-F47E-45B8-B790-D1444B002380}"/>
              </a:ext>
            </a:extLst>
          </p:cNvPr>
          <p:cNvSpPr>
            <a:spLocks noGrp="1"/>
          </p:cNvSpPr>
          <p:nvPr>
            <p:ph sz="quarter" idx="4"/>
          </p:nvPr>
        </p:nvSpPr>
        <p:spPr>
          <a:xfrm>
            <a:off x="6194426" y="2308409"/>
            <a:ext cx="5160962" cy="3881254"/>
          </a:xfrm>
        </p:spPr>
        <p:txBody>
          <a:bodyPr>
            <a:norm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796305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5243414" y="6098258"/>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34A57A7D-E285-478E-A8B6-10716A7A7E88}"/>
              </a:ext>
            </a:extLst>
          </p:cNvPr>
          <p:cNvSpPr>
            <a:spLocks noGrp="1"/>
          </p:cNvSpPr>
          <p:nvPr>
            <p:ph type="title"/>
          </p:nvPr>
        </p:nvSpPr>
        <p:spPr>
          <a:xfrm>
            <a:off x="1104900" y="457200"/>
            <a:ext cx="3667125" cy="1600200"/>
          </a:xfrm>
        </p:spPr>
        <p:txBody>
          <a:bodyPr anchor="b"/>
          <a:lstStyle>
            <a:lvl1pPr>
              <a:defRPr sz="3200"/>
            </a:lvl1pPr>
          </a:lstStyle>
          <a:p>
            <a:r>
              <a:rPr lang="en-US" smtClean="0"/>
              <a:t>Click to edit Master title style</a:t>
            </a:r>
            <a:endParaRPr lang="en-US"/>
          </a:p>
        </p:txBody>
      </p:sp>
      <p:sp>
        <p:nvSpPr>
          <p:cNvPr id="15" name="Text Placeholder 3">
            <a:extLst>
              <a:ext uri="{FF2B5EF4-FFF2-40B4-BE49-F238E27FC236}">
                <a16:creationId xmlns:a16="http://schemas.microsoft.com/office/drawing/2014/main" id="{02638390-43F5-47D5-BE57-D060C6E9EBD1}"/>
              </a:ext>
            </a:extLst>
          </p:cNvPr>
          <p:cNvSpPr>
            <a:spLocks noGrp="1"/>
          </p:cNvSpPr>
          <p:nvPr>
            <p:ph type="body" sz="half" idx="2"/>
          </p:nvPr>
        </p:nvSpPr>
        <p:spPr>
          <a:xfrm>
            <a:off x="1104900" y="2057400"/>
            <a:ext cx="36671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6" name="Content Placeholder 2">
            <a:extLst>
              <a:ext uri="{FF2B5EF4-FFF2-40B4-BE49-F238E27FC236}">
                <a16:creationId xmlns:a16="http://schemas.microsoft.com/office/drawing/2014/main" id="{366B2167-56BA-4D43-889D-FD798AA1F6DE}"/>
              </a:ext>
            </a:extLst>
          </p:cNvPr>
          <p:cNvSpPr>
            <a:spLocks noGrp="1"/>
          </p:cNvSpPr>
          <p:nvPr>
            <p:ph idx="1"/>
          </p:nvPr>
        </p:nvSpPr>
        <p:spPr>
          <a:xfrm>
            <a:off x="4990896" y="457201"/>
            <a:ext cx="6364492"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359492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smtClean="0"/>
              <a:t>Click to edit Master title style</a:t>
            </a:r>
            <a:endParaRPr lang="en-US"/>
          </a:p>
        </p:txBody>
      </p:sp>
      <p:sp>
        <p:nvSpPr>
          <p:cNvPr id="2" name="Footer Placeholder 1">
            <a:extLst>
              <a:ext uri="{FF2B5EF4-FFF2-40B4-BE49-F238E27FC236}">
                <a16:creationId xmlns:a16="http://schemas.microsoft.com/office/drawing/2014/main" id="{CBD8003D-13A7-4986-AB10-F4984336278D}"/>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86716426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834879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01DAC-95B2-4F9E-A9B4-92382F943753}"/>
              </a:ext>
            </a:extLst>
          </p:cNvPr>
          <p:cNvSpPr>
            <a:spLocks noGrp="1"/>
          </p:cNvSpPr>
          <p:nvPr>
            <p:ph type="title"/>
          </p:nvPr>
        </p:nvSpPr>
        <p:spPr>
          <a:xfrm>
            <a:off x="1104900" y="365125"/>
            <a:ext cx="10248899" cy="70327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B7D57AA7-D108-4C6F-9455-5A9AC5F7DB73}"/>
              </a:ext>
            </a:extLst>
          </p:cNvPr>
          <p:cNvSpPr>
            <a:spLocks noGrp="1"/>
          </p:cNvSpPr>
          <p:nvPr>
            <p:ph type="body" idx="1"/>
          </p:nvPr>
        </p:nvSpPr>
        <p:spPr>
          <a:xfrm>
            <a:off x="1104900" y="1825625"/>
            <a:ext cx="10248899"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a:extLst>
              <a:ext uri="{FF2B5EF4-FFF2-40B4-BE49-F238E27FC236}">
                <a16:creationId xmlns:a16="http://schemas.microsoft.com/office/drawing/2014/main" id="{E3BBCC2B-A9FA-4472-8509-74B42C12A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cxnSp>
        <p:nvCxnSpPr>
          <p:cNvPr id="13" name="Straight Connector 12">
            <a:extLst>
              <a:ext uri="{FF2B5EF4-FFF2-40B4-BE49-F238E27FC236}">
                <a16:creationId xmlns:a16="http://schemas.microsoft.com/office/drawing/2014/main" id="{1BD32F58-EB48-4836-BA45-971BA1AA1608}"/>
              </a:ext>
            </a:extLst>
          </p:cNvPr>
          <p:cNvCxnSpPr/>
          <p:nvPr userDrawn="1"/>
        </p:nvCxnSpPr>
        <p:spPr>
          <a:xfrm>
            <a:off x="559704" y="553721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18" name="Shape 61">
            <a:extLst>
              <a:ext uri="{FF2B5EF4-FFF2-40B4-BE49-F238E27FC236}">
                <a16:creationId xmlns:a16="http://schemas.microsoft.com/office/drawing/2014/main" id="{9DA099E0-27DA-42BD-9D42-E4CA07B78FDD}"/>
              </a:ext>
            </a:extLst>
          </p:cNvPr>
          <p:cNvSpPr/>
          <p:nvPr userDrawn="1"/>
        </p:nvSpPr>
        <p:spPr>
          <a:xfrm rot="16200000">
            <a:off x="-1548505" y="3225098"/>
            <a:ext cx="4216420" cy="407804"/>
          </a:xfrm>
          <a:prstGeom prst="rect">
            <a:avLst/>
          </a:prstGeom>
          <a:ln w="3175">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p>
            <a:pPr marL="0" indent="0" algn="ctr">
              <a:buFont typeface="Arial" panose="020B0604020202020204" pitchFamily="34" charset="0"/>
              <a:buNone/>
              <a:defRPr sz="3000">
                <a:solidFill>
                  <a:srgbClr val="3A3B39"/>
                </a:solidFill>
                <a:latin typeface="Bebas"/>
                <a:ea typeface="Bebas"/>
                <a:cs typeface="Bebas"/>
                <a:sym typeface="Bebas"/>
              </a:defRPr>
            </a:pPr>
            <a:r>
              <a:rPr lang="en-US" sz="2400" b="0" i="0" cap="none" spc="0" dirty="0" smtClean="0">
                <a:ln w="0"/>
                <a:solidFill>
                  <a:schemeClr val="accent1"/>
                </a:solidFill>
                <a:effectLst>
                  <a:outerShdw blurRad="38100" dist="25400" dir="5400000" algn="ctr" rotWithShape="0">
                    <a:srgbClr val="6E747A">
                      <a:alpha val="43000"/>
                    </a:srgbClr>
                  </a:outerShdw>
                </a:effectLst>
                <a:latin typeface="+mn-lt"/>
                <a:cs typeface="Gill Sans" panose="020B0502020104020203" pitchFamily="34" charset="-79"/>
              </a:rPr>
              <a:t>Reinforcement</a:t>
            </a:r>
            <a:r>
              <a:rPr lang="en-US" sz="2400" b="1" i="0" spc="600" dirty="0" smtClean="0">
                <a:solidFill>
                  <a:schemeClr val="accent1"/>
                </a:solidFill>
                <a:latin typeface="+mn-lt"/>
                <a:cs typeface="Gill Sans" panose="020B0502020104020203" pitchFamily="34" charset="-79"/>
              </a:rPr>
              <a:t> </a:t>
            </a:r>
            <a:r>
              <a:rPr lang="en-US" sz="2400" b="0" i="0" cap="none" spc="0" dirty="0" smtClean="0">
                <a:ln w="0"/>
                <a:solidFill>
                  <a:schemeClr val="tx1"/>
                </a:solidFill>
                <a:effectLst>
                  <a:outerShdw blurRad="38100" dist="19050" dir="2700000" algn="tl" rotWithShape="0">
                    <a:schemeClr val="dk1">
                      <a:alpha val="40000"/>
                    </a:schemeClr>
                  </a:outerShdw>
                </a:effectLst>
                <a:latin typeface="+mn-lt"/>
                <a:cs typeface="Gill Sans" panose="020B0502020104020203" pitchFamily="34" charset="-79"/>
              </a:rPr>
              <a:t>Learning</a:t>
            </a:r>
            <a:endParaRPr lang="en-US" sz="2400" b="0" i="0" cap="none" spc="0" dirty="0">
              <a:ln w="0"/>
              <a:solidFill>
                <a:schemeClr val="tx1"/>
              </a:solidFill>
              <a:effectLst>
                <a:outerShdw blurRad="38100" dist="19050" dir="2700000" algn="tl" rotWithShape="0">
                  <a:schemeClr val="dk1">
                    <a:alpha val="40000"/>
                  </a:schemeClr>
                </a:outerShdw>
              </a:effectLst>
              <a:latin typeface="+mn-lt"/>
              <a:cs typeface="Gill Sans" panose="020B0502020104020203" pitchFamily="34" charset="-79"/>
            </a:endParaRPr>
          </a:p>
        </p:txBody>
      </p:sp>
      <p:sp>
        <p:nvSpPr>
          <p:cNvPr id="19" name="Номер слайда 21">
            <a:extLst>
              <a:ext uri="{FF2B5EF4-FFF2-40B4-BE49-F238E27FC236}">
                <a16:creationId xmlns:a16="http://schemas.microsoft.com/office/drawing/2014/main" id="{BDEFFF1D-21D1-45B8-A062-F9140F937EE2}"/>
              </a:ext>
            </a:extLst>
          </p:cNvPr>
          <p:cNvSpPr txBox="1">
            <a:spLocks/>
          </p:cNvSpPr>
          <p:nvPr userDrawn="1"/>
        </p:nvSpPr>
        <p:spPr>
          <a:xfrm>
            <a:off x="10919584" y="441326"/>
            <a:ext cx="703476" cy="244475"/>
          </a:xfrm>
          <a:prstGeom prst="rect">
            <a:avLst/>
          </a:prstGeom>
          <a:noFill/>
        </p:spPr>
        <p:txBody>
          <a:bodyPr vert="horz" lIns="0" tIns="0" rIns="0" bIns="0" rtlCol="0" anchor="ctr"/>
          <a:lstStyle>
            <a:defPPr>
              <a:defRPr lang="en-US"/>
            </a:defPPr>
            <a:lvl1pPr marL="0" algn="r" defTabSz="914400" rtl="0" eaLnBrk="1" latinLnBrk="0" hangingPunct="1">
              <a:defRPr sz="803" b="1"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D877B3-D348-4611-9BDB-C5374591D951}" type="slidenum">
              <a:rPr lang="en-US" sz="1000" smtClean="0"/>
              <a:pPr/>
              <a:t>‹#›</a:t>
            </a:fld>
            <a:endParaRPr lang="en-US" sz="1000" dirty="0"/>
          </a:p>
        </p:txBody>
      </p:sp>
      <p:cxnSp>
        <p:nvCxnSpPr>
          <p:cNvPr id="20" name="Straight Connector 19">
            <a:extLst>
              <a:ext uri="{FF2B5EF4-FFF2-40B4-BE49-F238E27FC236}">
                <a16:creationId xmlns:a16="http://schemas.microsoft.com/office/drawing/2014/main" id="{DFEBA112-2FA0-448A-A373-EB297C4661F0}"/>
              </a:ext>
            </a:extLst>
          </p:cNvPr>
          <p:cNvCxnSpPr/>
          <p:nvPr userDrawn="1"/>
        </p:nvCxnSpPr>
        <p:spPr>
          <a:xfrm>
            <a:off x="559704" y="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065101"/>
      </p:ext>
    </p:extLst>
  </p:cSld>
  <p:clrMap bg1="lt1" tx1="dk1" bg2="lt2" tx2="dk2" accent1="accent1" accent2="accent2" accent3="accent3" accent4="accent4" accent5="accent5" accent6="accent6" hlink="hlink" folHlink="folHlink"/>
  <p:sldLayoutIdLst>
    <p:sldLayoutId id="2147483666" r:id="rId1"/>
    <p:sldLayoutId id="2147483650" r:id="rId2"/>
    <p:sldLayoutId id="2147483677" r:id="rId3"/>
    <p:sldLayoutId id="2147483673" r:id="rId4"/>
    <p:sldLayoutId id="2147483674" r:id="rId5"/>
    <p:sldLayoutId id="2147483680" r:id="rId6"/>
    <p:sldLayoutId id="2147483678" r:id="rId7"/>
    <p:sldLayoutId id="2147483679" r:id="rId8"/>
  </p:sldLayoutIdLst>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8.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9.bin"/><Relationship Id="rId14" Type="http://schemas.openxmlformats.org/officeDocument/2006/relationships/image" Target="../media/image2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1.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5.wmf"/><Relationship Id="rId5" Type="http://schemas.openxmlformats.org/officeDocument/2006/relationships/oleObject" Target="../embeddings/oleObject26.bin"/><Relationship Id="rId4" Type="http://schemas.openxmlformats.org/officeDocument/2006/relationships/image" Target="../media/image24.wmf"/><Relationship Id="rId9"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9600" dirty="0"/>
              <a:t>Reinforcement Learning</a:t>
            </a:r>
            <a:endParaRPr lang="en-US" dirty="0"/>
          </a:p>
        </p:txBody>
      </p:sp>
    </p:spTree>
    <p:extLst>
      <p:ext uri="{BB962C8B-B14F-4D97-AF65-F5344CB8AC3E}">
        <p14:creationId xmlns:p14="http://schemas.microsoft.com/office/powerpoint/2010/main" val="387664639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a:t>Example environment</a:t>
            </a:r>
          </a:p>
        </p:txBody>
      </p:sp>
      <p:graphicFrame>
        <p:nvGraphicFramePr>
          <p:cNvPr id="39939" name="Object 3"/>
          <p:cNvGraphicFramePr>
            <a:graphicFrameLocks noChangeAspect="1"/>
          </p:cNvGraphicFramePr>
          <p:nvPr>
            <p:ph type="body" idx="1"/>
            <p:extLst>
              <p:ext uri="{D42A27DB-BD31-4B8C-83A1-F6EECF244321}">
                <p14:modId xmlns:p14="http://schemas.microsoft.com/office/powerpoint/2010/main" val="1522232099"/>
              </p:ext>
            </p:extLst>
          </p:nvPr>
        </p:nvGraphicFramePr>
        <p:xfrm>
          <a:off x="3307934" y="1624581"/>
          <a:ext cx="5842830" cy="4009514"/>
        </p:xfrm>
        <a:graphic>
          <a:graphicData uri="http://schemas.openxmlformats.org/presentationml/2006/ole">
            <mc:AlternateContent xmlns:mc="http://schemas.openxmlformats.org/markup-compatibility/2006">
              <mc:Choice xmlns:v="urn:schemas-microsoft-com:vml" Requires="v">
                <p:oleObj spid="_x0000_s25604" name="位图图像" r:id="rId3" imgW="4676190" imgH="3533333" progId="Paint.Picture">
                  <p:embed/>
                </p:oleObj>
              </mc:Choice>
              <mc:Fallback>
                <p:oleObj name="位图图像" r:id="rId3" imgW="4676190" imgH="3533333" progId="Paint.Picture">
                  <p:embed/>
                  <p:pic>
                    <p:nvPicPr>
                      <p:cNvPr id="399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7934" y="1624581"/>
                        <a:ext cx="5842830" cy="4009514"/>
                      </a:xfrm>
                      <a:prstGeom prst="rect">
                        <a:avLst/>
                      </a:prstGeom>
                    </p:spPr>
                  </p:pic>
                </p:oleObj>
              </mc:Fallback>
            </mc:AlternateContent>
          </a:graphicData>
        </a:graphic>
      </p:graphicFrame>
    </p:spTree>
    <p:extLst>
      <p:ext uri="{BB962C8B-B14F-4D97-AF65-F5344CB8AC3E}">
        <p14:creationId xmlns:p14="http://schemas.microsoft.com/office/powerpoint/2010/main" val="372855808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a:t>Passive learning scenario</a:t>
            </a:r>
          </a:p>
        </p:txBody>
      </p:sp>
      <p:sp>
        <p:nvSpPr>
          <p:cNvPr id="7171" name="Rectangle 3"/>
          <p:cNvSpPr>
            <a:spLocks noGrp="1" noChangeArrowheads="1"/>
          </p:cNvSpPr>
          <p:nvPr>
            <p:ph type="body" idx="1"/>
          </p:nvPr>
        </p:nvSpPr>
        <p:spPr>
          <a:xfrm>
            <a:off x="1104900" y="1544972"/>
            <a:ext cx="8001000" cy="4419600"/>
          </a:xfrm>
        </p:spPr>
        <p:txBody>
          <a:bodyPr/>
          <a:lstStyle/>
          <a:p>
            <a:pPr>
              <a:lnSpc>
                <a:spcPct val="90000"/>
              </a:lnSpc>
            </a:pPr>
            <a:r>
              <a:rPr lang="en-US" altLang="zh-CN" dirty="0"/>
              <a:t>The agent see the </a:t>
            </a:r>
            <a:r>
              <a:rPr lang="en-US" altLang="zh-CN" dirty="0" err="1"/>
              <a:t>the</a:t>
            </a:r>
            <a:r>
              <a:rPr lang="en-US" altLang="zh-CN" dirty="0"/>
              <a:t> sequences of state transitions and associate rewards</a:t>
            </a:r>
          </a:p>
          <a:p>
            <a:pPr lvl="1">
              <a:lnSpc>
                <a:spcPct val="90000"/>
              </a:lnSpc>
            </a:pPr>
            <a:r>
              <a:rPr lang="en-US" altLang="zh-CN" dirty="0"/>
              <a:t>The environment generates state transitions and the agent perceive them</a:t>
            </a:r>
          </a:p>
          <a:p>
            <a:pPr lvl="2">
              <a:lnSpc>
                <a:spcPct val="90000"/>
              </a:lnSpc>
              <a:buFont typeface="Wingdings" panose="05000000000000000000" pitchFamily="2" charset="2"/>
              <a:buNone/>
            </a:pPr>
            <a:r>
              <a:rPr lang="en-US" altLang="zh-CN" dirty="0" err="1"/>
              <a:t>e.g</a:t>
            </a:r>
            <a:r>
              <a:rPr lang="en-US" altLang="zh-CN" dirty="0"/>
              <a:t>  </a:t>
            </a:r>
            <a:r>
              <a:rPr lang="en-US" altLang="zh-CN" sz="1800" dirty="0">
                <a:latin typeface="Arial" panose="020B0604020202020204" pitchFamily="34" charset="0"/>
              </a:rPr>
              <a:t>(1,1) </a:t>
            </a:r>
            <a:r>
              <a:rPr lang="en-US" altLang="zh-CN" sz="1800" dirty="0">
                <a:latin typeface="Arial" panose="020B0604020202020204" pitchFamily="34" charset="0"/>
                <a:sym typeface="Wingdings" panose="05000000000000000000" pitchFamily="2" charset="2"/>
              </a:rPr>
              <a:t>(1,2) (1,3) (2,3) (3,3) (4,3)[</a:t>
            </a:r>
            <a:r>
              <a:rPr lang="en-US" altLang="zh-CN" sz="1800" b="1" dirty="0">
                <a:latin typeface="Arial" panose="020B0604020202020204" pitchFamily="34" charset="0"/>
                <a:sym typeface="Wingdings" panose="05000000000000000000" pitchFamily="2" charset="2"/>
              </a:rPr>
              <a:t>+1</a:t>
            </a:r>
            <a:r>
              <a:rPr lang="en-US" altLang="zh-CN" sz="1800" dirty="0">
                <a:latin typeface="Arial" panose="020B0604020202020204" pitchFamily="34" charset="0"/>
                <a:sym typeface="Wingdings" panose="05000000000000000000" pitchFamily="2" charset="2"/>
              </a:rPr>
              <a:t>]</a:t>
            </a:r>
            <a:r>
              <a:rPr lang="en-US" altLang="zh-CN" dirty="0"/>
              <a:t> </a:t>
            </a:r>
          </a:p>
          <a:p>
            <a:pPr lvl="3">
              <a:lnSpc>
                <a:spcPct val="90000"/>
              </a:lnSpc>
              <a:buFont typeface="Wingdings" panose="05000000000000000000" pitchFamily="2" charset="2"/>
              <a:buNone/>
            </a:pPr>
            <a:endParaRPr lang="en-US" altLang="zh-CN" dirty="0"/>
          </a:p>
          <a:p>
            <a:pPr lvl="3">
              <a:lnSpc>
                <a:spcPct val="90000"/>
              </a:lnSpc>
              <a:buFont typeface="Wingdings" panose="05000000000000000000" pitchFamily="2" charset="2"/>
              <a:buNone/>
            </a:pPr>
            <a:r>
              <a:rPr lang="en-US" altLang="zh-CN" dirty="0"/>
              <a:t> (1,1)</a:t>
            </a:r>
            <a:r>
              <a:rPr lang="en-US" altLang="zh-CN" dirty="0">
                <a:sym typeface="Wingdings" panose="05000000000000000000" pitchFamily="2" charset="2"/>
              </a:rPr>
              <a:t>(1,2) (1,3) (1,2) (1,3) (1,2) (1,1) (2,1) (3,1) (4,1) (4,2)[</a:t>
            </a:r>
            <a:r>
              <a:rPr lang="en-US" altLang="zh-CN" b="1" dirty="0">
                <a:sym typeface="Wingdings" panose="05000000000000000000" pitchFamily="2" charset="2"/>
              </a:rPr>
              <a:t>-1</a:t>
            </a:r>
            <a:r>
              <a:rPr lang="en-US" altLang="zh-CN" dirty="0">
                <a:sym typeface="Wingdings" panose="05000000000000000000" pitchFamily="2" charset="2"/>
              </a:rPr>
              <a:t>]</a:t>
            </a:r>
            <a:endParaRPr lang="en-US" altLang="zh-CN" b="1" u="sng" dirty="0">
              <a:sym typeface="Wingdings" panose="05000000000000000000" pitchFamily="2" charset="2"/>
            </a:endParaRPr>
          </a:p>
          <a:p>
            <a:pPr lvl="2">
              <a:lnSpc>
                <a:spcPct val="90000"/>
              </a:lnSpc>
              <a:buFont typeface="Wingdings" panose="05000000000000000000" pitchFamily="2" charset="2"/>
              <a:buNone/>
            </a:pPr>
            <a:r>
              <a:rPr lang="en-US" altLang="zh-CN" b="1" u="sng" dirty="0">
                <a:sym typeface="Wingdings" panose="05000000000000000000" pitchFamily="2" charset="2"/>
              </a:rPr>
              <a:t>            </a:t>
            </a:r>
          </a:p>
          <a:p>
            <a:pPr lvl="1">
              <a:lnSpc>
                <a:spcPct val="90000"/>
              </a:lnSpc>
              <a:buFont typeface="Wingdings" panose="05000000000000000000" pitchFamily="2" charset="2"/>
              <a:buNone/>
            </a:pPr>
            <a:endParaRPr lang="en-US" altLang="zh-CN" dirty="0"/>
          </a:p>
          <a:p>
            <a:pPr>
              <a:lnSpc>
                <a:spcPct val="90000"/>
              </a:lnSpc>
            </a:pPr>
            <a:r>
              <a:rPr lang="en-US" altLang="zh-CN" dirty="0"/>
              <a:t>Key idea: updating the utility value using the given training sequences. </a:t>
            </a:r>
          </a:p>
        </p:txBody>
      </p:sp>
    </p:spTree>
    <p:extLst>
      <p:ext uri="{BB962C8B-B14F-4D97-AF65-F5344CB8AC3E}">
        <p14:creationId xmlns:p14="http://schemas.microsoft.com/office/powerpoint/2010/main" val="237089319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t>Passive </a:t>
            </a:r>
            <a:r>
              <a:rPr lang="en-US" altLang="zh-CN" dirty="0" smtClean="0"/>
              <a:t>learning </a:t>
            </a:r>
            <a:r>
              <a:rPr lang="en-US" altLang="zh-CN" dirty="0"/>
              <a:t>scenario</a:t>
            </a:r>
          </a:p>
        </p:txBody>
      </p:sp>
      <p:graphicFrame>
        <p:nvGraphicFramePr>
          <p:cNvPr id="50179" name="Object 3"/>
          <p:cNvGraphicFramePr>
            <a:graphicFrameLocks noChangeAspect="1"/>
          </p:cNvGraphicFramePr>
          <p:nvPr>
            <p:ph type="body" idx="1"/>
            <p:extLst>
              <p:ext uri="{D42A27DB-BD31-4B8C-83A1-F6EECF244321}">
                <p14:modId xmlns:p14="http://schemas.microsoft.com/office/powerpoint/2010/main" val="2900379942"/>
              </p:ext>
            </p:extLst>
          </p:nvPr>
        </p:nvGraphicFramePr>
        <p:xfrm>
          <a:off x="1104899" y="1617677"/>
          <a:ext cx="10727313" cy="4246228"/>
        </p:xfrm>
        <a:graphic>
          <a:graphicData uri="http://schemas.openxmlformats.org/presentationml/2006/ole">
            <mc:AlternateContent xmlns:mc="http://schemas.openxmlformats.org/markup-compatibility/2006">
              <mc:Choice xmlns:v="urn:schemas-microsoft-com:vml" Requires="v">
                <p:oleObj spid="_x0000_s23556" name="位图图像" r:id="rId3" imgW="6087325" imgH="2409524" progId="Paint.Picture">
                  <p:embed/>
                </p:oleObj>
              </mc:Choice>
              <mc:Fallback>
                <p:oleObj name="位图图像" r:id="rId3" imgW="6087325" imgH="2409524" progId="Paint.Picture">
                  <p:embed/>
                  <p:pic>
                    <p:nvPicPr>
                      <p:cNvPr id="501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899" y="1617677"/>
                        <a:ext cx="10727313" cy="4246228"/>
                      </a:xfrm>
                      <a:prstGeom prst="rect">
                        <a:avLst/>
                      </a:prstGeom>
                    </p:spPr>
                  </p:pic>
                </p:oleObj>
              </mc:Fallback>
            </mc:AlternateContent>
          </a:graphicData>
        </a:graphic>
      </p:graphicFrame>
    </p:spTree>
    <p:extLst>
      <p:ext uri="{BB962C8B-B14F-4D97-AF65-F5344CB8AC3E}">
        <p14:creationId xmlns:p14="http://schemas.microsoft.com/office/powerpoint/2010/main" val="170023181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a:t>LMS updating</a:t>
            </a:r>
          </a:p>
        </p:txBody>
      </p:sp>
      <p:sp>
        <p:nvSpPr>
          <p:cNvPr id="8196" name="Rectangle 4"/>
          <p:cNvSpPr>
            <a:spLocks noGrp="1" noChangeArrowheads="1"/>
          </p:cNvSpPr>
          <p:nvPr>
            <p:ph type="body" idx="1"/>
          </p:nvPr>
        </p:nvSpPr>
        <p:spPr>
          <a:xfrm>
            <a:off x="1104900" y="1429623"/>
            <a:ext cx="7315200" cy="4267200"/>
          </a:xfrm>
        </p:spPr>
        <p:txBody>
          <a:bodyPr/>
          <a:lstStyle/>
          <a:p>
            <a:r>
              <a:rPr lang="en-US" altLang="zh-CN" sz="2400" b="1" i="1" dirty="0"/>
              <a:t>Reward to go </a:t>
            </a:r>
            <a:r>
              <a:rPr lang="en-US" altLang="zh-CN" sz="2400" dirty="0"/>
              <a:t>of a state</a:t>
            </a:r>
          </a:p>
          <a:p>
            <a:pPr>
              <a:buFont typeface="Wingdings" panose="05000000000000000000" pitchFamily="2" charset="2"/>
              <a:buNone/>
            </a:pPr>
            <a:r>
              <a:rPr lang="en-US" altLang="zh-CN" sz="2400" b="1" i="1" dirty="0"/>
              <a:t>    </a:t>
            </a:r>
            <a:r>
              <a:rPr lang="en-US" altLang="zh-CN" sz="2400" dirty="0"/>
              <a:t>the sum of the rewards from  that state until a terminal state is reached</a:t>
            </a:r>
            <a:endParaRPr lang="en-US" altLang="zh-CN" sz="2400" b="1" i="1" dirty="0"/>
          </a:p>
          <a:p>
            <a:r>
              <a:rPr lang="en-US" altLang="zh-CN" sz="2400" dirty="0"/>
              <a:t>Key: use observed </a:t>
            </a:r>
            <a:r>
              <a:rPr lang="en-US" altLang="zh-CN" sz="2400" b="1" i="1" dirty="0"/>
              <a:t>reward to go</a:t>
            </a:r>
            <a:r>
              <a:rPr lang="en-US" altLang="zh-CN" sz="2400" dirty="0"/>
              <a:t> of the state as the direct evidence of the actual expected utility of that state</a:t>
            </a:r>
          </a:p>
          <a:p>
            <a:r>
              <a:rPr lang="en-US" altLang="zh-CN" sz="2400" dirty="0"/>
              <a:t>Learning utility function directly from sequence example</a:t>
            </a:r>
          </a:p>
        </p:txBody>
      </p:sp>
    </p:spTree>
    <p:extLst>
      <p:ext uri="{BB962C8B-B14F-4D97-AF65-F5344CB8AC3E}">
        <p14:creationId xmlns:p14="http://schemas.microsoft.com/office/powerpoint/2010/main" val="3666806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dirty="0"/>
              <a:t>LMS updating</a:t>
            </a:r>
          </a:p>
        </p:txBody>
      </p:sp>
      <p:sp>
        <p:nvSpPr>
          <p:cNvPr id="58371" name="Rectangle 3"/>
          <p:cNvSpPr>
            <a:spLocks noGrp="1" noChangeArrowheads="1"/>
          </p:cNvSpPr>
          <p:nvPr>
            <p:ph type="body" idx="1"/>
          </p:nvPr>
        </p:nvSpPr>
        <p:spPr/>
        <p:txBody>
          <a:bodyPr>
            <a:normAutofit/>
          </a:bodyPr>
          <a:lstStyle/>
          <a:p>
            <a:pPr lvl="1">
              <a:buFont typeface="Wingdings" panose="05000000000000000000" pitchFamily="2" charset="2"/>
              <a:buNone/>
            </a:pPr>
            <a:r>
              <a:rPr lang="en-US" altLang="zh-CN" dirty="0">
                <a:latin typeface="Bell MT" panose="02020503060305020303" pitchFamily="18" charset="0"/>
              </a:rPr>
              <a:t>function LMS-UPDATE (</a:t>
            </a:r>
            <a:r>
              <a:rPr lang="en-US" altLang="zh-CN" i="1" dirty="0">
                <a:latin typeface="Bell MT" panose="02020503060305020303" pitchFamily="18" charset="0"/>
              </a:rPr>
              <a:t>U, e, percepts, M, N </a:t>
            </a:r>
            <a:r>
              <a:rPr lang="en-US" altLang="zh-CN" dirty="0">
                <a:latin typeface="Bell MT" panose="02020503060305020303" pitchFamily="18" charset="0"/>
              </a:rPr>
              <a:t>) return an updated </a:t>
            </a:r>
            <a:r>
              <a:rPr lang="en-US" altLang="zh-CN" i="1" dirty="0">
                <a:latin typeface="Bell MT" panose="02020503060305020303" pitchFamily="18" charset="0"/>
              </a:rPr>
              <a:t>U</a:t>
            </a:r>
          </a:p>
          <a:p>
            <a:pPr lvl="1">
              <a:buFont typeface="Wingdings" panose="05000000000000000000" pitchFamily="2" charset="2"/>
              <a:buNone/>
            </a:pPr>
            <a:r>
              <a:rPr lang="en-US" altLang="zh-CN" dirty="0">
                <a:latin typeface="Bell MT" panose="02020503060305020303" pitchFamily="18" charset="0"/>
              </a:rPr>
              <a:t> if  TERMINAL?[</a:t>
            </a:r>
            <a:r>
              <a:rPr lang="en-US" altLang="zh-CN" i="1" dirty="0">
                <a:latin typeface="Bell MT" panose="02020503060305020303" pitchFamily="18" charset="0"/>
              </a:rPr>
              <a:t>e</a:t>
            </a:r>
            <a:r>
              <a:rPr lang="en-US" altLang="zh-CN" dirty="0">
                <a:latin typeface="Bell MT" panose="02020503060305020303" pitchFamily="18" charset="0"/>
              </a:rPr>
              <a:t>] then</a:t>
            </a:r>
          </a:p>
          <a:p>
            <a:pPr lvl="1">
              <a:buFont typeface="Wingdings" panose="05000000000000000000" pitchFamily="2" charset="2"/>
              <a:buNone/>
            </a:pPr>
            <a:r>
              <a:rPr lang="en-US" altLang="zh-CN" dirty="0">
                <a:latin typeface="Bell MT" panose="02020503060305020303" pitchFamily="18" charset="0"/>
              </a:rPr>
              <a:t>     { </a:t>
            </a:r>
            <a:r>
              <a:rPr lang="en-US" altLang="zh-CN" i="1" dirty="0">
                <a:latin typeface="Bell MT" panose="02020503060305020303" pitchFamily="18" charset="0"/>
              </a:rPr>
              <a:t>reward-to-go</a:t>
            </a:r>
            <a:r>
              <a:rPr lang="en-US" altLang="zh-CN" dirty="0">
                <a:latin typeface="Bell MT" panose="02020503060305020303" pitchFamily="18" charset="0"/>
              </a:rPr>
              <a:t> </a:t>
            </a:r>
            <a:r>
              <a:rPr lang="en-US" altLang="zh-CN" dirty="0">
                <a:latin typeface="Bell MT" panose="02020503060305020303" pitchFamily="18" charset="0"/>
                <a:sym typeface="Wingdings" panose="05000000000000000000" pitchFamily="2" charset="2"/>
              </a:rPr>
              <a:t> 0</a:t>
            </a:r>
          </a:p>
          <a:p>
            <a:pPr lvl="1">
              <a:buFont typeface="Wingdings" panose="05000000000000000000" pitchFamily="2" charset="2"/>
              <a:buNone/>
            </a:pPr>
            <a:r>
              <a:rPr lang="en-US" altLang="zh-CN" dirty="0">
                <a:latin typeface="Bell MT" panose="02020503060305020303" pitchFamily="18" charset="0"/>
                <a:sym typeface="Wingdings" panose="05000000000000000000" pitchFamily="2" charset="2"/>
              </a:rPr>
              <a:t> 	 for each </a:t>
            </a:r>
            <a:r>
              <a:rPr lang="en-US" altLang="zh-CN" i="1" dirty="0" err="1">
                <a:latin typeface="Bell MT" panose="02020503060305020303" pitchFamily="18" charset="0"/>
                <a:sym typeface="Wingdings" panose="05000000000000000000" pitchFamily="2" charset="2"/>
              </a:rPr>
              <a:t>ei</a:t>
            </a:r>
            <a:r>
              <a:rPr lang="en-US" altLang="zh-CN" i="1" dirty="0">
                <a:latin typeface="Bell MT" panose="02020503060305020303" pitchFamily="18" charset="0"/>
                <a:sym typeface="Wingdings" panose="05000000000000000000" pitchFamily="2" charset="2"/>
              </a:rPr>
              <a:t> </a:t>
            </a:r>
            <a:r>
              <a:rPr lang="en-US" altLang="zh-CN" dirty="0">
                <a:latin typeface="Bell MT" panose="02020503060305020303" pitchFamily="18" charset="0"/>
                <a:sym typeface="Wingdings" panose="05000000000000000000" pitchFamily="2" charset="2"/>
              </a:rPr>
              <a:t>in percepts (starting from end) do</a:t>
            </a:r>
          </a:p>
          <a:p>
            <a:pPr lvl="1">
              <a:buFont typeface="Wingdings" panose="05000000000000000000" pitchFamily="2" charset="2"/>
              <a:buNone/>
            </a:pPr>
            <a:r>
              <a:rPr lang="en-US" altLang="zh-CN" dirty="0">
                <a:latin typeface="Bell MT" panose="02020503060305020303" pitchFamily="18" charset="0"/>
                <a:sym typeface="Wingdings" panose="05000000000000000000" pitchFamily="2" charset="2"/>
              </a:rPr>
              <a:t>		</a:t>
            </a:r>
            <a:r>
              <a:rPr lang="en-US" altLang="zh-CN" i="1" dirty="0">
                <a:latin typeface="Bell MT" panose="02020503060305020303" pitchFamily="18" charset="0"/>
                <a:sym typeface="Wingdings" panose="05000000000000000000" pitchFamily="2" charset="2"/>
              </a:rPr>
              <a:t>s</a:t>
            </a:r>
            <a:r>
              <a:rPr lang="en-US" altLang="zh-CN" dirty="0">
                <a:latin typeface="Bell MT" panose="02020503060305020303" pitchFamily="18" charset="0"/>
                <a:sym typeface="Wingdings" panose="05000000000000000000" pitchFamily="2" charset="2"/>
              </a:rPr>
              <a:t> = STATE[</a:t>
            </a:r>
            <a:r>
              <a:rPr lang="en-US" altLang="zh-CN" i="1" dirty="0" err="1">
                <a:latin typeface="Bell MT" panose="02020503060305020303" pitchFamily="18" charset="0"/>
                <a:sym typeface="Wingdings" panose="05000000000000000000" pitchFamily="2" charset="2"/>
              </a:rPr>
              <a:t>ei</a:t>
            </a:r>
            <a:r>
              <a:rPr lang="en-US" altLang="zh-CN" dirty="0">
                <a:latin typeface="Bell MT" panose="02020503060305020303" pitchFamily="18" charset="0"/>
                <a:sym typeface="Wingdings" panose="05000000000000000000" pitchFamily="2" charset="2"/>
              </a:rPr>
              <a:t>]</a:t>
            </a:r>
          </a:p>
          <a:p>
            <a:pPr lvl="1">
              <a:buFont typeface="Wingdings" panose="05000000000000000000" pitchFamily="2" charset="2"/>
              <a:buNone/>
            </a:pPr>
            <a:r>
              <a:rPr lang="en-US" altLang="zh-CN" dirty="0">
                <a:latin typeface="Bell MT" panose="02020503060305020303" pitchFamily="18" charset="0"/>
                <a:sym typeface="Wingdings" panose="05000000000000000000" pitchFamily="2" charset="2"/>
              </a:rPr>
              <a:t>		</a:t>
            </a:r>
            <a:r>
              <a:rPr lang="en-US" altLang="zh-CN" i="1" dirty="0">
                <a:latin typeface="Bell MT" panose="02020503060305020303" pitchFamily="18" charset="0"/>
                <a:sym typeface="Wingdings" panose="05000000000000000000" pitchFamily="2" charset="2"/>
              </a:rPr>
              <a:t>reward-to-go </a:t>
            </a:r>
            <a:r>
              <a:rPr lang="en-US" altLang="zh-CN" dirty="0">
                <a:latin typeface="Bell MT" panose="02020503060305020303" pitchFamily="18" charset="0"/>
                <a:sym typeface="Wingdings" panose="05000000000000000000" pitchFamily="2" charset="2"/>
              </a:rPr>
              <a:t> </a:t>
            </a:r>
            <a:r>
              <a:rPr lang="en-US" altLang="zh-CN" i="1" dirty="0">
                <a:latin typeface="Bell MT" panose="02020503060305020303" pitchFamily="18" charset="0"/>
                <a:sym typeface="Wingdings" panose="05000000000000000000" pitchFamily="2" charset="2"/>
              </a:rPr>
              <a:t>reward-to-go</a:t>
            </a:r>
            <a:r>
              <a:rPr lang="en-US" altLang="zh-CN" dirty="0">
                <a:latin typeface="Bell MT" panose="02020503060305020303" pitchFamily="18" charset="0"/>
                <a:sym typeface="Wingdings" panose="05000000000000000000" pitchFamily="2" charset="2"/>
              </a:rPr>
              <a:t> + REWARS[</a:t>
            </a:r>
            <a:r>
              <a:rPr lang="en-US" altLang="zh-CN" i="1" dirty="0" err="1">
                <a:latin typeface="Bell MT" panose="02020503060305020303" pitchFamily="18" charset="0"/>
                <a:sym typeface="Wingdings" panose="05000000000000000000" pitchFamily="2" charset="2"/>
              </a:rPr>
              <a:t>ei</a:t>
            </a:r>
            <a:r>
              <a:rPr lang="en-US" altLang="zh-CN" dirty="0">
                <a:latin typeface="Bell MT" panose="02020503060305020303" pitchFamily="18" charset="0"/>
                <a:sym typeface="Wingdings" panose="05000000000000000000" pitchFamily="2" charset="2"/>
              </a:rPr>
              <a:t>]</a:t>
            </a:r>
          </a:p>
          <a:p>
            <a:pPr lvl="1">
              <a:buFont typeface="Wingdings" panose="05000000000000000000" pitchFamily="2" charset="2"/>
              <a:buNone/>
            </a:pPr>
            <a:r>
              <a:rPr lang="en-US" altLang="zh-CN" dirty="0">
                <a:latin typeface="Bell MT" panose="02020503060305020303" pitchFamily="18" charset="0"/>
                <a:sym typeface="Wingdings" panose="05000000000000000000" pitchFamily="2" charset="2"/>
              </a:rPr>
              <a:t>		</a:t>
            </a:r>
            <a:r>
              <a:rPr lang="en-US" altLang="zh-CN" i="1" dirty="0">
                <a:latin typeface="Bell MT" panose="02020503060305020303" pitchFamily="18" charset="0"/>
                <a:sym typeface="Wingdings" panose="05000000000000000000" pitchFamily="2" charset="2"/>
              </a:rPr>
              <a:t>U[s]</a:t>
            </a:r>
            <a:r>
              <a:rPr lang="en-US" altLang="zh-CN" dirty="0">
                <a:latin typeface="Bell MT" panose="02020503060305020303" pitchFamily="18" charset="0"/>
                <a:sym typeface="Wingdings" panose="05000000000000000000" pitchFamily="2" charset="2"/>
              </a:rPr>
              <a:t> = RUNNING-AVERAGE (</a:t>
            </a:r>
            <a:r>
              <a:rPr lang="en-US" altLang="zh-CN" i="1" dirty="0">
                <a:latin typeface="Bell MT" panose="02020503060305020303" pitchFamily="18" charset="0"/>
                <a:sym typeface="Wingdings" panose="05000000000000000000" pitchFamily="2" charset="2"/>
              </a:rPr>
              <a:t>U[s], reward-to-go, N[s]</a:t>
            </a:r>
            <a:r>
              <a:rPr lang="en-US" altLang="zh-CN" dirty="0">
                <a:latin typeface="Bell MT" panose="02020503060305020303" pitchFamily="18" charset="0"/>
                <a:sym typeface="Wingdings" panose="05000000000000000000" pitchFamily="2" charset="2"/>
              </a:rPr>
              <a:t>)</a:t>
            </a:r>
          </a:p>
          <a:p>
            <a:pPr lvl="1">
              <a:buFont typeface="Wingdings" panose="05000000000000000000" pitchFamily="2" charset="2"/>
              <a:buNone/>
            </a:pPr>
            <a:r>
              <a:rPr lang="en-US" altLang="zh-CN" dirty="0">
                <a:latin typeface="Bell MT" panose="02020503060305020303" pitchFamily="18" charset="0"/>
                <a:sym typeface="Wingdings" panose="05000000000000000000" pitchFamily="2" charset="2"/>
              </a:rPr>
              <a:t>		end</a:t>
            </a:r>
          </a:p>
          <a:p>
            <a:pPr lvl="1">
              <a:buFont typeface="Wingdings" panose="05000000000000000000" pitchFamily="2" charset="2"/>
              <a:buNone/>
            </a:pPr>
            <a:r>
              <a:rPr lang="en-US" altLang="zh-CN" dirty="0">
                <a:latin typeface="Bell MT" panose="02020503060305020303" pitchFamily="18" charset="0"/>
                <a:sym typeface="Wingdings" panose="05000000000000000000" pitchFamily="2" charset="2"/>
              </a:rPr>
              <a:t>   }</a:t>
            </a:r>
          </a:p>
          <a:p>
            <a:pPr lvl="1">
              <a:buFont typeface="Wingdings" panose="05000000000000000000" pitchFamily="2" charset="2"/>
              <a:buNone/>
            </a:pPr>
            <a:r>
              <a:rPr lang="en-US" altLang="zh-CN" dirty="0">
                <a:latin typeface="Bell MT" panose="02020503060305020303" pitchFamily="18" charset="0"/>
              </a:rPr>
              <a:t>function RUNNING-AVERAGE (</a:t>
            </a:r>
            <a:r>
              <a:rPr lang="en-US" altLang="zh-CN" i="1" dirty="0">
                <a:latin typeface="Bell MT" panose="02020503060305020303" pitchFamily="18" charset="0"/>
                <a:sym typeface="Wingdings" panose="05000000000000000000" pitchFamily="2" charset="2"/>
              </a:rPr>
              <a:t>U[s], reward-to-go, N[s]</a:t>
            </a:r>
            <a:r>
              <a:rPr lang="en-US" altLang="zh-CN" dirty="0">
                <a:latin typeface="Bell MT" panose="02020503060305020303" pitchFamily="18" charset="0"/>
              </a:rPr>
              <a:t> )</a:t>
            </a:r>
          </a:p>
          <a:p>
            <a:pPr lvl="1">
              <a:buFont typeface="Wingdings" panose="05000000000000000000" pitchFamily="2" charset="2"/>
              <a:buNone/>
            </a:pPr>
            <a:r>
              <a:rPr lang="en-US" altLang="zh-CN" dirty="0">
                <a:latin typeface="Bell MT" panose="02020503060305020303" pitchFamily="18" charset="0"/>
              </a:rPr>
              <a:t> 	 </a:t>
            </a:r>
            <a:r>
              <a:rPr lang="en-US" altLang="zh-CN" i="1" dirty="0">
                <a:latin typeface="Bell MT" panose="02020503060305020303" pitchFamily="18" charset="0"/>
                <a:sym typeface="Wingdings" panose="05000000000000000000" pitchFamily="2" charset="2"/>
              </a:rPr>
              <a:t>U[s] = </a:t>
            </a:r>
            <a:r>
              <a:rPr lang="en-US" altLang="zh-CN" dirty="0">
                <a:latin typeface="Bell MT" panose="02020503060305020303" pitchFamily="18" charset="0"/>
                <a:sym typeface="Wingdings" panose="05000000000000000000" pitchFamily="2" charset="2"/>
              </a:rPr>
              <a:t>[ </a:t>
            </a:r>
            <a:r>
              <a:rPr lang="en-US" altLang="zh-CN" i="1" dirty="0">
                <a:latin typeface="Bell MT" panose="02020503060305020303" pitchFamily="18" charset="0"/>
                <a:sym typeface="Wingdings" panose="05000000000000000000" pitchFamily="2" charset="2"/>
              </a:rPr>
              <a:t>U[s] * (N[s] – 1) + reward-to-go ] </a:t>
            </a:r>
            <a:r>
              <a:rPr lang="en-US" altLang="zh-CN" dirty="0">
                <a:latin typeface="Bell MT" panose="02020503060305020303" pitchFamily="18" charset="0"/>
                <a:sym typeface="Wingdings" panose="05000000000000000000" pitchFamily="2" charset="2"/>
              </a:rPr>
              <a:t>/ </a:t>
            </a:r>
            <a:r>
              <a:rPr lang="en-US" altLang="zh-CN" i="1" dirty="0">
                <a:latin typeface="Bell MT" panose="02020503060305020303" pitchFamily="18" charset="0"/>
                <a:sym typeface="Wingdings" panose="05000000000000000000" pitchFamily="2" charset="2"/>
              </a:rPr>
              <a:t>N[s]</a:t>
            </a:r>
            <a:endParaRPr lang="en-US" altLang="zh-CN" sz="2800" dirty="0">
              <a:latin typeface="Bell MT" panose="02020503060305020303" pitchFamily="18" charset="0"/>
            </a:endParaRPr>
          </a:p>
        </p:txBody>
      </p:sp>
    </p:spTree>
    <p:extLst>
      <p:ext uri="{BB962C8B-B14F-4D97-AF65-F5344CB8AC3E}">
        <p14:creationId xmlns:p14="http://schemas.microsoft.com/office/powerpoint/2010/main" val="420749521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a:t>LMS updating algorithm in passive learning</a:t>
            </a:r>
          </a:p>
        </p:txBody>
      </p:sp>
      <p:sp>
        <p:nvSpPr>
          <p:cNvPr id="10243" name="Rectangle 3"/>
          <p:cNvSpPr>
            <a:spLocks noGrp="1" noChangeArrowheads="1"/>
          </p:cNvSpPr>
          <p:nvPr>
            <p:ph type="body" idx="1"/>
          </p:nvPr>
        </p:nvSpPr>
        <p:spPr>
          <a:xfrm>
            <a:off x="1104900" y="1392572"/>
            <a:ext cx="7848600" cy="4724400"/>
          </a:xfrm>
        </p:spPr>
        <p:txBody>
          <a:bodyPr/>
          <a:lstStyle/>
          <a:p>
            <a:r>
              <a:rPr lang="en-US" altLang="zh-CN" sz="1800" dirty="0"/>
              <a:t>Drawback:</a:t>
            </a:r>
          </a:p>
          <a:p>
            <a:pPr lvl="1"/>
            <a:r>
              <a:rPr lang="en-US" altLang="zh-CN" sz="1600" dirty="0"/>
              <a:t>The actual utility of a state is constrained to be probability- weighted average of its successor</a:t>
            </a:r>
            <a:r>
              <a:rPr lang="en-US" altLang="zh-CN" sz="1600" dirty="0">
                <a:latin typeface="Times New Roman" panose="02020603050405020304" pitchFamily="18" charset="0"/>
              </a:rPr>
              <a:t>’</a:t>
            </a:r>
            <a:r>
              <a:rPr lang="en-US" altLang="zh-CN" sz="1600" dirty="0"/>
              <a:t>s utilities.</a:t>
            </a:r>
          </a:p>
          <a:p>
            <a:pPr lvl="1"/>
            <a:r>
              <a:rPr lang="en-US" altLang="zh-CN" sz="1600" dirty="0"/>
              <a:t>Converge very slowly to correct utilities values (requires a lot of sequences)</a:t>
            </a:r>
          </a:p>
          <a:p>
            <a:pPr lvl="2"/>
            <a:r>
              <a:rPr lang="en-US" altLang="zh-CN" sz="1400" dirty="0"/>
              <a:t> </a:t>
            </a:r>
            <a:r>
              <a:rPr lang="en-US" altLang="zh-CN" sz="1400" i="1" dirty="0"/>
              <a:t>for our example, &gt;1000!</a:t>
            </a:r>
          </a:p>
        </p:txBody>
      </p:sp>
      <p:graphicFrame>
        <p:nvGraphicFramePr>
          <p:cNvPr id="10245" name="Object 5"/>
          <p:cNvGraphicFramePr>
            <a:graphicFrameLocks noChangeAspect="1"/>
          </p:cNvGraphicFramePr>
          <p:nvPr>
            <p:extLst>
              <p:ext uri="{D42A27DB-BD31-4B8C-83A1-F6EECF244321}">
                <p14:modId xmlns:p14="http://schemas.microsoft.com/office/powerpoint/2010/main" val="2068913245"/>
              </p:ext>
            </p:extLst>
          </p:nvPr>
        </p:nvGraphicFramePr>
        <p:xfrm>
          <a:off x="2039224" y="2900493"/>
          <a:ext cx="5336358" cy="3747782"/>
        </p:xfrm>
        <a:graphic>
          <a:graphicData uri="http://schemas.openxmlformats.org/presentationml/2006/ole">
            <mc:AlternateContent xmlns:mc="http://schemas.openxmlformats.org/markup-compatibility/2006">
              <mc:Choice xmlns:v="urn:schemas-microsoft-com:vml" Requires="v">
                <p:oleObj spid="_x0000_s20484" name="位图图像" r:id="rId3" imgW="5172797" imgH="2723810" progId="Paint.Picture">
                  <p:embed/>
                </p:oleObj>
              </mc:Choice>
              <mc:Fallback>
                <p:oleObj name="位图图像" r:id="rId3" imgW="5172797" imgH="2723810" progId="Paint.Picture">
                  <p:embed/>
                  <p:pic>
                    <p:nvPicPr>
                      <p:cNvPr id="1024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9224" y="2900493"/>
                        <a:ext cx="5336358" cy="374778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3990324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US" altLang="zh-CN" dirty="0"/>
              <a:t>Temporal difference method in passive learning</a:t>
            </a:r>
          </a:p>
        </p:txBody>
      </p:sp>
      <p:sp>
        <p:nvSpPr>
          <p:cNvPr id="12291" name="Rectangle 3"/>
          <p:cNvSpPr>
            <a:spLocks noGrp="1" noChangeArrowheads="1"/>
          </p:cNvSpPr>
          <p:nvPr>
            <p:ph type="body" idx="1"/>
          </p:nvPr>
        </p:nvSpPr>
        <p:spPr>
          <a:xfrm>
            <a:off x="2743200" y="2133601"/>
            <a:ext cx="7735888" cy="3998913"/>
          </a:xfrm>
        </p:spPr>
        <p:txBody>
          <a:bodyPr/>
          <a:lstStyle/>
          <a:p>
            <a:r>
              <a:rPr lang="en-US" altLang="zh-CN" sz="2400" dirty="0"/>
              <a:t>TD(0) key idea:</a:t>
            </a:r>
          </a:p>
          <a:p>
            <a:pPr lvl="1"/>
            <a:r>
              <a:rPr lang="en-US" altLang="zh-CN" sz="1800" dirty="0"/>
              <a:t>adjust the estimated utility value of the current state based on its immediately reward and the estimated value of the next state.</a:t>
            </a:r>
          </a:p>
          <a:p>
            <a:r>
              <a:rPr lang="en-US" altLang="zh-CN" sz="2400" dirty="0"/>
              <a:t> The updating rule</a:t>
            </a:r>
          </a:p>
          <a:p>
            <a:endParaRPr lang="en-US" altLang="zh-CN" sz="2400" dirty="0"/>
          </a:p>
          <a:p>
            <a:endParaRPr lang="en-US" altLang="zh-CN" sz="2400" dirty="0"/>
          </a:p>
          <a:p>
            <a:pPr lvl="1"/>
            <a:r>
              <a:rPr lang="en-US" altLang="zh-CN" sz="2000" dirty="0"/>
              <a:t>     </a:t>
            </a:r>
            <a:r>
              <a:rPr lang="en-US" altLang="zh-CN" sz="1800" dirty="0"/>
              <a:t>is the learning rate parameter</a:t>
            </a:r>
          </a:p>
          <a:p>
            <a:pPr lvl="1"/>
            <a:r>
              <a:rPr lang="en-US" altLang="zh-CN" sz="1800" dirty="0"/>
              <a:t>Only when       is a function that decreases as the number of times a state has been visited increased, then can </a:t>
            </a:r>
            <a:r>
              <a:rPr lang="en-US" altLang="zh-CN" sz="1800" i="1" dirty="0"/>
              <a:t>U(s)</a:t>
            </a:r>
            <a:r>
              <a:rPr lang="en-US" altLang="zh-CN" sz="1800" dirty="0"/>
              <a:t>converge to the correct value.</a:t>
            </a:r>
          </a:p>
        </p:txBody>
      </p:sp>
      <p:graphicFrame>
        <p:nvGraphicFramePr>
          <p:cNvPr id="12292" name="Object 4"/>
          <p:cNvGraphicFramePr>
            <a:graphicFrameLocks noChangeAspect="1"/>
          </p:cNvGraphicFramePr>
          <p:nvPr/>
        </p:nvGraphicFramePr>
        <p:xfrm>
          <a:off x="3657600" y="3810000"/>
          <a:ext cx="4648200" cy="412750"/>
        </p:xfrm>
        <a:graphic>
          <a:graphicData uri="http://schemas.openxmlformats.org/presentationml/2006/ole">
            <mc:AlternateContent xmlns:mc="http://schemas.openxmlformats.org/markup-compatibility/2006">
              <mc:Choice xmlns:v="urn:schemas-microsoft-com:vml" Requires="v">
                <p:oleObj spid="_x0000_s19466" name="Equation" r:id="rId3" imgW="2286000" imgH="203040" progId="Equation.3">
                  <p:embed/>
                </p:oleObj>
              </mc:Choice>
              <mc:Fallback>
                <p:oleObj name="Equation" r:id="rId3" imgW="2286000" imgH="203040" progId="Equation.3">
                  <p:embed/>
                  <p:pic>
                    <p:nvPicPr>
                      <p:cNvPr id="122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810000"/>
                        <a:ext cx="46482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3" name="Object 5"/>
          <p:cNvGraphicFramePr>
            <a:graphicFrameLocks noChangeAspect="1"/>
          </p:cNvGraphicFramePr>
          <p:nvPr/>
        </p:nvGraphicFramePr>
        <p:xfrm>
          <a:off x="3657600" y="4597400"/>
          <a:ext cx="304800" cy="279400"/>
        </p:xfrm>
        <a:graphic>
          <a:graphicData uri="http://schemas.openxmlformats.org/presentationml/2006/ole">
            <mc:AlternateContent xmlns:mc="http://schemas.openxmlformats.org/markup-compatibility/2006">
              <mc:Choice xmlns:v="urn:schemas-microsoft-com:vml" Requires="v">
                <p:oleObj spid="_x0000_s19467" name="Equation" r:id="rId5" imgW="152280" imgH="139680" progId="Equation.3">
                  <p:embed/>
                </p:oleObj>
              </mc:Choice>
              <mc:Fallback>
                <p:oleObj name="Equation" r:id="rId5" imgW="152280" imgH="139680" progId="Equation.3">
                  <p:embed/>
                  <p:pic>
                    <p:nvPicPr>
                      <p:cNvPr id="1229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4597400"/>
                        <a:ext cx="3048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7"/>
          <p:cNvGraphicFramePr>
            <a:graphicFrameLocks noChangeAspect="1"/>
          </p:cNvGraphicFramePr>
          <p:nvPr/>
        </p:nvGraphicFramePr>
        <p:xfrm>
          <a:off x="4800600" y="4902200"/>
          <a:ext cx="304800" cy="279400"/>
        </p:xfrm>
        <a:graphic>
          <a:graphicData uri="http://schemas.openxmlformats.org/presentationml/2006/ole">
            <mc:AlternateContent xmlns:mc="http://schemas.openxmlformats.org/markup-compatibility/2006">
              <mc:Choice xmlns:v="urn:schemas-microsoft-com:vml" Requires="v">
                <p:oleObj spid="_x0000_s19468" name="Equation" r:id="rId7" imgW="152280" imgH="139680" progId="Equation.3">
                  <p:embed/>
                </p:oleObj>
              </mc:Choice>
              <mc:Fallback>
                <p:oleObj name="Equation" r:id="rId7" imgW="152280" imgH="139680" progId="Equation.3">
                  <p:embed/>
                  <p:pic>
                    <p:nvPicPr>
                      <p:cNvPr id="1229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4902200"/>
                        <a:ext cx="3048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2313622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dirty="0"/>
              <a:t>The TD learning curve</a:t>
            </a:r>
          </a:p>
        </p:txBody>
      </p:sp>
      <p:graphicFrame>
        <p:nvGraphicFramePr>
          <p:cNvPr id="51203" name="Object 3"/>
          <p:cNvGraphicFramePr>
            <a:graphicFrameLocks noChangeAspect="1"/>
          </p:cNvGraphicFramePr>
          <p:nvPr>
            <p:ph type="body" idx="1"/>
          </p:nvPr>
        </p:nvGraphicFramePr>
        <p:xfrm>
          <a:off x="3611564" y="2017713"/>
          <a:ext cx="4884737" cy="4114800"/>
        </p:xfrm>
        <a:graphic>
          <a:graphicData uri="http://schemas.openxmlformats.org/presentationml/2006/ole">
            <mc:AlternateContent xmlns:mc="http://schemas.openxmlformats.org/markup-compatibility/2006">
              <mc:Choice xmlns:v="urn:schemas-microsoft-com:vml" Requires="v">
                <p:oleObj spid="_x0000_s18436" name="位图图像" r:id="rId3" imgW="5866667" imgH="5439534" progId="Paint.Picture">
                  <p:embed/>
                </p:oleObj>
              </mc:Choice>
              <mc:Fallback>
                <p:oleObj name="位图图像" r:id="rId3" imgW="5866667" imgH="5439534" progId="Paint.Picture">
                  <p:embed/>
                  <p:pic>
                    <p:nvPicPr>
                      <p:cNvPr id="512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1564" y="2017713"/>
                        <a:ext cx="4884737" cy="4114800"/>
                      </a:xfrm>
                      <a:prstGeom prst="rect">
                        <a:avLst/>
                      </a:prstGeom>
                    </p:spPr>
                  </p:pic>
                </p:oleObj>
              </mc:Fallback>
            </mc:AlternateContent>
          </a:graphicData>
        </a:graphic>
      </p:graphicFrame>
      <p:sp>
        <p:nvSpPr>
          <p:cNvPr id="51204" name="Text Box 4"/>
          <p:cNvSpPr txBox="1">
            <a:spLocks noChangeArrowheads="1"/>
          </p:cNvSpPr>
          <p:nvPr/>
        </p:nvSpPr>
        <p:spPr bwMode="auto">
          <a:xfrm>
            <a:off x="8458200" y="21336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dirty="0">
                <a:latin typeface="Times New Roman" panose="02020603050405020304" pitchFamily="18" charset="0"/>
              </a:rPr>
              <a:t>(4,3)</a:t>
            </a:r>
          </a:p>
        </p:txBody>
      </p:sp>
      <p:sp>
        <p:nvSpPr>
          <p:cNvPr id="51205" name="Text Box 5"/>
          <p:cNvSpPr txBox="1">
            <a:spLocks noChangeArrowheads="1"/>
          </p:cNvSpPr>
          <p:nvPr/>
        </p:nvSpPr>
        <p:spPr bwMode="auto">
          <a:xfrm>
            <a:off x="8382000" y="3611564"/>
            <a:ext cx="476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dirty="0">
                <a:latin typeface="Times New Roman" panose="02020603050405020304" pitchFamily="18" charset="0"/>
              </a:rPr>
              <a:t>(2,3)</a:t>
            </a:r>
          </a:p>
        </p:txBody>
      </p:sp>
      <p:sp>
        <p:nvSpPr>
          <p:cNvPr id="51206" name="Text Box 6"/>
          <p:cNvSpPr txBox="1">
            <a:spLocks noChangeArrowheads="1"/>
          </p:cNvSpPr>
          <p:nvPr/>
        </p:nvSpPr>
        <p:spPr bwMode="auto">
          <a:xfrm>
            <a:off x="8382000" y="38100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dirty="0">
                <a:latin typeface="Times New Roman" panose="02020603050405020304" pitchFamily="18" charset="0"/>
              </a:rPr>
              <a:t>(2,2)</a:t>
            </a:r>
          </a:p>
        </p:txBody>
      </p:sp>
      <p:sp>
        <p:nvSpPr>
          <p:cNvPr id="51207" name="Text Box 7"/>
          <p:cNvSpPr txBox="1">
            <a:spLocks noChangeArrowheads="1"/>
          </p:cNvSpPr>
          <p:nvPr/>
        </p:nvSpPr>
        <p:spPr bwMode="auto">
          <a:xfrm>
            <a:off x="8391526" y="4267200"/>
            <a:ext cx="523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dirty="0">
                <a:latin typeface="Times New Roman" panose="02020603050405020304" pitchFamily="18" charset="0"/>
              </a:rPr>
              <a:t>(1,1)</a:t>
            </a:r>
          </a:p>
        </p:txBody>
      </p:sp>
      <p:sp>
        <p:nvSpPr>
          <p:cNvPr id="51208" name="Text Box 8"/>
          <p:cNvSpPr txBox="1">
            <a:spLocks noChangeArrowheads="1"/>
          </p:cNvSpPr>
          <p:nvPr/>
        </p:nvSpPr>
        <p:spPr bwMode="auto">
          <a:xfrm>
            <a:off x="8382000" y="4648200"/>
            <a:ext cx="484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dirty="0">
                <a:latin typeface="Times New Roman" panose="02020603050405020304" pitchFamily="18" charset="0"/>
              </a:rPr>
              <a:t>(</a:t>
            </a:r>
            <a:r>
              <a:rPr lang="en-US" altLang="zh-CN" sz="1200" dirty="0">
                <a:latin typeface="Times New Roman" panose="02020603050405020304" pitchFamily="18" charset="0"/>
              </a:rPr>
              <a:t>3,1)</a:t>
            </a:r>
          </a:p>
        </p:txBody>
      </p:sp>
      <p:sp>
        <p:nvSpPr>
          <p:cNvPr id="51209" name="Text Box 9"/>
          <p:cNvSpPr txBox="1">
            <a:spLocks noChangeArrowheads="1"/>
          </p:cNvSpPr>
          <p:nvPr/>
        </p:nvSpPr>
        <p:spPr bwMode="auto">
          <a:xfrm>
            <a:off x="8382001" y="4953000"/>
            <a:ext cx="4683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dirty="0">
                <a:latin typeface="Times New Roman" panose="02020603050405020304" pitchFamily="18" charset="0"/>
              </a:rPr>
              <a:t>(</a:t>
            </a:r>
            <a:r>
              <a:rPr lang="en-US" altLang="zh-CN" sz="1200" dirty="0">
                <a:latin typeface="Times New Roman" panose="02020603050405020304" pitchFamily="18" charset="0"/>
              </a:rPr>
              <a:t>4,1)</a:t>
            </a:r>
          </a:p>
        </p:txBody>
      </p:sp>
      <p:sp>
        <p:nvSpPr>
          <p:cNvPr id="51210" name="Text Box 10"/>
          <p:cNvSpPr txBox="1">
            <a:spLocks noChangeArrowheads="1"/>
          </p:cNvSpPr>
          <p:nvPr/>
        </p:nvSpPr>
        <p:spPr bwMode="auto">
          <a:xfrm>
            <a:off x="8382000" y="52578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dirty="0">
                <a:latin typeface="Times New Roman" panose="02020603050405020304" pitchFamily="18" charset="0"/>
              </a:rPr>
              <a:t>(4,2)</a:t>
            </a:r>
          </a:p>
        </p:txBody>
      </p:sp>
    </p:spTree>
    <p:extLst>
      <p:ext uri="{BB962C8B-B14F-4D97-AF65-F5344CB8AC3E}">
        <p14:creationId xmlns:p14="http://schemas.microsoft.com/office/powerpoint/2010/main" val="394942572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ltLang="zh-CN" sz="3600" dirty="0"/>
              <a:t>Adaptive dynamic programming(ADP) in passive learning</a:t>
            </a:r>
          </a:p>
        </p:txBody>
      </p:sp>
      <p:sp>
        <p:nvSpPr>
          <p:cNvPr id="15363" name="Rectangle 3"/>
          <p:cNvSpPr>
            <a:spLocks noGrp="1" noChangeArrowheads="1"/>
          </p:cNvSpPr>
          <p:nvPr>
            <p:ph type="body" idx="1"/>
          </p:nvPr>
        </p:nvSpPr>
        <p:spPr/>
        <p:txBody>
          <a:bodyPr/>
          <a:lstStyle/>
          <a:p>
            <a:r>
              <a:rPr lang="en-US" altLang="zh-CN" sz="2400" dirty="0"/>
              <a:t>Different with LMS and TD method(model free approaches)</a:t>
            </a:r>
          </a:p>
          <a:p>
            <a:r>
              <a:rPr lang="en-US" altLang="zh-CN" sz="2400" dirty="0"/>
              <a:t>ADP is a model based approach!</a:t>
            </a:r>
          </a:p>
          <a:p>
            <a:r>
              <a:rPr lang="en-US" altLang="zh-CN" sz="2400" dirty="0"/>
              <a:t>The updating rule for passive learning</a:t>
            </a:r>
          </a:p>
          <a:p>
            <a:endParaRPr lang="en-US" altLang="zh-CN" sz="2400" dirty="0"/>
          </a:p>
          <a:p>
            <a:r>
              <a:rPr lang="en-US" altLang="zh-CN" sz="2400" dirty="0"/>
              <a:t>However, in  an unknown environment, </a:t>
            </a:r>
            <a:r>
              <a:rPr lang="en-US" altLang="zh-CN" sz="2400" i="1" dirty="0"/>
              <a:t>T </a:t>
            </a:r>
            <a:r>
              <a:rPr lang="en-US" altLang="zh-CN" sz="2400" dirty="0"/>
              <a:t>is not given, the agent must learn </a:t>
            </a:r>
            <a:r>
              <a:rPr lang="en-US" altLang="zh-CN" sz="2400" i="1" dirty="0"/>
              <a:t>T  </a:t>
            </a:r>
            <a:r>
              <a:rPr lang="en-US" altLang="zh-CN" sz="2400" dirty="0"/>
              <a:t>itself by experiences with the environment.</a:t>
            </a:r>
          </a:p>
          <a:p>
            <a:r>
              <a:rPr lang="en-US" altLang="zh-CN" sz="2400" dirty="0"/>
              <a:t>How to learn </a:t>
            </a:r>
            <a:r>
              <a:rPr lang="en-US" altLang="zh-CN" sz="2400" i="1" dirty="0"/>
              <a:t>T</a:t>
            </a:r>
            <a:r>
              <a:rPr lang="en-US" altLang="zh-CN" sz="2400" dirty="0"/>
              <a:t>?</a:t>
            </a:r>
          </a:p>
        </p:txBody>
      </p:sp>
      <p:graphicFrame>
        <p:nvGraphicFramePr>
          <p:cNvPr id="15364" name="Object 4"/>
          <p:cNvGraphicFramePr>
            <a:graphicFrameLocks noChangeAspect="1"/>
          </p:cNvGraphicFramePr>
          <p:nvPr/>
        </p:nvGraphicFramePr>
        <p:xfrm>
          <a:off x="3505200" y="3657600"/>
          <a:ext cx="4084638" cy="533400"/>
        </p:xfrm>
        <a:graphic>
          <a:graphicData uri="http://schemas.openxmlformats.org/presentationml/2006/ole">
            <mc:AlternateContent xmlns:mc="http://schemas.openxmlformats.org/markup-compatibility/2006">
              <mc:Choice xmlns:v="urn:schemas-microsoft-com:vml" Requires="v">
                <p:oleObj spid="_x0000_s17412" name="Equation" r:id="rId3" imgW="2145960" imgH="342720" progId="Equation.3">
                  <p:embed/>
                </p:oleObj>
              </mc:Choice>
              <mc:Fallback>
                <p:oleObj name="Equation" r:id="rId3" imgW="2145960" imgH="342720" progId="Equation.3">
                  <p:embed/>
                  <p:pic>
                    <p:nvPicPr>
                      <p:cNvPr id="153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657600"/>
                        <a:ext cx="40846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9819870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dirty="0"/>
              <a:t>ADP learning curves</a:t>
            </a:r>
          </a:p>
        </p:txBody>
      </p:sp>
      <p:graphicFrame>
        <p:nvGraphicFramePr>
          <p:cNvPr id="43011" name="Object 3"/>
          <p:cNvGraphicFramePr>
            <a:graphicFrameLocks noChangeAspect="1"/>
          </p:cNvGraphicFramePr>
          <p:nvPr>
            <p:ph type="body" idx="1"/>
          </p:nvPr>
        </p:nvGraphicFramePr>
        <p:xfrm>
          <a:off x="3429000" y="2133600"/>
          <a:ext cx="5062538" cy="4114800"/>
        </p:xfrm>
        <a:graphic>
          <a:graphicData uri="http://schemas.openxmlformats.org/presentationml/2006/ole">
            <mc:AlternateContent xmlns:mc="http://schemas.openxmlformats.org/markup-compatibility/2006">
              <mc:Choice xmlns:v="urn:schemas-microsoft-com:vml" Requires="v">
                <p:oleObj spid="_x0000_s16388" name="位图图像" r:id="rId3" imgW="6047619" imgH="5409524" progId="Paint.Picture">
                  <p:embed/>
                </p:oleObj>
              </mc:Choice>
              <mc:Fallback>
                <p:oleObj name="位图图像" r:id="rId3" imgW="6047619" imgH="5409524" progId="Paint.Picture">
                  <p:embed/>
                  <p:pic>
                    <p:nvPicPr>
                      <p:cNvPr id="430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133600"/>
                        <a:ext cx="5062538" cy="4114800"/>
                      </a:xfrm>
                      <a:prstGeom prst="rect">
                        <a:avLst/>
                      </a:prstGeom>
                    </p:spPr>
                  </p:pic>
                </p:oleObj>
              </mc:Fallback>
            </mc:AlternateContent>
          </a:graphicData>
        </a:graphic>
      </p:graphicFrame>
      <p:sp>
        <p:nvSpPr>
          <p:cNvPr id="43012" name="Text Box 4"/>
          <p:cNvSpPr txBox="1">
            <a:spLocks noChangeArrowheads="1"/>
          </p:cNvSpPr>
          <p:nvPr/>
        </p:nvSpPr>
        <p:spPr bwMode="auto">
          <a:xfrm>
            <a:off x="8382000" y="22860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dirty="0">
                <a:latin typeface="Times New Roman" panose="02020603050405020304" pitchFamily="18" charset="0"/>
              </a:rPr>
              <a:t>(4,3)</a:t>
            </a:r>
          </a:p>
        </p:txBody>
      </p:sp>
      <p:sp>
        <p:nvSpPr>
          <p:cNvPr id="43013" name="Text Box 5"/>
          <p:cNvSpPr txBox="1">
            <a:spLocks noChangeArrowheads="1"/>
          </p:cNvSpPr>
          <p:nvPr/>
        </p:nvSpPr>
        <p:spPr bwMode="auto">
          <a:xfrm>
            <a:off x="8382000" y="33528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dirty="0">
                <a:latin typeface="Times New Roman" panose="02020603050405020304" pitchFamily="18" charset="0"/>
              </a:rPr>
              <a:t>(3,3)</a:t>
            </a:r>
          </a:p>
        </p:txBody>
      </p:sp>
      <p:sp>
        <p:nvSpPr>
          <p:cNvPr id="43014" name="Text Box 6"/>
          <p:cNvSpPr txBox="1">
            <a:spLocks noChangeArrowheads="1"/>
          </p:cNvSpPr>
          <p:nvPr/>
        </p:nvSpPr>
        <p:spPr bwMode="auto">
          <a:xfrm>
            <a:off x="8382000" y="37338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dirty="0">
                <a:latin typeface="Times New Roman" panose="02020603050405020304" pitchFamily="18" charset="0"/>
              </a:rPr>
              <a:t>(2,3)</a:t>
            </a:r>
          </a:p>
        </p:txBody>
      </p:sp>
      <p:sp>
        <p:nvSpPr>
          <p:cNvPr id="43015" name="Text Box 7"/>
          <p:cNvSpPr txBox="1">
            <a:spLocks noChangeArrowheads="1"/>
          </p:cNvSpPr>
          <p:nvPr/>
        </p:nvSpPr>
        <p:spPr bwMode="auto">
          <a:xfrm>
            <a:off x="8382000" y="42672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dirty="0">
                <a:latin typeface="Times New Roman" panose="02020603050405020304" pitchFamily="18" charset="0"/>
              </a:rPr>
              <a:t>(1,1)</a:t>
            </a:r>
          </a:p>
        </p:txBody>
      </p:sp>
      <p:sp>
        <p:nvSpPr>
          <p:cNvPr id="43016" name="Text Box 8"/>
          <p:cNvSpPr txBox="1">
            <a:spLocks noChangeArrowheads="1"/>
          </p:cNvSpPr>
          <p:nvPr/>
        </p:nvSpPr>
        <p:spPr bwMode="auto">
          <a:xfrm>
            <a:off x="8458200" y="46482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dirty="0">
                <a:latin typeface="Times New Roman" panose="02020603050405020304" pitchFamily="18" charset="0"/>
              </a:rPr>
              <a:t>(3,1)</a:t>
            </a:r>
          </a:p>
        </p:txBody>
      </p:sp>
      <p:sp>
        <p:nvSpPr>
          <p:cNvPr id="43017" name="Text Box 9"/>
          <p:cNvSpPr txBox="1">
            <a:spLocks noChangeArrowheads="1"/>
          </p:cNvSpPr>
          <p:nvPr/>
        </p:nvSpPr>
        <p:spPr bwMode="auto">
          <a:xfrm>
            <a:off x="8382000" y="50292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dirty="0">
                <a:latin typeface="Times New Roman" panose="02020603050405020304" pitchFamily="18" charset="0"/>
              </a:rPr>
              <a:t>(4,1)</a:t>
            </a:r>
          </a:p>
        </p:txBody>
      </p:sp>
      <p:sp>
        <p:nvSpPr>
          <p:cNvPr id="43018" name="Text Box 10"/>
          <p:cNvSpPr txBox="1">
            <a:spLocks noChangeArrowheads="1"/>
          </p:cNvSpPr>
          <p:nvPr/>
        </p:nvSpPr>
        <p:spPr bwMode="auto">
          <a:xfrm>
            <a:off x="8382000" y="5334000"/>
            <a:ext cx="476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dirty="0">
                <a:latin typeface="Times New Roman" panose="02020603050405020304" pitchFamily="18" charset="0"/>
              </a:rPr>
              <a:t>(4,2)</a:t>
            </a:r>
          </a:p>
        </p:txBody>
      </p:sp>
    </p:spTree>
    <p:extLst>
      <p:ext uri="{BB962C8B-B14F-4D97-AF65-F5344CB8AC3E}">
        <p14:creationId xmlns:p14="http://schemas.microsoft.com/office/powerpoint/2010/main" val="281623695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What is learning? </a:t>
            </a:r>
          </a:p>
        </p:txBody>
      </p:sp>
      <p:sp>
        <p:nvSpPr>
          <p:cNvPr id="6147" name="Rectangle 3"/>
          <p:cNvSpPr>
            <a:spLocks noGrp="1" noChangeArrowheads="1"/>
          </p:cNvSpPr>
          <p:nvPr>
            <p:ph type="body" idx="1"/>
          </p:nvPr>
        </p:nvSpPr>
        <p:spPr>
          <a:xfrm>
            <a:off x="1188790" y="1788777"/>
            <a:ext cx="10248899" cy="4824413"/>
          </a:xfrm>
        </p:spPr>
        <p:txBody>
          <a:bodyPr>
            <a:normAutofit/>
          </a:bodyPr>
          <a:lstStyle/>
          <a:p>
            <a:r>
              <a:rPr lang="en-US" altLang="zh-CN" sz="4000" dirty="0"/>
              <a:t>Learning takes place as a result of interaction between an agent and the world, the idea behind learning is that</a:t>
            </a:r>
          </a:p>
          <a:p>
            <a:pPr lvl="1"/>
            <a:r>
              <a:rPr lang="en-US" altLang="zh-CN" sz="3200" dirty="0"/>
              <a:t>Percepts received by an agent should be used not only for acting, but also for improving the agent</a:t>
            </a:r>
            <a:r>
              <a:rPr lang="en-US" altLang="zh-CN" sz="3200" dirty="0">
                <a:latin typeface="Times New Roman" panose="02020603050405020304" pitchFamily="18" charset="0"/>
              </a:rPr>
              <a:t>’</a:t>
            </a:r>
            <a:r>
              <a:rPr lang="en-US" altLang="zh-CN" sz="3200" dirty="0"/>
              <a:t>s ability to behave optimally in the future to achieve the goal.</a:t>
            </a:r>
          </a:p>
        </p:txBody>
      </p:sp>
    </p:spTree>
    <p:extLst>
      <p:ext uri="{BB962C8B-B14F-4D97-AF65-F5344CB8AC3E}">
        <p14:creationId xmlns:p14="http://schemas.microsoft.com/office/powerpoint/2010/main" val="417414438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a:t>Active learning </a:t>
            </a:r>
          </a:p>
        </p:txBody>
      </p:sp>
      <p:sp>
        <p:nvSpPr>
          <p:cNvPr id="17412" name="Rectangle 4"/>
          <p:cNvSpPr>
            <a:spLocks noGrp="1" noChangeArrowheads="1"/>
          </p:cNvSpPr>
          <p:nvPr>
            <p:ph type="body" idx="1"/>
          </p:nvPr>
        </p:nvSpPr>
        <p:spPr>
          <a:xfrm>
            <a:off x="1104900" y="1191237"/>
            <a:ext cx="9775621" cy="5385732"/>
          </a:xfrm>
        </p:spPr>
        <p:txBody>
          <a:bodyPr>
            <a:normAutofit/>
          </a:bodyPr>
          <a:lstStyle/>
          <a:p>
            <a:r>
              <a:rPr lang="en-US" altLang="zh-CN" dirty="0"/>
              <a:t>An active agent must consider</a:t>
            </a:r>
          </a:p>
          <a:p>
            <a:pPr lvl="1"/>
            <a:r>
              <a:rPr lang="en-US" altLang="zh-CN" sz="2000" dirty="0">
                <a:latin typeface="Arial" panose="020B0604020202020204" pitchFamily="34" charset="0"/>
              </a:rPr>
              <a:t> what actions to take?</a:t>
            </a:r>
          </a:p>
          <a:p>
            <a:pPr lvl="1"/>
            <a:r>
              <a:rPr lang="en-US" altLang="zh-CN" sz="2000" dirty="0">
                <a:latin typeface="Arial" panose="020B0604020202020204" pitchFamily="34" charset="0"/>
              </a:rPr>
              <a:t> what their outcomes maybe(both on learning and receiving the rewards in the long run)?</a:t>
            </a:r>
          </a:p>
          <a:p>
            <a:r>
              <a:rPr lang="en-US" altLang="zh-CN" dirty="0"/>
              <a:t>Update utility equation</a:t>
            </a:r>
          </a:p>
          <a:p>
            <a:endParaRPr lang="en-US" altLang="zh-CN" dirty="0" smtClean="0"/>
          </a:p>
          <a:p>
            <a:endParaRPr lang="en-US" altLang="zh-CN" dirty="0"/>
          </a:p>
          <a:p>
            <a:r>
              <a:rPr lang="en-US" altLang="zh-CN" dirty="0"/>
              <a:t>Rule to chose action</a:t>
            </a:r>
          </a:p>
          <a:p>
            <a:endParaRPr lang="en-US" altLang="zh-CN" dirty="0"/>
          </a:p>
        </p:txBody>
      </p:sp>
      <p:graphicFrame>
        <p:nvGraphicFramePr>
          <p:cNvPr id="17414" name="Object 6"/>
          <p:cNvGraphicFramePr>
            <a:graphicFrameLocks noChangeAspect="1"/>
          </p:cNvGraphicFramePr>
          <p:nvPr>
            <p:extLst>
              <p:ext uri="{D42A27DB-BD31-4B8C-83A1-F6EECF244321}">
                <p14:modId xmlns:p14="http://schemas.microsoft.com/office/powerpoint/2010/main" val="2688907089"/>
              </p:ext>
            </p:extLst>
          </p:nvPr>
        </p:nvGraphicFramePr>
        <p:xfrm>
          <a:off x="1840685" y="4913829"/>
          <a:ext cx="4746625" cy="633413"/>
        </p:xfrm>
        <a:graphic>
          <a:graphicData uri="http://schemas.openxmlformats.org/presentationml/2006/ole">
            <mc:AlternateContent xmlns:mc="http://schemas.openxmlformats.org/markup-compatibility/2006">
              <mc:Choice xmlns:v="urn:schemas-microsoft-com:vml" Requires="v">
                <p:oleObj spid="_x0000_s15367" name="Equation" r:id="rId3" imgW="2565360" imgH="342720" progId="Equation.3">
                  <p:embed/>
                </p:oleObj>
              </mc:Choice>
              <mc:Fallback>
                <p:oleObj name="Equation" r:id="rId3" imgW="2565360" imgH="342720" progId="Equation.3">
                  <p:embed/>
                  <p:pic>
                    <p:nvPicPr>
                      <p:cNvPr id="1741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0685" y="4913829"/>
                        <a:ext cx="474662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5" name="Object 7"/>
          <p:cNvGraphicFramePr>
            <a:graphicFrameLocks noChangeAspect="1"/>
          </p:cNvGraphicFramePr>
          <p:nvPr>
            <p:extLst>
              <p:ext uri="{D42A27DB-BD31-4B8C-83A1-F6EECF244321}">
                <p14:modId xmlns:p14="http://schemas.microsoft.com/office/powerpoint/2010/main" val="257130947"/>
              </p:ext>
            </p:extLst>
          </p:nvPr>
        </p:nvGraphicFramePr>
        <p:xfrm>
          <a:off x="1840685" y="3311015"/>
          <a:ext cx="4279900" cy="573088"/>
        </p:xfrm>
        <a:graphic>
          <a:graphicData uri="http://schemas.openxmlformats.org/presentationml/2006/ole">
            <mc:AlternateContent xmlns:mc="http://schemas.openxmlformats.org/markup-compatibility/2006">
              <mc:Choice xmlns:v="urn:schemas-microsoft-com:vml" Requires="v">
                <p:oleObj spid="_x0000_s15368" name="Equation" r:id="rId5" imgW="2565360" imgH="342720" progId="Equation.3">
                  <p:embed/>
                </p:oleObj>
              </mc:Choice>
              <mc:Fallback>
                <p:oleObj name="Equation" r:id="rId5" imgW="2565360" imgH="342720" progId="Equation.3">
                  <p:embed/>
                  <p:pic>
                    <p:nvPicPr>
                      <p:cNvPr id="1741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0685" y="3311015"/>
                        <a:ext cx="4279900"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7360617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a:t>Active ADP algorithm</a:t>
            </a:r>
          </a:p>
        </p:txBody>
      </p:sp>
      <p:sp>
        <p:nvSpPr>
          <p:cNvPr id="44035" name="Rectangle 3"/>
          <p:cNvSpPr>
            <a:spLocks noGrp="1" noChangeArrowheads="1"/>
          </p:cNvSpPr>
          <p:nvPr>
            <p:ph type="body" idx="1"/>
          </p:nvPr>
        </p:nvSpPr>
        <p:spPr>
          <a:xfrm>
            <a:off x="1104899" y="1277049"/>
            <a:ext cx="10248899" cy="4824413"/>
          </a:xfrm>
        </p:spPr>
        <p:txBody>
          <a:bodyPr>
            <a:normAutofit/>
          </a:bodyPr>
          <a:lstStyle/>
          <a:p>
            <a:pPr>
              <a:buFont typeface="Wingdings" panose="05000000000000000000" pitchFamily="2" charset="2"/>
              <a:buNone/>
            </a:pPr>
            <a:r>
              <a:rPr lang="en-US" altLang="zh-CN" sz="1800" b="1" dirty="0"/>
              <a:t>For each s, initialize </a:t>
            </a:r>
            <a:r>
              <a:rPr lang="en-US" altLang="zh-CN" sz="1800" b="1" i="1" dirty="0"/>
              <a:t>U(s)</a:t>
            </a:r>
            <a:r>
              <a:rPr lang="en-US" altLang="zh-CN" sz="1800" b="1" dirty="0"/>
              <a:t>  , </a:t>
            </a:r>
            <a:r>
              <a:rPr lang="en-US" altLang="zh-CN" sz="1800" b="1" i="1" dirty="0"/>
              <a:t>T(</a:t>
            </a:r>
            <a:r>
              <a:rPr lang="en-US" altLang="zh-CN" sz="1800" b="1" i="1" dirty="0" err="1"/>
              <a:t>s,a,s</a:t>
            </a:r>
            <a:r>
              <a:rPr lang="en-US" altLang="zh-CN" sz="1800" b="1" i="1" dirty="0">
                <a:latin typeface="Times New Roman" panose="02020603050405020304" pitchFamily="18" charset="0"/>
              </a:rPr>
              <a:t>’</a:t>
            </a:r>
            <a:r>
              <a:rPr lang="en-US" altLang="zh-CN" sz="1800" b="1" i="1" dirty="0"/>
              <a:t>) </a:t>
            </a:r>
            <a:r>
              <a:rPr lang="en-US" altLang="zh-CN" sz="1800" b="1" dirty="0"/>
              <a:t>and</a:t>
            </a:r>
            <a:r>
              <a:rPr lang="en-US" altLang="zh-CN" sz="1800" b="1" i="1" dirty="0"/>
              <a:t> R(</a:t>
            </a:r>
            <a:r>
              <a:rPr lang="en-US" altLang="zh-CN" sz="1800" b="1" i="1" dirty="0" err="1"/>
              <a:t>s,a</a:t>
            </a:r>
            <a:r>
              <a:rPr lang="en-US" altLang="zh-CN" sz="1800" b="1" i="1" dirty="0"/>
              <a:t>)</a:t>
            </a:r>
            <a:r>
              <a:rPr lang="en-US" altLang="zh-CN" sz="1800" b="1" dirty="0"/>
              <a:t>  </a:t>
            </a:r>
          </a:p>
          <a:p>
            <a:pPr>
              <a:buFont typeface="Wingdings" panose="05000000000000000000" pitchFamily="2" charset="2"/>
              <a:buNone/>
            </a:pPr>
            <a:r>
              <a:rPr lang="en-US" altLang="zh-CN" sz="1800" b="1" dirty="0"/>
              <a:t>Initialize </a:t>
            </a:r>
            <a:r>
              <a:rPr lang="en-US" altLang="zh-CN" sz="1800" b="1" i="1" dirty="0"/>
              <a:t>s  </a:t>
            </a:r>
            <a:r>
              <a:rPr lang="en-US" altLang="zh-CN" sz="1800" b="1" dirty="0"/>
              <a:t>to current state that is perceived</a:t>
            </a:r>
            <a:endParaRPr lang="en-US" altLang="zh-CN" sz="1800" b="1" i="1" dirty="0"/>
          </a:p>
          <a:p>
            <a:pPr>
              <a:buFont typeface="Wingdings" panose="05000000000000000000" pitchFamily="2" charset="2"/>
              <a:buNone/>
            </a:pPr>
            <a:r>
              <a:rPr lang="en-US" altLang="zh-CN" sz="1800" b="1" dirty="0"/>
              <a:t>Loop forever</a:t>
            </a:r>
          </a:p>
          <a:p>
            <a:pPr>
              <a:buFont typeface="Wingdings" panose="05000000000000000000" pitchFamily="2" charset="2"/>
              <a:buNone/>
            </a:pPr>
            <a:r>
              <a:rPr lang="en-US" altLang="zh-CN" sz="1800" b="1" dirty="0"/>
              <a:t>      {</a:t>
            </a:r>
          </a:p>
          <a:p>
            <a:pPr lvl="1">
              <a:buFont typeface="Wingdings" panose="05000000000000000000" pitchFamily="2" charset="2"/>
              <a:buNone/>
            </a:pPr>
            <a:r>
              <a:rPr lang="en-US" altLang="zh-CN" sz="1600" dirty="0"/>
              <a:t>Select an action </a:t>
            </a:r>
            <a:r>
              <a:rPr lang="en-US" altLang="zh-CN" sz="1600" b="1" i="1" dirty="0"/>
              <a:t>a</a:t>
            </a:r>
            <a:r>
              <a:rPr lang="en-US" altLang="zh-CN" sz="1600" dirty="0"/>
              <a:t> and execute it (using current model </a:t>
            </a:r>
            <a:r>
              <a:rPr lang="en-US" altLang="zh-CN" sz="1600" b="1" i="1" dirty="0"/>
              <a:t>R </a:t>
            </a:r>
            <a:r>
              <a:rPr lang="en-US" altLang="zh-CN" sz="1600" dirty="0"/>
              <a:t>and </a:t>
            </a:r>
            <a:r>
              <a:rPr lang="en-US" altLang="zh-CN" sz="1600" b="1" i="1" dirty="0"/>
              <a:t>T</a:t>
            </a:r>
            <a:r>
              <a:rPr lang="en-US" altLang="zh-CN" sz="1600" dirty="0"/>
              <a:t>) using</a:t>
            </a:r>
          </a:p>
          <a:p>
            <a:pPr lvl="1">
              <a:buFont typeface="Wingdings" panose="05000000000000000000" pitchFamily="2" charset="2"/>
              <a:buNone/>
            </a:pPr>
            <a:endParaRPr lang="en-US" altLang="zh-CN" sz="1600" dirty="0"/>
          </a:p>
          <a:p>
            <a:pPr lvl="1">
              <a:buFont typeface="Wingdings" panose="05000000000000000000" pitchFamily="2" charset="2"/>
              <a:buNone/>
            </a:pPr>
            <a:endParaRPr lang="en-US" altLang="zh-CN" sz="1600" dirty="0"/>
          </a:p>
          <a:p>
            <a:pPr lvl="1">
              <a:buFont typeface="Wingdings" panose="05000000000000000000" pitchFamily="2" charset="2"/>
              <a:buNone/>
            </a:pPr>
            <a:r>
              <a:rPr lang="en-US" altLang="zh-CN" sz="1600" dirty="0"/>
              <a:t>Receive immediate reward </a:t>
            </a:r>
            <a:r>
              <a:rPr lang="en-US" altLang="zh-CN" sz="1600" b="1" i="1" dirty="0"/>
              <a:t>r</a:t>
            </a:r>
            <a:r>
              <a:rPr lang="en-US" altLang="zh-CN" sz="1600" dirty="0"/>
              <a:t> and observe the new state </a:t>
            </a:r>
            <a:r>
              <a:rPr lang="en-US" altLang="zh-CN" sz="1600" b="1" i="1" dirty="0"/>
              <a:t>s</a:t>
            </a:r>
            <a:r>
              <a:rPr lang="en-US" altLang="zh-CN" sz="1600" b="1" i="1" dirty="0">
                <a:latin typeface="Times New Roman" panose="02020603050405020304" pitchFamily="18" charset="0"/>
              </a:rPr>
              <a:t>’</a:t>
            </a:r>
            <a:endParaRPr lang="en-US" altLang="zh-CN" sz="1600" b="1" i="1" dirty="0"/>
          </a:p>
          <a:p>
            <a:pPr lvl="1">
              <a:buFont typeface="Wingdings" panose="05000000000000000000" pitchFamily="2" charset="2"/>
              <a:buNone/>
            </a:pPr>
            <a:r>
              <a:rPr lang="en-US" altLang="zh-CN" sz="1600" dirty="0"/>
              <a:t>Using the transition tuple &lt;</a:t>
            </a:r>
            <a:r>
              <a:rPr lang="en-US" altLang="zh-CN" sz="1600" i="1" dirty="0" err="1"/>
              <a:t>s,a,s</a:t>
            </a:r>
            <a:r>
              <a:rPr lang="en-US" altLang="zh-CN" sz="1600" i="1" dirty="0" err="1">
                <a:latin typeface="Times New Roman" panose="02020603050405020304" pitchFamily="18" charset="0"/>
              </a:rPr>
              <a:t>’</a:t>
            </a:r>
            <a:r>
              <a:rPr lang="en-US" altLang="zh-CN" sz="1600" i="1" dirty="0" err="1"/>
              <a:t>,r</a:t>
            </a:r>
            <a:r>
              <a:rPr lang="en-US" altLang="zh-CN" sz="1600" dirty="0"/>
              <a:t>&gt; to update model </a:t>
            </a:r>
            <a:r>
              <a:rPr lang="en-US" altLang="zh-CN" sz="1600" b="1" i="1" dirty="0"/>
              <a:t> R</a:t>
            </a:r>
            <a:r>
              <a:rPr lang="en-US" altLang="zh-CN" sz="1600" dirty="0"/>
              <a:t> and</a:t>
            </a:r>
            <a:r>
              <a:rPr lang="en-US" altLang="zh-CN" sz="1600" b="1" i="1" dirty="0"/>
              <a:t> T	</a:t>
            </a:r>
            <a:r>
              <a:rPr lang="en-US" altLang="zh-CN" sz="1600" dirty="0"/>
              <a:t>(see further)</a:t>
            </a:r>
            <a:r>
              <a:rPr lang="en-US" altLang="zh-CN" sz="1600" b="1" i="1" dirty="0"/>
              <a:t>	</a:t>
            </a:r>
          </a:p>
          <a:p>
            <a:pPr lvl="1">
              <a:buFont typeface="Wingdings" panose="05000000000000000000" pitchFamily="2" charset="2"/>
              <a:buNone/>
            </a:pPr>
            <a:r>
              <a:rPr lang="en-US" altLang="zh-CN" sz="1600" dirty="0"/>
              <a:t>For all the sate </a:t>
            </a:r>
            <a:r>
              <a:rPr lang="en-US" altLang="zh-CN" sz="1600" b="1" i="1" dirty="0"/>
              <a:t>s</a:t>
            </a:r>
            <a:r>
              <a:rPr lang="en-US" altLang="zh-CN" sz="1600" dirty="0"/>
              <a:t>, update </a:t>
            </a:r>
            <a:r>
              <a:rPr lang="en-US" altLang="zh-CN" sz="1600" b="1" i="1" dirty="0"/>
              <a:t>U(s) </a:t>
            </a:r>
            <a:r>
              <a:rPr lang="en-US" altLang="zh-CN" sz="1600" dirty="0"/>
              <a:t> using the updating rule</a:t>
            </a:r>
            <a:endParaRPr lang="en-US" altLang="zh-CN" sz="1400" b="1" i="1" dirty="0"/>
          </a:p>
          <a:p>
            <a:pPr lvl="1">
              <a:buFont typeface="Wingdings" panose="05000000000000000000" pitchFamily="2" charset="2"/>
              <a:buNone/>
            </a:pPr>
            <a:r>
              <a:rPr lang="en-US" altLang="zh-CN" sz="1400" b="1" i="1" dirty="0"/>
              <a:t> </a:t>
            </a:r>
          </a:p>
          <a:p>
            <a:pPr lvl="1">
              <a:buFont typeface="Wingdings" panose="05000000000000000000" pitchFamily="2" charset="2"/>
              <a:buNone/>
            </a:pPr>
            <a:endParaRPr lang="en-US" altLang="zh-CN" sz="1400" b="1" i="1" dirty="0"/>
          </a:p>
          <a:p>
            <a:pPr lvl="1">
              <a:buFont typeface="Wingdings" panose="05000000000000000000" pitchFamily="2" charset="2"/>
              <a:buNone/>
            </a:pPr>
            <a:r>
              <a:rPr lang="en-US" altLang="zh-CN" sz="1400" b="1" i="1" dirty="0"/>
              <a:t>s = s</a:t>
            </a:r>
            <a:r>
              <a:rPr lang="en-US" altLang="zh-CN" sz="1400" b="1" i="1" dirty="0">
                <a:latin typeface="Times New Roman" panose="02020603050405020304" pitchFamily="18" charset="0"/>
              </a:rPr>
              <a:t>’</a:t>
            </a:r>
            <a:endParaRPr lang="en-US" altLang="zh-CN" sz="1400" b="1" i="1" dirty="0"/>
          </a:p>
          <a:p>
            <a:pPr>
              <a:buFont typeface="Wingdings" panose="05000000000000000000" pitchFamily="2" charset="2"/>
              <a:buNone/>
            </a:pPr>
            <a:r>
              <a:rPr lang="en-US" altLang="zh-CN" sz="1600" dirty="0"/>
              <a:t>        </a:t>
            </a:r>
            <a:r>
              <a:rPr lang="en-US" altLang="zh-CN" sz="1600" b="1" dirty="0"/>
              <a:t>}</a:t>
            </a:r>
            <a:endParaRPr lang="en-US" altLang="zh-CN" b="1" dirty="0"/>
          </a:p>
        </p:txBody>
      </p:sp>
      <p:graphicFrame>
        <p:nvGraphicFramePr>
          <p:cNvPr id="44036" name="Object 4"/>
          <p:cNvGraphicFramePr>
            <a:graphicFrameLocks noChangeAspect="1"/>
          </p:cNvGraphicFramePr>
          <p:nvPr>
            <p:extLst>
              <p:ext uri="{D42A27DB-BD31-4B8C-83A1-F6EECF244321}">
                <p14:modId xmlns:p14="http://schemas.microsoft.com/office/powerpoint/2010/main" val="4251120827"/>
              </p:ext>
            </p:extLst>
          </p:nvPr>
        </p:nvGraphicFramePr>
        <p:xfrm>
          <a:off x="2381249" y="3051497"/>
          <a:ext cx="3848100" cy="517525"/>
        </p:xfrm>
        <a:graphic>
          <a:graphicData uri="http://schemas.openxmlformats.org/presentationml/2006/ole">
            <mc:AlternateContent xmlns:mc="http://schemas.openxmlformats.org/markup-compatibility/2006">
              <mc:Choice xmlns:v="urn:schemas-microsoft-com:vml" Requires="v">
                <p:oleObj spid="_x0000_s14343" name="Equation" r:id="rId3" imgW="2565360" imgH="342720" progId="Equation.3">
                  <p:embed/>
                </p:oleObj>
              </mc:Choice>
              <mc:Fallback>
                <p:oleObj name="Equation" r:id="rId3" imgW="2565360" imgH="342720" progId="Equation.3">
                  <p:embed/>
                  <p:pic>
                    <p:nvPicPr>
                      <p:cNvPr id="440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49" y="3051497"/>
                        <a:ext cx="38481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5"/>
          <p:cNvGraphicFramePr>
            <a:graphicFrameLocks noChangeAspect="1"/>
          </p:cNvGraphicFramePr>
          <p:nvPr>
            <p:extLst>
              <p:ext uri="{D42A27DB-BD31-4B8C-83A1-F6EECF244321}">
                <p14:modId xmlns:p14="http://schemas.microsoft.com/office/powerpoint/2010/main" val="3036515166"/>
              </p:ext>
            </p:extLst>
          </p:nvPr>
        </p:nvGraphicFramePr>
        <p:xfrm>
          <a:off x="2904687" y="4864045"/>
          <a:ext cx="3581400" cy="479425"/>
        </p:xfrm>
        <a:graphic>
          <a:graphicData uri="http://schemas.openxmlformats.org/presentationml/2006/ole">
            <mc:AlternateContent xmlns:mc="http://schemas.openxmlformats.org/markup-compatibility/2006">
              <mc:Choice xmlns:v="urn:schemas-microsoft-com:vml" Requires="v">
                <p:oleObj spid="_x0000_s14344" name="Equation" r:id="rId5" imgW="2565360" imgH="342720" progId="Equation.3">
                  <p:embed/>
                </p:oleObj>
              </mc:Choice>
              <mc:Fallback>
                <p:oleObj name="Equation" r:id="rId5" imgW="2565360" imgH="342720" progId="Equation.3">
                  <p:embed/>
                  <p:pic>
                    <p:nvPicPr>
                      <p:cNvPr id="4403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4687" y="4864045"/>
                        <a:ext cx="35814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6668554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a:t>How to learn model?</a:t>
            </a:r>
          </a:p>
        </p:txBody>
      </p:sp>
      <p:sp>
        <p:nvSpPr>
          <p:cNvPr id="63491" name="Rectangle 3"/>
          <p:cNvSpPr>
            <a:spLocks noGrp="1" noChangeArrowheads="1"/>
          </p:cNvSpPr>
          <p:nvPr>
            <p:ph type="body" idx="1"/>
          </p:nvPr>
        </p:nvSpPr>
        <p:spPr/>
        <p:txBody>
          <a:bodyPr>
            <a:normAutofit/>
          </a:bodyPr>
          <a:lstStyle/>
          <a:p>
            <a:r>
              <a:rPr lang="en-US" altLang="zh-CN" sz="2400" dirty="0"/>
              <a:t>Use the transition tuple &lt;s, a, s</a:t>
            </a:r>
            <a:r>
              <a:rPr lang="en-US" altLang="zh-CN" sz="2400" dirty="0">
                <a:latin typeface="Times New Roman" panose="02020603050405020304" pitchFamily="18" charset="0"/>
              </a:rPr>
              <a:t>’</a:t>
            </a:r>
            <a:r>
              <a:rPr lang="en-US" altLang="zh-CN" sz="2400" dirty="0"/>
              <a:t>, r&gt; to learn T(</a:t>
            </a:r>
            <a:r>
              <a:rPr lang="en-US" altLang="zh-CN" sz="2400" dirty="0" err="1"/>
              <a:t>s,a,s</a:t>
            </a:r>
            <a:r>
              <a:rPr lang="en-US" altLang="zh-CN" sz="2400" dirty="0">
                <a:latin typeface="Times New Roman" panose="02020603050405020304" pitchFamily="18" charset="0"/>
              </a:rPr>
              <a:t>’</a:t>
            </a:r>
            <a:r>
              <a:rPr lang="en-US" altLang="zh-CN" sz="2400" dirty="0"/>
              <a:t>) and R(</a:t>
            </a:r>
            <a:r>
              <a:rPr lang="en-US" altLang="zh-CN" sz="2400" dirty="0" err="1"/>
              <a:t>s,a</a:t>
            </a:r>
            <a:r>
              <a:rPr lang="en-US" altLang="zh-CN" sz="2400" dirty="0"/>
              <a:t>). That</a:t>
            </a:r>
            <a:r>
              <a:rPr lang="en-US" altLang="zh-CN" sz="2400" dirty="0">
                <a:latin typeface="Times New Roman" panose="02020603050405020304" pitchFamily="18" charset="0"/>
              </a:rPr>
              <a:t>’</a:t>
            </a:r>
            <a:r>
              <a:rPr lang="en-US" altLang="zh-CN" sz="2400" dirty="0"/>
              <a:t>s supervised learning!</a:t>
            </a:r>
            <a:endParaRPr lang="en-US" altLang="zh-CN" sz="2400" i="1" dirty="0"/>
          </a:p>
          <a:p>
            <a:pPr lvl="1"/>
            <a:r>
              <a:rPr lang="en-US" altLang="zh-CN" sz="2000" dirty="0"/>
              <a:t>Since the agent can get every transition (s, a, </a:t>
            </a:r>
            <a:r>
              <a:rPr lang="en-US" altLang="zh-CN" sz="2000" dirty="0" err="1"/>
              <a:t>s</a:t>
            </a:r>
            <a:r>
              <a:rPr lang="en-US" altLang="zh-CN" sz="2000" dirty="0" err="1">
                <a:latin typeface="Times New Roman" panose="02020603050405020304" pitchFamily="18" charset="0"/>
              </a:rPr>
              <a:t>’</a:t>
            </a:r>
            <a:r>
              <a:rPr lang="en-US" altLang="zh-CN" sz="2000" dirty="0" err="1"/>
              <a:t>,r</a:t>
            </a:r>
            <a:r>
              <a:rPr lang="en-US" altLang="zh-CN" sz="2000" dirty="0"/>
              <a:t>) directly, so take (</a:t>
            </a:r>
            <a:r>
              <a:rPr lang="en-US" altLang="zh-CN" sz="2000" dirty="0" err="1"/>
              <a:t>s,a</a:t>
            </a:r>
            <a:r>
              <a:rPr lang="en-US" altLang="zh-CN" sz="2000" dirty="0"/>
              <a:t>)/s</a:t>
            </a:r>
            <a:r>
              <a:rPr lang="en-US" altLang="zh-CN" sz="2000" dirty="0">
                <a:latin typeface="Times New Roman" panose="02020603050405020304" pitchFamily="18" charset="0"/>
              </a:rPr>
              <a:t>’</a:t>
            </a:r>
            <a:r>
              <a:rPr lang="en-US" altLang="zh-CN" sz="2000" dirty="0"/>
              <a:t> as an input/output example of the transition probability function </a:t>
            </a:r>
            <a:r>
              <a:rPr lang="en-US" altLang="zh-CN" sz="2000" i="1" dirty="0"/>
              <a:t>T</a:t>
            </a:r>
            <a:r>
              <a:rPr lang="en-US" altLang="zh-CN" sz="2000" dirty="0"/>
              <a:t>.  </a:t>
            </a:r>
          </a:p>
          <a:p>
            <a:pPr lvl="1"/>
            <a:r>
              <a:rPr lang="en-US" altLang="zh-CN" sz="2000" dirty="0"/>
              <a:t>Different techniques in the supervised learning(see further reading for detail)</a:t>
            </a:r>
          </a:p>
          <a:p>
            <a:pPr lvl="1"/>
            <a:r>
              <a:rPr lang="en-US" altLang="zh-CN" sz="2000" dirty="0"/>
              <a:t>Use </a:t>
            </a:r>
            <a:r>
              <a:rPr lang="en-US" altLang="zh-CN" sz="2000" i="1" dirty="0"/>
              <a:t>r </a:t>
            </a:r>
            <a:r>
              <a:rPr lang="en-US" altLang="zh-CN" sz="2000" dirty="0"/>
              <a:t>and </a:t>
            </a:r>
            <a:r>
              <a:rPr lang="en-US" altLang="zh-CN" sz="2000" i="1" dirty="0"/>
              <a:t>T(</a:t>
            </a:r>
            <a:r>
              <a:rPr lang="en-US" altLang="zh-CN" sz="2000" i="1" dirty="0" err="1"/>
              <a:t>s,a,s</a:t>
            </a:r>
            <a:r>
              <a:rPr lang="en-US" altLang="zh-CN" sz="2000" i="1" dirty="0">
                <a:latin typeface="Times New Roman" panose="02020603050405020304" pitchFamily="18" charset="0"/>
              </a:rPr>
              <a:t>’</a:t>
            </a:r>
            <a:r>
              <a:rPr lang="en-US" altLang="zh-CN" sz="2000" i="1" dirty="0"/>
              <a:t>)</a:t>
            </a:r>
            <a:r>
              <a:rPr lang="en-US" altLang="zh-CN" sz="2000" dirty="0"/>
              <a:t> to learn </a:t>
            </a:r>
            <a:r>
              <a:rPr lang="en-US" altLang="zh-CN" sz="2000" i="1" dirty="0"/>
              <a:t>R(</a:t>
            </a:r>
            <a:r>
              <a:rPr lang="en-US" altLang="zh-CN" sz="2000" i="1" dirty="0" err="1"/>
              <a:t>s,a</a:t>
            </a:r>
            <a:r>
              <a:rPr lang="en-US" altLang="zh-CN" sz="2000" i="1" dirty="0"/>
              <a:t>)</a:t>
            </a:r>
          </a:p>
          <a:p>
            <a:endParaRPr lang="en-US" altLang="zh-CN" sz="3200" i="1" dirty="0"/>
          </a:p>
        </p:txBody>
      </p:sp>
      <p:graphicFrame>
        <p:nvGraphicFramePr>
          <p:cNvPr id="63493" name="Object 5"/>
          <p:cNvGraphicFramePr>
            <a:graphicFrameLocks noChangeAspect="1"/>
          </p:cNvGraphicFramePr>
          <p:nvPr>
            <p:extLst>
              <p:ext uri="{D42A27DB-BD31-4B8C-83A1-F6EECF244321}">
                <p14:modId xmlns:p14="http://schemas.microsoft.com/office/powerpoint/2010/main" val="667959834"/>
              </p:ext>
            </p:extLst>
          </p:nvPr>
        </p:nvGraphicFramePr>
        <p:xfrm>
          <a:off x="3124898" y="3967992"/>
          <a:ext cx="5998039" cy="1434517"/>
        </p:xfrm>
        <a:graphic>
          <a:graphicData uri="http://schemas.openxmlformats.org/presentationml/2006/ole">
            <mc:AlternateContent xmlns:mc="http://schemas.openxmlformats.org/markup-compatibility/2006">
              <mc:Choice xmlns:v="urn:schemas-microsoft-com:vml" Requires="v">
                <p:oleObj spid="_x0000_s13316" name="Equation" r:id="rId3" imgW="1434960" imgH="342720" progId="Equation.3">
                  <p:embed/>
                </p:oleObj>
              </mc:Choice>
              <mc:Fallback>
                <p:oleObj name="Equation" r:id="rId3" imgW="1434960" imgH="342720" progId="Equation.3">
                  <p:embed/>
                  <p:pic>
                    <p:nvPicPr>
                      <p:cNvPr id="634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898" y="3967992"/>
                        <a:ext cx="5998039" cy="143451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1164846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a:t>ADP approach pros and cons</a:t>
            </a:r>
          </a:p>
        </p:txBody>
      </p:sp>
      <p:sp>
        <p:nvSpPr>
          <p:cNvPr id="59395" name="Rectangle 3"/>
          <p:cNvSpPr>
            <a:spLocks noGrp="1" noChangeArrowheads="1"/>
          </p:cNvSpPr>
          <p:nvPr>
            <p:ph type="body" idx="1"/>
          </p:nvPr>
        </p:nvSpPr>
        <p:spPr/>
        <p:txBody>
          <a:bodyPr>
            <a:normAutofit/>
          </a:bodyPr>
          <a:lstStyle/>
          <a:p>
            <a:r>
              <a:rPr lang="en-US" altLang="zh-CN" sz="3200" dirty="0"/>
              <a:t>Pros:</a:t>
            </a:r>
          </a:p>
          <a:p>
            <a:pPr lvl="1"/>
            <a:r>
              <a:rPr lang="en-US" altLang="zh-CN" dirty="0"/>
              <a:t>ADP algorithm converges far faster than LMS and Temporal learning. That is because it use the information from the </a:t>
            </a:r>
            <a:r>
              <a:rPr lang="en-US" altLang="zh-CN" dirty="0" err="1"/>
              <a:t>the</a:t>
            </a:r>
            <a:r>
              <a:rPr lang="en-US" altLang="zh-CN" dirty="0"/>
              <a:t> model of the environment</a:t>
            </a:r>
            <a:r>
              <a:rPr lang="en-US" altLang="zh-CN" sz="2800" dirty="0" smtClean="0"/>
              <a:t>.</a:t>
            </a:r>
          </a:p>
          <a:p>
            <a:pPr lvl="1"/>
            <a:endParaRPr lang="en-US" altLang="zh-CN" sz="2800" dirty="0"/>
          </a:p>
          <a:p>
            <a:pPr lvl="1"/>
            <a:endParaRPr lang="en-US" altLang="zh-CN" sz="2800" dirty="0"/>
          </a:p>
          <a:p>
            <a:r>
              <a:rPr lang="en-US" altLang="zh-CN" sz="3200" dirty="0"/>
              <a:t>Cons:</a:t>
            </a:r>
          </a:p>
          <a:p>
            <a:pPr lvl="1"/>
            <a:r>
              <a:rPr lang="en-US" altLang="zh-CN" dirty="0"/>
              <a:t>Intractable for large state space</a:t>
            </a:r>
          </a:p>
          <a:p>
            <a:pPr lvl="1"/>
            <a:r>
              <a:rPr lang="en-US" altLang="zh-CN" dirty="0"/>
              <a:t>In each step, update </a:t>
            </a:r>
            <a:r>
              <a:rPr lang="en-US" altLang="zh-CN" i="1" dirty="0"/>
              <a:t>U </a:t>
            </a:r>
            <a:r>
              <a:rPr lang="en-US" altLang="zh-CN" dirty="0"/>
              <a:t> for all states</a:t>
            </a:r>
          </a:p>
          <a:p>
            <a:pPr lvl="1"/>
            <a:r>
              <a:rPr lang="en-US" altLang="zh-CN" dirty="0"/>
              <a:t>Improve this by </a:t>
            </a:r>
            <a:r>
              <a:rPr lang="en-US" altLang="zh-CN" i="1" dirty="0"/>
              <a:t>prioritized-sweeping </a:t>
            </a:r>
            <a:r>
              <a:rPr lang="en-US" altLang="zh-CN" dirty="0"/>
              <a:t>(see further reading for detail)</a:t>
            </a:r>
          </a:p>
          <a:p>
            <a:pPr>
              <a:buFont typeface="Wingdings" panose="05000000000000000000" pitchFamily="2" charset="2"/>
              <a:buNone/>
            </a:pPr>
            <a:endParaRPr lang="en-US" altLang="zh-CN" sz="3600" dirty="0"/>
          </a:p>
        </p:txBody>
      </p:sp>
    </p:spTree>
    <p:extLst>
      <p:ext uri="{BB962C8B-B14F-4D97-AF65-F5344CB8AC3E}">
        <p14:creationId xmlns:p14="http://schemas.microsoft.com/office/powerpoint/2010/main" val="317172464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t>Another model free method</a:t>
            </a:r>
            <a:r>
              <a:rPr lang="en-US" altLang="zh-CN">
                <a:latin typeface="Times New Roman" panose="02020603050405020304" pitchFamily="18" charset="0"/>
              </a:rPr>
              <a:t>–</a:t>
            </a:r>
            <a:r>
              <a:rPr lang="en-US" altLang="zh-CN"/>
              <a:t> TD-Q learning</a:t>
            </a:r>
          </a:p>
        </p:txBody>
      </p:sp>
      <p:sp>
        <p:nvSpPr>
          <p:cNvPr id="21507" name="Rectangle 3"/>
          <p:cNvSpPr>
            <a:spLocks noGrp="1" noChangeArrowheads="1"/>
          </p:cNvSpPr>
          <p:nvPr>
            <p:ph type="body" idx="1"/>
          </p:nvPr>
        </p:nvSpPr>
        <p:spPr>
          <a:xfrm>
            <a:off x="1104900" y="1258904"/>
            <a:ext cx="7888288" cy="4687887"/>
          </a:xfrm>
        </p:spPr>
        <p:txBody>
          <a:bodyPr>
            <a:normAutofit fontScale="92500" lnSpcReduction="10000"/>
          </a:bodyPr>
          <a:lstStyle/>
          <a:p>
            <a:r>
              <a:rPr lang="en-US" altLang="zh-CN" sz="2000" dirty="0"/>
              <a:t>Define Q-value function</a:t>
            </a:r>
          </a:p>
          <a:p>
            <a:endParaRPr lang="en-US" altLang="zh-CN" sz="2000" dirty="0" smtClean="0"/>
          </a:p>
          <a:p>
            <a:endParaRPr lang="en-US" altLang="zh-CN" sz="2000" dirty="0"/>
          </a:p>
          <a:p>
            <a:r>
              <a:rPr lang="en-US" altLang="zh-CN" sz="2000" dirty="0"/>
              <a:t>Q-value function updating rule</a:t>
            </a:r>
          </a:p>
          <a:p>
            <a:endParaRPr lang="en-US" altLang="zh-CN" sz="2000" dirty="0"/>
          </a:p>
          <a:p>
            <a:endParaRPr lang="en-US" altLang="zh-CN" sz="2000" dirty="0"/>
          </a:p>
          <a:p>
            <a:pPr marL="0" indent="0">
              <a:buNone/>
            </a:pPr>
            <a:endParaRPr lang="en-US" altLang="zh-CN" sz="2000" dirty="0" smtClean="0"/>
          </a:p>
          <a:p>
            <a:r>
              <a:rPr lang="en-US" altLang="zh-CN" sz="2000" dirty="0" smtClean="0"/>
              <a:t>Key </a:t>
            </a:r>
            <a:r>
              <a:rPr lang="en-US" altLang="zh-CN" sz="2000" dirty="0"/>
              <a:t>idea of TD-Q learning</a:t>
            </a:r>
          </a:p>
          <a:p>
            <a:pPr lvl="1"/>
            <a:r>
              <a:rPr lang="en-US" altLang="zh-CN" sz="1800" dirty="0"/>
              <a:t> Combined with temporal difference approach</a:t>
            </a:r>
          </a:p>
          <a:p>
            <a:pPr lvl="1"/>
            <a:r>
              <a:rPr lang="en-US" altLang="zh-CN" sz="1800" dirty="0" smtClean="0"/>
              <a:t> The </a:t>
            </a:r>
            <a:r>
              <a:rPr lang="en-US" altLang="zh-CN" sz="1800" dirty="0"/>
              <a:t>updating </a:t>
            </a:r>
            <a:r>
              <a:rPr lang="en-US" altLang="zh-CN" sz="1800" dirty="0" smtClean="0"/>
              <a:t>rule</a:t>
            </a:r>
            <a:endParaRPr lang="en-US" altLang="zh-CN" sz="2000" dirty="0"/>
          </a:p>
          <a:p>
            <a:endParaRPr lang="en-US" altLang="zh-CN" sz="2000" dirty="0"/>
          </a:p>
          <a:p>
            <a:endParaRPr lang="en-US" altLang="zh-CN" sz="2000" dirty="0" smtClean="0"/>
          </a:p>
          <a:p>
            <a:r>
              <a:rPr lang="en-US" altLang="zh-CN" sz="2000" dirty="0" smtClean="0"/>
              <a:t>Rule </a:t>
            </a:r>
            <a:r>
              <a:rPr lang="en-US" altLang="zh-CN" sz="2000" dirty="0"/>
              <a:t>to chose the action to take</a:t>
            </a:r>
          </a:p>
        </p:txBody>
      </p:sp>
      <p:graphicFrame>
        <p:nvGraphicFramePr>
          <p:cNvPr id="21508" name="Object 4"/>
          <p:cNvGraphicFramePr>
            <a:graphicFrameLocks noChangeAspect="1"/>
          </p:cNvGraphicFramePr>
          <p:nvPr>
            <p:extLst>
              <p:ext uri="{D42A27DB-BD31-4B8C-83A1-F6EECF244321}">
                <p14:modId xmlns:p14="http://schemas.microsoft.com/office/powerpoint/2010/main" val="3069956986"/>
              </p:ext>
            </p:extLst>
          </p:nvPr>
        </p:nvGraphicFramePr>
        <p:xfrm>
          <a:off x="2820914" y="1606566"/>
          <a:ext cx="1968500" cy="460375"/>
        </p:xfrm>
        <a:graphic>
          <a:graphicData uri="http://schemas.openxmlformats.org/presentationml/2006/ole">
            <mc:AlternateContent xmlns:mc="http://schemas.openxmlformats.org/markup-compatibility/2006">
              <mc:Choice xmlns:v="urn:schemas-microsoft-com:vml" Requires="v">
                <p:oleObj spid="_x0000_s11283" name="Equation" r:id="rId3" imgW="1193760" imgH="279360" progId="Equation.3">
                  <p:embed/>
                </p:oleObj>
              </mc:Choice>
              <mc:Fallback>
                <p:oleObj name="Equation" r:id="rId3" imgW="1193760" imgH="279360" progId="Equation.3">
                  <p:embed/>
                  <p:pic>
                    <p:nvPicPr>
                      <p:cNvPr id="215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0914" y="1606566"/>
                        <a:ext cx="1968500" cy="460375"/>
                      </a:xfrm>
                      <a:prstGeom prst="rect">
                        <a:avLst/>
                      </a:prstGeom>
                      <a:noFill/>
                      <a:ln>
                        <a:noFill/>
                      </a:ln>
                      <a:effectLst/>
                    </p:spPr>
                  </p:pic>
                </p:oleObj>
              </mc:Fallback>
            </mc:AlternateContent>
          </a:graphicData>
        </a:graphic>
      </p:graphicFrame>
      <p:graphicFrame>
        <p:nvGraphicFramePr>
          <p:cNvPr id="21510" name="Object 6"/>
          <p:cNvGraphicFramePr>
            <a:graphicFrameLocks noChangeAspect="1"/>
          </p:cNvGraphicFramePr>
          <p:nvPr>
            <p:extLst>
              <p:ext uri="{D42A27DB-BD31-4B8C-83A1-F6EECF244321}">
                <p14:modId xmlns:p14="http://schemas.microsoft.com/office/powerpoint/2010/main" val="139544501"/>
              </p:ext>
            </p:extLst>
          </p:nvPr>
        </p:nvGraphicFramePr>
        <p:xfrm>
          <a:off x="2551906" y="2620185"/>
          <a:ext cx="3582988" cy="479425"/>
        </p:xfrm>
        <a:graphic>
          <a:graphicData uri="http://schemas.openxmlformats.org/presentationml/2006/ole">
            <mc:AlternateContent xmlns:mc="http://schemas.openxmlformats.org/markup-compatibility/2006">
              <mc:Choice xmlns:v="urn:schemas-microsoft-com:vml" Requires="v">
                <p:oleObj spid="_x0000_s11284" name="Equation" r:id="rId5" imgW="2565360" imgH="342720" progId="Equation.3">
                  <p:embed/>
                </p:oleObj>
              </mc:Choice>
              <mc:Fallback>
                <p:oleObj name="Equation" r:id="rId5" imgW="2565360" imgH="342720" progId="Equation.3">
                  <p:embed/>
                  <p:pic>
                    <p:nvPicPr>
                      <p:cNvPr id="2151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1906" y="2620185"/>
                        <a:ext cx="3582988" cy="479425"/>
                      </a:xfrm>
                      <a:prstGeom prst="rect">
                        <a:avLst/>
                      </a:prstGeom>
                      <a:noFill/>
                      <a:ln>
                        <a:noFill/>
                      </a:ln>
                      <a:effectLst/>
                    </p:spPr>
                  </p:pic>
                </p:oleObj>
              </mc:Fallback>
            </mc:AlternateContent>
          </a:graphicData>
        </a:graphic>
      </p:graphicFrame>
      <p:graphicFrame>
        <p:nvGraphicFramePr>
          <p:cNvPr id="21511" name="Object 7"/>
          <p:cNvGraphicFramePr>
            <a:graphicFrameLocks noChangeAspect="1"/>
          </p:cNvGraphicFramePr>
          <p:nvPr>
            <p:extLst>
              <p:ext uri="{D42A27DB-BD31-4B8C-83A1-F6EECF244321}">
                <p14:modId xmlns:p14="http://schemas.microsoft.com/office/powerpoint/2010/main" val="3678777601"/>
              </p:ext>
            </p:extLst>
          </p:nvPr>
        </p:nvGraphicFramePr>
        <p:xfrm>
          <a:off x="2551906" y="3099610"/>
          <a:ext cx="3508375" cy="517525"/>
        </p:xfrm>
        <a:graphic>
          <a:graphicData uri="http://schemas.openxmlformats.org/presentationml/2006/ole">
            <mc:AlternateContent xmlns:mc="http://schemas.openxmlformats.org/markup-compatibility/2006">
              <mc:Choice xmlns:v="urn:schemas-microsoft-com:vml" Requires="v">
                <p:oleObj spid="_x0000_s11285" name="Equation" r:id="rId7" imgW="2323800" imgH="342720" progId="Equation.3">
                  <p:embed/>
                </p:oleObj>
              </mc:Choice>
              <mc:Fallback>
                <p:oleObj name="Equation" r:id="rId7" imgW="2323800" imgH="342720" progId="Equation.3">
                  <p:embed/>
                  <p:pic>
                    <p:nvPicPr>
                      <p:cNvPr id="2151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1906" y="3099610"/>
                        <a:ext cx="3508375" cy="517525"/>
                      </a:xfrm>
                      <a:prstGeom prst="rect">
                        <a:avLst/>
                      </a:prstGeom>
                      <a:noFill/>
                      <a:ln>
                        <a:noFill/>
                      </a:ln>
                      <a:effectLst/>
                    </p:spPr>
                  </p:pic>
                </p:oleObj>
              </mc:Fallback>
            </mc:AlternateContent>
          </a:graphicData>
        </a:graphic>
      </p:graphicFrame>
      <p:graphicFrame>
        <p:nvGraphicFramePr>
          <p:cNvPr id="21512" name="Object 8"/>
          <p:cNvGraphicFramePr>
            <a:graphicFrameLocks noChangeAspect="1"/>
          </p:cNvGraphicFramePr>
          <p:nvPr>
            <p:extLst>
              <p:ext uri="{D42A27DB-BD31-4B8C-83A1-F6EECF244321}">
                <p14:modId xmlns:p14="http://schemas.microsoft.com/office/powerpoint/2010/main" val="45163953"/>
              </p:ext>
            </p:extLst>
          </p:nvPr>
        </p:nvGraphicFramePr>
        <p:xfrm>
          <a:off x="2551906" y="4637086"/>
          <a:ext cx="4386263" cy="541337"/>
        </p:xfrm>
        <a:graphic>
          <a:graphicData uri="http://schemas.openxmlformats.org/presentationml/2006/ole">
            <mc:AlternateContent xmlns:mc="http://schemas.openxmlformats.org/markup-compatibility/2006">
              <mc:Choice xmlns:v="urn:schemas-microsoft-com:vml" Requires="v">
                <p:oleObj spid="_x0000_s11286" name="Equation" r:id="rId9" imgW="2781000" imgH="342720" progId="Equation.3">
                  <p:embed/>
                </p:oleObj>
              </mc:Choice>
              <mc:Fallback>
                <p:oleObj name="Equation" r:id="rId9" imgW="2781000" imgH="342720" progId="Equation.3">
                  <p:embed/>
                  <p:pic>
                    <p:nvPicPr>
                      <p:cNvPr id="21512"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1906" y="4637086"/>
                        <a:ext cx="4386263" cy="541337"/>
                      </a:xfrm>
                      <a:prstGeom prst="rect">
                        <a:avLst/>
                      </a:prstGeom>
                      <a:noFill/>
                      <a:ln>
                        <a:noFill/>
                      </a:ln>
                      <a:effectLst/>
                    </p:spPr>
                  </p:pic>
                </p:oleObj>
              </mc:Fallback>
            </mc:AlternateContent>
          </a:graphicData>
        </a:graphic>
      </p:graphicFrame>
      <p:graphicFrame>
        <p:nvGraphicFramePr>
          <p:cNvPr id="21513" name="Object 9"/>
          <p:cNvGraphicFramePr>
            <a:graphicFrameLocks noChangeAspect="1"/>
          </p:cNvGraphicFramePr>
          <p:nvPr>
            <p:extLst>
              <p:ext uri="{D42A27DB-BD31-4B8C-83A1-F6EECF244321}">
                <p14:modId xmlns:p14="http://schemas.microsoft.com/office/powerpoint/2010/main" val="2147972954"/>
              </p:ext>
            </p:extLst>
          </p:nvPr>
        </p:nvGraphicFramePr>
        <p:xfrm>
          <a:off x="2230437" y="5714222"/>
          <a:ext cx="5029200" cy="465138"/>
        </p:xfrm>
        <a:graphic>
          <a:graphicData uri="http://schemas.openxmlformats.org/presentationml/2006/ole">
            <mc:AlternateContent xmlns:mc="http://schemas.openxmlformats.org/markup-compatibility/2006">
              <mc:Choice xmlns:v="urn:schemas-microsoft-com:vml" Requires="v">
                <p:oleObj spid="_x0000_s11287" name="Equation" r:id="rId11" imgW="3022560" imgH="279360" progId="Equation.3">
                  <p:embed/>
                </p:oleObj>
              </mc:Choice>
              <mc:Fallback>
                <p:oleObj name="Equation" r:id="rId11" imgW="3022560" imgH="279360" progId="Equation.3">
                  <p:embed/>
                  <p:pic>
                    <p:nvPicPr>
                      <p:cNvPr id="21513"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30437" y="5714222"/>
                        <a:ext cx="5029200" cy="465138"/>
                      </a:xfrm>
                      <a:prstGeom prst="rect">
                        <a:avLst/>
                      </a:prstGeom>
                      <a:noFill/>
                      <a:ln>
                        <a:noFill/>
                      </a:ln>
                      <a:effectLst/>
                    </p:spPr>
                  </p:pic>
                </p:oleObj>
              </mc:Fallback>
            </mc:AlternateContent>
          </a:graphicData>
        </a:graphic>
      </p:graphicFrame>
      <p:graphicFrame>
        <p:nvGraphicFramePr>
          <p:cNvPr id="21514" name="Object 10"/>
          <p:cNvGraphicFramePr>
            <a:graphicFrameLocks noChangeAspect="1"/>
          </p:cNvGraphicFramePr>
          <p:nvPr>
            <p:extLst>
              <p:ext uri="{D42A27DB-BD31-4B8C-83A1-F6EECF244321}">
                <p14:modId xmlns:p14="http://schemas.microsoft.com/office/powerpoint/2010/main" val="2735009335"/>
              </p:ext>
            </p:extLst>
          </p:nvPr>
        </p:nvGraphicFramePr>
        <p:xfrm>
          <a:off x="2230437" y="6256354"/>
          <a:ext cx="1905000" cy="487362"/>
        </p:xfrm>
        <a:graphic>
          <a:graphicData uri="http://schemas.openxmlformats.org/presentationml/2006/ole">
            <mc:AlternateContent xmlns:mc="http://schemas.openxmlformats.org/markup-compatibility/2006">
              <mc:Choice xmlns:v="urn:schemas-microsoft-com:vml" Requires="v">
                <p:oleObj spid="_x0000_s11288" name="Equation" r:id="rId13" imgW="1193760" imgH="304560" progId="Equation.3">
                  <p:embed/>
                </p:oleObj>
              </mc:Choice>
              <mc:Fallback>
                <p:oleObj name="Equation" r:id="rId13" imgW="1193760" imgH="304560" progId="Equation.3">
                  <p:embed/>
                  <p:pic>
                    <p:nvPicPr>
                      <p:cNvPr id="21514"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30437" y="6256354"/>
                        <a:ext cx="1905000" cy="4873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7756116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a:t>TD-Q learning agent algorithm</a:t>
            </a:r>
          </a:p>
        </p:txBody>
      </p:sp>
      <p:sp>
        <p:nvSpPr>
          <p:cNvPr id="45059" name="Rectangle 3"/>
          <p:cNvSpPr>
            <a:spLocks noGrp="1" noChangeArrowheads="1"/>
          </p:cNvSpPr>
          <p:nvPr>
            <p:ph type="body" idx="1"/>
          </p:nvPr>
        </p:nvSpPr>
        <p:spPr/>
        <p:txBody>
          <a:bodyPr/>
          <a:lstStyle/>
          <a:p>
            <a:pPr>
              <a:buFont typeface="Wingdings" panose="05000000000000000000" pitchFamily="2" charset="2"/>
              <a:buNone/>
            </a:pPr>
            <a:r>
              <a:rPr lang="en-US" altLang="zh-CN" sz="2000"/>
              <a:t>For each pair (</a:t>
            </a:r>
            <a:r>
              <a:rPr lang="en-US" altLang="zh-CN" sz="2000" i="1"/>
              <a:t>s, a</a:t>
            </a:r>
            <a:r>
              <a:rPr lang="en-US" altLang="zh-CN" sz="2000"/>
              <a:t>), initialize </a:t>
            </a:r>
            <a:r>
              <a:rPr lang="en-US" altLang="zh-CN" sz="2000" i="1"/>
              <a:t>Q(s,a)</a:t>
            </a:r>
            <a:r>
              <a:rPr lang="en-US" altLang="zh-CN" sz="2000"/>
              <a:t> </a:t>
            </a:r>
          </a:p>
          <a:p>
            <a:pPr>
              <a:buFont typeface="Wingdings" panose="05000000000000000000" pitchFamily="2" charset="2"/>
              <a:buNone/>
            </a:pPr>
            <a:r>
              <a:rPr lang="en-US" altLang="zh-CN" sz="2000"/>
              <a:t>Observe the current state s</a:t>
            </a:r>
          </a:p>
          <a:p>
            <a:pPr>
              <a:buFont typeface="Wingdings" panose="05000000000000000000" pitchFamily="2" charset="2"/>
              <a:buNone/>
            </a:pPr>
            <a:r>
              <a:rPr lang="en-US" altLang="zh-CN" sz="2000"/>
              <a:t>Loop forever</a:t>
            </a:r>
          </a:p>
          <a:p>
            <a:pPr>
              <a:buFont typeface="Wingdings" panose="05000000000000000000" pitchFamily="2" charset="2"/>
              <a:buNone/>
            </a:pPr>
            <a:r>
              <a:rPr lang="en-US" altLang="zh-CN" sz="2000"/>
              <a:t>{</a:t>
            </a:r>
          </a:p>
          <a:p>
            <a:pPr lvl="1">
              <a:buFont typeface="Wingdings" panose="05000000000000000000" pitchFamily="2" charset="2"/>
              <a:buNone/>
            </a:pPr>
            <a:r>
              <a:rPr lang="en-US" altLang="zh-CN" sz="1600"/>
              <a:t>Select an action </a:t>
            </a:r>
            <a:r>
              <a:rPr lang="en-US" altLang="zh-CN" sz="1600" b="1" i="1"/>
              <a:t>a</a:t>
            </a:r>
            <a:r>
              <a:rPr lang="en-US" altLang="zh-CN" sz="1600"/>
              <a:t> and execute it </a:t>
            </a:r>
          </a:p>
          <a:p>
            <a:pPr lvl="1">
              <a:buFont typeface="Wingdings" panose="05000000000000000000" pitchFamily="2" charset="2"/>
              <a:buNone/>
            </a:pPr>
            <a:endParaRPr lang="en-US" altLang="zh-CN" sz="1600"/>
          </a:p>
          <a:p>
            <a:pPr lvl="1">
              <a:buFont typeface="Wingdings" panose="05000000000000000000" pitchFamily="2" charset="2"/>
              <a:buNone/>
            </a:pPr>
            <a:r>
              <a:rPr lang="en-US" altLang="zh-CN" sz="1600"/>
              <a:t>Receive immediate reward</a:t>
            </a:r>
            <a:r>
              <a:rPr lang="en-US" altLang="zh-CN" sz="1600" b="1" i="1"/>
              <a:t> r </a:t>
            </a:r>
            <a:r>
              <a:rPr lang="en-US" altLang="zh-CN" sz="1600"/>
              <a:t>and observe the new state </a:t>
            </a:r>
            <a:r>
              <a:rPr lang="en-US" altLang="zh-CN" sz="1600" b="1" i="1"/>
              <a:t>s</a:t>
            </a:r>
            <a:r>
              <a:rPr lang="en-US" altLang="zh-CN" sz="1600" b="1" i="1">
                <a:latin typeface="Times New Roman" panose="02020603050405020304" pitchFamily="18" charset="0"/>
              </a:rPr>
              <a:t>’</a:t>
            </a:r>
            <a:endParaRPr lang="en-US" altLang="zh-CN" sz="1600" b="1" i="1"/>
          </a:p>
          <a:p>
            <a:pPr lvl="1">
              <a:buFont typeface="Wingdings" panose="05000000000000000000" pitchFamily="2" charset="2"/>
              <a:buNone/>
            </a:pPr>
            <a:r>
              <a:rPr lang="en-US" altLang="zh-CN" sz="1600"/>
              <a:t>Update </a:t>
            </a:r>
            <a:r>
              <a:rPr lang="en-US" altLang="zh-CN" sz="1600" i="1"/>
              <a:t>Q(s,a)</a:t>
            </a:r>
          </a:p>
          <a:p>
            <a:pPr lvl="1">
              <a:buFont typeface="Wingdings" panose="05000000000000000000" pitchFamily="2" charset="2"/>
              <a:buNone/>
            </a:pPr>
            <a:endParaRPr lang="en-US" altLang="zh-CN" sz="1600"/>
          </a:p>
          <a:p>
            <a:pPr lvl="1">
              <a:buFont typeface="Wingdings" panose="05000000000000000000" pitchFamily="2" charset="2"/>
              <a:buNone/>
            </a:pPr>
            <a:r>
              <a:rPr lang="en-US" altLang="zh-CN" sz="1600" b="1" i="1"/>
              <a:t>s=s</a:t>
            </a:r>
            <a:r>
              <a:rPr lang="en-US" altLang="zh-CN" sz="1600" b="1" i="1">
                <a:latin typeface="Times New Roman" panose="02020603050405020304" pitchFamily="18" charset="0"/>
              </a:rPr>
              <a:t>’</a:t>
            </a:r>
            <a:r>
              <a:rPr lang="en-US" altLang="zh-CN" sz="1200"/>
              <a:t>  </a:t>
            </a:r>
          </a:p>
          <a:p>
            <a:pPr>
              <a:buFont typeface="Wingdings" panose="05000000000000000000" pitchFamily="2" charset="2"/>
              <a:buNone/>
            </a:pPr>
            <a:r>
              <a:rPr lang="en-US" altLang="zh-CN" sz="1600" b="1"/>
              <a:t>}</a:t>
            </a:r>
            <a:endParaRPr lang="en-US" altLang="zh-CN" sz="3600"/>
          </a:p>
        </p:txBody>
      </p:sp>
      <p:graphicFrame>
        <p:nvGraphicFramePr>
          <p:cNvPr id="45060" name="Object 4"/>
          <p:cNvGraphicFramePr>
            <a:graphicFrameLocks noChangeAspect="1"/>
          </p:cNvGraphicFramePr>
          <p:nvPr>
            <p:extLst>
              <p:ext uri="{D42A27DB-BD31-4B8C-83A1-F6EECF244321}">
                <p14:modId xmlns:p14="http://schemas.microsoft.com/office/powerpoint/2010/main" val="2764362125"/>
              </p:ext>
            </p:extLst>
          </p:nvPr>
        </p:nvGraphicFramePr>
        <p:xfrm>
          <a:off x="5010325" y="2843869"/>
          <a:ext cx="2057400" cy="525463"/>
        </p:xfrm>
        <a:graphic>
          <a:graphicData uri="http://schemas.openxmlformats.org/presentationml/2006/ole">
            <mc:AlternateContent xmlns:mc="http://schemas.openxmlformats.org/markup-compatibility/2006">
              <mc:Choice xmlns:v="urn:schemas-microsoft-com:vml" Requires="v">
                <p:oleObj spid="_x0000_s10247" name="Equation" r:id="rId3" imgW="1193760" imgH="304560" progId="Equation.3">
                  <p:embed/>
                </p:oleObj>
              </mc:Choice>
              <mc:Fallback>
                <p:oleObj name="Equation" r:id="rId3" imgW="1193760" imgH="304560" progId="Equation.3">
                  <p:embed/>
                  <p:pic>
                    <p:nvPicPr>
                      <p:cNvPr id="450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0325" y="2843869"/>
                        <a:ext cx="205740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2" name="Object 6"/>
          <p:cNvGraphicFramePr>
            <a:graphicFrameLocks noChangeAspect="1"/>
          </p:cNvGraphicFramePr>
          <p:nvPr>
            <p:extLst>
              <p:ext uri="{D42A27DB-BD31-4B8C-83A1-F6EECF244321}">
                <p14:modId xmlns:p14="http://schemas.microsoft.com/office/powerpoint/2010/main" val="722070650"/>
              </p:ext>
            </p:extLst>
          </p:nvPr>
        </p:nvGraphicFramePr>
        <p:xfrm>
          <a:off x="2996268" y="4336584"/>
          <a:ext cx="4724400" cy="436563"/>
        </p:xfrm>
        <a:graphic>
          <a:graphicData uri="http://schemas.openxmlformats.org/presentationml/2006/ole">
            <mc:AlternateContent xmlns:mc="http://schemas.openxmlformats.org/markup-compatibility/2006">
              <mc:Choice xmlns:v="urn:schemas-microsoft-com:vml" Requires="v">
                <p:oleObj spid="_x0000_s10248" name="Equation" r:id="rId5" imgW="3022560" imgH="279360" progId="Equation.3">
                  <p:embed/>
                </p:oleObj>
              </mc:Choice>
              <mc:Fallback>
                <p:oleObj name="Equation" r:id="rId5" imgW="3022560" imgH="279360" progId="Equation.3">
                  <p:embed/>
                  <p:pic>
                    <p:nvPicPr>
                      <p:cNvPr id="4506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6268" y="4336584"/>
                        <a:ext cx="4724400"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9784551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1104900" y="2202110"/>
            <a:ext cx="7391400" cy="3810000"/>
          </a:xfrm>
        </p:spPr>
        <p:txBody>
          <a:bodyPr/>
          <a:lstStyle/>
          <a:p>
            <a:r>
              <a:rPr lang="en-US" altLang="zh-CN" dirty="0"/>
              <a:t>An action has two kinds of outcome</a:t>
            </a:r>
          </a:p>
          <a:p>
            <a:pPr lvl="1"/>
            <a:r>
              <a:rPr lang="en-US" altLang="zh-CN" dirty="0"/>
              <a:t>Gain rewards on the current experience tuple (</a:t>
            </a:r>
            <a:r>
              <a:rPr lang="en-US" altLang="zh-CN" dirty="0" err="1"/>
              <a:t>s,a,s</a:t>
            </a:r>
            <a:r>
              <a:rPr lang="en-US" altLang="zh-CN" dirty="0">
                <a:latin typeface="Times New Roman" panose="02020603050405020304" pitchFamily="18" charset="0"/>
              </a:rPr>
              <a:t>’</a:t>
            </a:r>
            <a:r>
              <a:rPr lang="en-US" altLang="zh-CN" dirty="0"/>
              <a:t>)</a:t>
            </a:r>
          </a:p>
          <a:p>
            <a:pPr lvl="1"/>
            <a:r>
              <a:rPr lang="en-US" altLang="zh-CN" dirty="0"/>
              <a:t>Affect the percepts received, and hence the ability of the agent to learn</a:t>
            </a:r>
          </a:p>
        </p:txBody>
      </p:sp>
      <p:sp>
        <p:nvSpPr>
          <p:cNvPr id="25604" name="Rectangle 4"/>
          <p:cNvSpPr>
            <a:spLocks noGrp="1" noChangeArrowheads="1"/>
          </p:cNvSpPr>
          <p:nvPr>
            <p:ph type="title"/>
          </p:nvPr>
        </p:nvSpPr>
        <p:spPr/>
        <p:txBody>
          <a:bodyPr/>
          <a:lstStyle/>
          <a:p>
            <a:r>
              <a:rPr lang="en-US" altLang="zh-CN"/>
              <a:t>Exploration problem in Active learning</a:t>
            </a:r>
          </a:p>
        </p:txBody>
      </p:sp>
    </p:spTree>
    <p:extLst>
      <p:ext uri="{BB962C8B-B14F-4D97-AF65-F5344CB8AC3E}">
        <p14:creationId xmlns:p14="http://schemas.microsoft.com/office/powerpoint/2010/main" val="415884039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a:t>Exploration problem in Active learning</a:t>
            </a:r>
          </a:p>
        </p:txBody>
      </p:sp>
      <p:sp>
        <p:nvSpPr>
          <p:cNvPr id="61443" name="Rectangle 3"/>
          <p:cNvSpPr>
            <a:spLocks noGrp="1" noChangeArrowheads="1"/>
          </p:cNvSpPr>
          <p:nvPr>
            <p:ph type="body" idx="1"/>
          </p:nvPr>
        </p:nvSpPr>
        <p:spPr>
          <a:xfrm>
            <a:off x="1104900" y="1589875"/>
            <a:ext cx="8116888" cy="4535487"/>
          </a:xfrm>
        </p:spPr>
        <p:txBody>
          <a:bodyPr/>
          <a:lstStyle/>
          <a:p>
            <a:pPr>
              <a:lnSpc>
                <a:spcPct val="90000"/>
              </a:lnSpc>
            </a:pPr>
            <a:r>
              <a:rPr lang="en-US" altLang="zh-CN" sz="2000" dirty="0"/>
              <a:t>A trade off when choosing action between </a:t>
            </a:r>
          </a:p>
          <a:p>
            <a:pPr lvl="1">
              <a:lnSpc>
                <a:spcPct val="90000"/>
              </a:lnSpc>
            </a:pPr>
            <a:r>
              <a:rPr lang="en-US" altLang="zh-CN" sz="1800" dirty="0"/>
              <a:t>its immediately good(reflected in its current utility estimates using the what we have learned) </a:t>
            </a:r>
          </a:p>
          <a:p>
            <a:pPr lvl="1">
              <a:lnSpc>
                <a:spcPct val="90000"/>
              </a:lnSpc>
            </a:pPr>
            <a:r>
              <a:rPr lang="en-US" altLang="zh-CN" sz="1800" dirty="0"/>
              <a:t>its long term good(exploring more about the environment help it to behave optimally in the long run)</a:t>
            </a:r>
          </a:p>
          <a:p>
            <a:pPr>
              <a:lnSpc>
                <a:spcPct val="90000"/>
              </a:lnSpc>
            </a:pPr>
            <a:r>
              <a:rPr lang="en-US" altLang="zh-CN" sz="2000" dirty="0"/>
              <a:t>Two extreme approaches</a:t>
            </a:r>
          </a:p>
          <a:p>
            <a:pPr lvl="1">
              <a:lnSpc>
                <a:spcPct val="90000"/>
              </a:lnSpc>
            </a:pPr>
            <a:r>
              <a:rPr lang="en-US" altLang="zh-CN" sz="1800" dirty="0">
                <a:latin typeface="Times New Roman" panose="02020603050405020304" pitchFamily="18" charset="0"/>
              </a:rPr>
              <a:t>“</a:t>
            </a:r>
            <a:r>
              <a:rPr lang="en-US" altLang="zh-CN" sz="1800" dirty="0" err="1"/>
              <a:t>wacky</a:t>
            </a:r>
            <a:r>
              <a:rPr lang="en-US" altLang="zh-CN" sz="1800" dirty="0" err="1">
                <a:latin typeface="Times New Roman" panose="02020603050405020304" pitchFamily="18" charset="0"/>
              </a:rPr>
              <a:t>”</a:t>
            </a:r>
            <a:r>
              <a:rPr lang="en-US" altLang="zh-CN" sz="1800" dirty="0" err="1"/>
              <a:t>approach</a:t>
            </a:r>
            <a:r>
              <a:rPr lang="en-US" altLang="zh-CN" sz="1800" dirty="0"/>
              <a:t>: acts randomly, in the hope that it will eventually explore the entire environment.</a:t>
            </a:r>
          </a:p>
          <a:p>
            <a:pPr lvl="1">
              <a:lnSpc>
                <a:spcPct val="90000"/>
              </a:lnSpc>
            </a:pPr>
            <a:r>
              <a:rPr lang="en-US" altLang="zh-CN" sz="1800" dirty="0">
                <a:latin typeface="Times New Roman" panose="02020603050405020304" pitchFamily="18" charset="0"/>
              </a:rPr>
              <a:t>“</a:t>
            </a:r>
            <a:r>
              <a:rPr lang="en-US" altLang="zh-CN" sz="1800" dirty="0" err="1"/>
              <a:t>greedy</a:t>
            </a:r>
            <a:r>
              <a:rPr lang="en-US" altLang="zh-CN" sz="1800" dirty="0" err="1">
                <a:latin typeface="Times New Roman" panose="02020603050405020304" pitchFamily="18" charset="0"/>
              </a:rPr>
              <a:t>”</a:t>
            </a:r>
            <a:r>
              <a:rPr lang="en-US" altLang="zh-CN" sz="1800" dirty="0" err="1"/>
              <a:t>approach</a:t>
            </a:r>
            <a:r>
              <a:rPr lang="en-US" altLang="zh-CN" sz="1800" dirty="0"/>
              <a:t>: acts to maximize its utility using current model estimate</a:t>
            </a:r>
          </a:p>
          <a:p>
            <a:pPr lvl="1">
              <a:lnSpc>
                <a:spcPct val="90000"/>
              </a:lnSpc>
              <a:buFont typeface="Wingdings" panose="05000000000000000000" pitchFamily="2" charset="2"/>
              <a:buNone/>
            </a:pPr>
            <a:r>
              <a:rPr lang="en-US" altLang="zh-CN" sz="1600" i="1" dirty="0"/>
              <a:t>See Figure 20.10</a:t>
            </a:r>
          </a:p>
          <a:p>
            <a:pPr>
              <a:lnSpc>
                <a:spcPct val="90000"/>
              </a:lnSpc>
            </a:pPr>
            <a:r>
              <a:rPr lang="en-US" altLang="zh-CN" sz="2000" dirty="0"/>
              <a:t>Just like human in the real world! People need to decide between </a:t>
            </a:r>
          </a:p>
          <a:p>
            <a:pPr lvl="1">
              <a:lnSpc>
                <a:spcPct val="90000"/>
              </a:lnSpc>
            </a:pPr>
            <a:r>
              <a:rPr lang="en-US" altLang="zh-CN" sz="1800" dirty="0"/>
              <a:t>Continuing in a comfortable existence </a:t>
            </a:r>
          </a:p>
          <a:p>
            <a:pPr lvl="1">
              <a:lnSpc>
                <a:spcPct val="90000"/>
              </a:lnSpc>
            </a:pPr>
            <a:r>
              <a:rPr lang="en-US" altLang="zh-CN" sz="1800" dirty="0"/>
              <a:t>Or striking out into the unknown in the hopes of discovering a new and better life</a:t>
            </a:r>
          </a:p>
        </p:txBody>
      </p:sp>
    </p:spTree>
    <p:extLst>
      <p:ext uri="{BB962C8B-B14F-4D97-AF65-F5344CB8AC3E}">
        <p14:creationId xmlns:p14="http://schemas.microsoft.com/office/powerpoint/2010/main" val="187770663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a:t>Exploration problem in Active learning</a:t>
            </a:r>
          </a:p>
        </p:txBody>
      </p:sp>
      <p:sp>
        <p:nvSpPr>
          <p:cNvPr id="62467" name="Rectangle 3"/>
          <p:cNvSpPr>
            <a:spLocks noGrp="1" noChangeArrowheads="1"/>
          </p:cNvSpPr>
          <p:nvPr>
            <p:ph type="body" idx="1"/>
          </p:nvPr>
        </p:nvSpPr>
        <p:spPr>
          <a:xfrm>
            <a:off x="1104900" y="1413706"/>
            <a:ext cx="8040688" cy="4535487"/>
          </a:xfrm>
        </p:spPr>
        <p:txBody>
          <a:bodyPr/>
          <a:lstStyle/>
          <a:p>
            <a:r>
              <a:rPr lang="en-US" altLang="zh-CN" sz="2000" dirty="0"/>
              <a:t>One kind of solution: the agent should be more wacky when it has little idea of the environment, and more greedy when it has a model that is close to being correct</a:t>
            </a:r>
          </a:p>
          <a:p>
            <a:pPr lvl="1"/>
            <a:r>
              <a:rPr lang="en-US" altLang="zh-CN" sz="1800" dirty="0"/>
              <a:t>In a given state, the agent should give some weight to actions that it has not tried very often.</a:t>
            </a:r>
          </a:p>
          <a:p>
            <a:pPr lvl="1"/>
            <a:r>
              <a:rPr lang="en-US" altLang="zh-CN" sz="1800" dirty="0"/>
              <a:t>While tend to avoid actions that are believed to be of low utility</a:t>
            </a:r>
          </a:p>
          <a:p>
            <a:pPr lvl="1"/>
            <a:endParaRPr lang="en-US" altLang="zh-CN" sz="1800" dirty="0"/>
          </a:p>
          <a:p>
            <a:r>
              <a:rPr lang="en-US" altLang="zh-CN" sz="2000" dirty="0"/>
              <a:t>Implemented by </a:t>
            </a:r>
            <a:r>
              <a:rPr lang="en-US" altLang="zh-CN" sz="2000" b="1" i="1" dirty="0"/>
              <a:t>exploration function f(</a:t>
            </a:r>
            <a:r>
              <a:rPr lang="en-US" altLang="zh-CN" sz="2000" b="1" i="1" dirty="0" err="1"/>
              <a:t>u,n</a:t>
            </a:r>
            <a:r>
              <a:rPr lang="en-US" altLang="zh-CN" sz="2000" b="1" i="1" dirty="0"/>
              <a:t>)</a:t>
            </a:r>
            <a:r>
              <a:rPr lang="en-US" altLang="zh-CN" sz="2000" dirty="0"/>
              <a:t>: </a:t>
            </a:r>
          </a:p>
          <a:p>
            <a:pPr lvl="1"/>
            <a:r>
              <a:rPr lang="en-US" altLang="zh-CN" sz="1800" dirty="0"/>
              <a:t>assigning a higher utility estimate to relatively unexplored action state pairs</a:t>
            </a:r>
          </a:p>
          <a:p>
            <a:pPr lvl="1"/>
            <a:r>
              <a:rPr lang="en-US" altLang="zh-CN" sz="1800" dirty="0"/>
              <a:t>Chang the updating rule of value function to </a:t>
            </a:r>
          </a:p>
          <a:p>
            <a:pPr lvl="1"/>
            <a:endParaRPr lang="en-US" altLang="zh-CN" sz="1800" dirty="0"/>
          </a:p>
          <a:p>
            <a:pPr lvl="1"/>
            <a:r>
              <a:rPr lang="en-US" altLang="zh-CN" sz="1800" i="1" dirty="0"/>
              <a:t>U</a:t>
            </a:r>
            <a:r>
              <a:rPr lang="en-US" altLang="zh-CN" sz="1400" i="1" dirty="0"/>
              <a:t>+</a:t>
            </a:r>
            <a:r>
              <a:rPr lang="en-US" altLang="zh-CN" sz="1800" i="1" dirty="0"/>
              <a:t> </a:t>
            </a:r>
            <a:r>
              <a:rPr lang="en-US" altLang="zh-CN" sz="1800" dirty="0"/>
              <a:t>denote the </a:t>
            </a:r>
            <a:r>
              <a:rPr lang="en-US" altLang="zh-CN" sz="1800" b="1" u="sng" dirty="0"/>
              <a:t>optimistic estimate</a:t>
            </a:r>
            <a:r>
              <a:rPr lang="en-US" altLang="zh-CN" sz="1800" dirty="0"/>
              <a:t> of the utility</a:t>
            </a:r>
            <a:endParaRPr lang="en-US" altLang="zh-CN" sz="1800" i="1" dirty="0"/>
          </a:p>
          <a:p>
            <a:endParaRPr lang="en-US" altLang="zh-CN" sz="2400" dirty="0"/>
          </a:p>
        </p:txBody>
      </p:sp>
      <p:graphicFrame>
        <p:nvGraphicFramePr>
          <p:cNvPr id="62468" name="Object 4"/>
          <p:cNvGraphicFramePr>
            <a:graphicFrameLocks noChangeAspect="1"/>
          </p:cNvGraphicFramePr>
          <p:nvPr>
            <p:extLst>
              <p:ext uri="{D42A27DB-BD31-4B8C-83A1-F6EECF244321}">
                <p14:modId xmlns:p14="http://schemas.microsoft.com/office/powerpoint/2010/main" val="1835309947"/>
              </p:ext>
            </p:extLst>
          </p:nvPr>
        </p:nvGraphicFramePr>
        <p:xfrm>
          <a:off x="2630080" y="5204816"/>
          <a:ext cx="7106088" cy="744377"/>
        </p:xfrm>
        <a:graphic>
          <a:graphicData uri="http://schemas.openxmlformats.org/presentationml/2006/ole">
            <mc:AlternateContent xmlns:mc="http://schemas.openxmlformats.org/markup-compatibility/2006">
              <mc:Choice xmlns:v="urn:schemas-microsoft-com:vml" Requires="v">
                <p:oleObj spid="_x0000_s7172" name="Equation" r:id="rId3" imgW="3276360" imgH="342720" progId="Equation.3">
                  <p:embed/>
                </p:oleObj>
              </mc:Choice>
              <mc:Fallback>
                <p:oleObj name="Equation" r:id="rId3" imgW="3276360" imgH="342720" progId="Equation.3">
                  <p:embed/>
                  <p:pic>
                    <p:nvPicPr>
                      <p:cNvPr id="624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0080" y="5204816"/>
                        <a:ext cx="7106088" cy="74437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3333745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t>Exploration problem in Active learning</a:t>
            </a:r>
          </a:p>
        </p:txBody>
      </p:sp>
      <p:sp>
        <p:nvSpPr>
          <p:cNvPr id="30723" name="Rectangle 3"/>
          <p:cNvSpPr>
            <a:spLocks noGrp="1" noChangeArrowheads="1"/>
          </p:cNvSpPr>
          <p:nvPr>
            <p:ph type="body" idx="1"/>
          </p:nvPr>
        </p:nvSpPr>
        <p:spPr/>
        <p:txBody>
          <a:bodyPr/>
          <a:lstStyle/>
          <a:p>
            <a:r>
              <a:rPr lang="en-US" altLang="zh-CN" sz="2400" dirty="0"/>
              <a:t>One kind of definition of </a:t>
            </a:r>
            <a:r>
              <a:rPr lang="en-US" altLang="zh-CN" sz="2400" i="1" dirty="0" smtClean="0"/>
              <a:t>f(u ,n )</a:t>
            </a:r>
            <a:endParaRPr lang="en-US" altLang="zh-CN" sz="2400" i="1" dirty="0"/>
          </a:p>
          <a:p>
            <a:pPr lvl="1">
              <a:buFont typeface="Wingdings" panose="05000000000000000000" pitchFamily="2" charset="2"/>
              <a:buNone/>
            </a:pPr>
            <a:r>
              <a:rPr lang="en-US" altLang="zh-CN" sz="2000" i="1" dirty="0"/>
              <a:t>                              </a:t>
            </a:r>
            <a:endParaRPr lang="en-US" altLang="zh-CN" sz="2000" i="1" dirty="0" smtClean="0"/>
          </a:p>
          <a:p>
            <a:pPr lvl="1">
              <a:buFont typeface="Wingdings" panose="05000000000000000000" pitchFamily="2" charset="2"/>
              <a:buNone/>
            </a:pPr>
            <a:endParaRPr lang="en-US" altLang="zh-CN" sz="2000" i="1" dirty="0"/>
          </a:p>
          <a:p>
            <a:pPr lvl="1">
              <a:buFont typeface="Wingdings" panose="05000000000000000000" pitchFamily="2" charset="2"/>
              <a:buNone/>
            </a:pPr>
            <a:r>
              <a:rPr lang="en-US" altLang="zh-CN" sz="2000" i="1" dirty="0"/>
              <a:t>	</a:t>
            </a:r>
            <a:r>
              <a:rPr lang="en-US" altLang="zh-CN" sz="2000" i="1" dirty="0" smtClean="0"/>
              <a:t>			</a:t>
            </a:r>
            <a:r>
              <a:rPr lang="en-US" altLang="zh-CN" sz="1800" i="1" dirty="0" smtClean="0"/>
              <a:t>if  </a:t>
            </a:r>
            <a:r>
              <a:rPr lang="en-US" altLang="zh-CN" sz="1800" i="1" dirty="0"/>
              <a:t>n&lt; Ne</a:t>
            </a:r>
          </a:p>
          <a:p>
            <a:pPr lvl="1">
              <a:buFont typeface="Wingdings" panose="05000000000000000000" pitchFamily="2" charset="2"/>
              <a:buNone/>
            </a:pPr>
            <a:r>
              <a:rPr lang="en-US" altLang="zh-CN" sz="1800" i="1" dirty="0"/>
              <a:t>                        </a:t>
            </a:r>
            <a:r>
              <a:rPr lang="en-US" altLang="zh-CN" sz="1800" i="1" dirty="0" smtClean="0"/>
              <a:t>		 </a:t>
            </a:r>
            <a:r>
              <a:rPr lang="en-US" altLang="zh-CN" sz="1800" i="1" dirty="0"/>
              <a:t>u  </a:t>
            </a:r>
            <a:r>
              <a:rPr lang="en-US" altLang="zh-CN" sz="1800" i="1" dirty="0" smtClean="0"/>
              <a:t>otherwise</a:t>
            </a:r>
            <a:endParaRPr lang="en-US" altLang="zh-CN" sz="1800" i="1" dirty="0"/>
          </a:p>
          <a:p>
            <a:pPr marL="457200" lvl="1" indent="0">
              <a:buNone/>
            </a:pPr>
            <a:r>
              <a:rPr lang="en-US" altLang="zh-CN" sz="1800" i="1" dirty="0"/>
              <a:t>  </a:t>
            </a:r>
            <a:endParaRPr lang="en-US" altLang="zh-CN" sz="1800" i="1" dirty="0" smtClean="0"/>
          </a:p>
          <a:p>
            <a:pPr lvl="1"/>
            <a:r>
              <a:rPr lang="en-US" altLang="zh-CN" sz="1800" i="1" dirty="0" smtClean="0"/>
              <a:t>        </a:t>
            </a:r>
            <a:r>
              <a:rPr lang="en-US" altLang="zh-CN" sz="1800" dirty="0"/>
              <a:t>is an </a:t>
            </a:r>
            <a:r>
              <a:rPr lang="en-US" altLang="zh-CN" sz="1800" b="1" u="sng" dirty="0"/>
              <a:t>optimistic estimate</a:t>
            </a:r>
            <a:r>
              <a:rPr lang="en-US" altLang="zh-CN" sz="1800" dirty="0"/>
              <a:t> of the </a:t>
            </a:r>
            <a:r>
              <a:rPr lang="en-US" altLang="zh-CN" sz="1800" b="1" u="sng" dirty="0"/>
              <a:t>best possible reward</a:t>
            </a:r>
            <a:r>
              <a:rPr lang="en-US" altLang="zh-CN" sz="1800" dirty="0"/>
              <a:t> obtainable in any state</a:t>
            </a:r>
          </a:p>
          <a:p>
            <a:pPr lvl="1"/>
            <a:r>
              <a:rPr lang="en-US" altLang="zh-CN" sz="1800" dirty="0"/>
              <a:t>The agent will try each action-state pair(</a:t>
            </a:r>
            <a:r>
              <a:rPr lang="en-US" altLang="zh-CN" sz="1800" i="1" dirty="0" err="1"/>
              <a:t>s,a</a:t>
            </a:r>
            <a:r>
              <a:rPr lang="en-US" altLang="zh-CN" sz="1800" dirty="0"/>
              <a:t>) at least </a:t>
            </a:r>
            <a:r>
              <a:rPr lang="en-US" altLang="zh-CN" sz="1800" i="1" dirty="0"/>
              <a:t>Ne</a:t>
            </a:r>
            <a:r>
              <a:rPr lang="en-US" altLang="zh-CN" sz="1800" dirty="0"/>
              <a:t> times</a:t>
            </a:r>
          </a:p>
          <a:p>
            <a:pPr lvl="1"/>
            <a:r>
              <a:rPr lang="en-US" altLang="zh-CN" sz="1800" dirty="0"/>
              <a:t>The agent will behave initially as if there were wonderful rewards scattered all over around</a:t>
            </a:r>
            <a:r>
              <a:rPr lang="en-US" altLang="zh-CN" sz="1800" dirty="0">
                <a:latin typeface="Times New Roman" panose="02020603050405020304" pitchFamily="18" charset="0"/>
              </a:rPr>
              <a:t>–</a:t>
            </a:r>
            <a:r>
              <a:rPr lang="en-US" altLang="zh-CN" sz="1800" dirty="0"/>
              <a:t> </a:t>
            </a:r>
            <a:r>
              <a:rPr lang="en-US" altLang="zh-CN" sz="1800" b="1" u="sng" dirty="0"/>
              <a:t>optimistic</a:t>
            </a:r>
            <a:r>
              <a:rPr lang="en-US" altLang="zh-CN" sz="1800" dirty="0"/>
              <a:t> . </a:t>
            </a:r>
          </a:p>
        </p:txBody>
      </p:sp>
      <p:graphicFrame>
        <p:nvGraphicFramePr>
          <p:cNvPr id="30725" name="Object 5"/>
          <p:cNvGraphicFramePr>
            <a:graphicFrameLocks noChangeAspect="1"/>
          </p:cNvGraphicFramePr>
          <p:nvPr>
            <p:extLst>
              <p:ext uri="{D42A27DB-BD31-4B8C-83A1-F6EECF244321}">
                <p14:modId xmlns:p14="http://schemas.microsoft.com/office/powerpoint/2010/main" val="2432543542"/>
              </p:ext>
            </p:extLst>
          </p:nvPr>
        </p:nvGraphicFramePr>
        <p:xfrm>
          <a:off x="2306639" y="2553485"/>
          <a:ext cx="1063625" cy="363538"/>
        </p:xfrm>
        <a:graphic>
          <a:graphicData uri="http://schemas.openxmlformats.org/presentationml/2006/ole">
            <mc:AlternateContent xmlns:mc="http://schemas.openxmlformats.org/markup-compatibility/2006">
              <mc:Choice xmlns:v="urn:schemas-microsoft-com:vml" Requires="v">
                <p:oleObj spid="_x0000_s6157" name="Equation" r:id="rId3" imgW="596880" imgH="203040" progId="Equation.3">
                  <p:embed/>
                </p:oleObj>
              </mc:Choice>
              <mc:Fallback>
                <p:oleObj name="Equation" r:id="rId3" imgW="596880" imgH="203040" progId="Equation.3">
                  <p:embed/>
                  <p:pic>
                    <p:nvPicPr>
                      <p:cNvPr id="307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6639" y="2553485"/>
                        <a:ext cx="1063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6" name="Object 6"/>
          <p:cNvGraphicFramePr>
            <a:graphicFrameLocks noChangeAspect="1"/>
          </p:cNvGraphicFramePr>
          <p:nvPr>
            <p:extLst>
              <p:ext uri="{D42A27DB-BD31-4B8C-83A1-F6EECF244321}">
                <p14:modId xmlns:p14="http://schemas.microsoft.com/office/powerpoint/2010/main" val="563120670"/>
              </p:ext>
            </p:extLst>
          </p:nvPr>
        </p:nvGraphicFramePr>
        <p:xfrm>
          <a:off x="3370264" y="2296327"/>
          <a:ext cx="381000" cy="336550"/>
        </p:xfrm>
        <a:graphic>
          <a:graphicData uri="http://schemas.openxmlformats.org/presentationml/2006/ole">
            <mc:AlternateContent xmlns:mc="http://schemas.openxmlformats.org/markup-compatibility/2006">
              <mc:Choice xmlns:v="urn:schemas-microsoft-com:vml" Requires="v">
                <p:oleObj spid="_x0000_s6158" name="Equation" r:id="rId5" imgW="215640" imgH="190440" progId="Equation.3">
                  <p:embed/>
                </p:oleObj>
              </mc:Choice>
              <mc:Fallback>
                <p:oleObj name="Equation" r:id="rId5" imgW="215640" imgH="190440" progId="Equation.3">
                  <p:embed/>
                  <p:pic>
                    <p:nvPicPr>
                      <p:cNvPr id="3072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0264" y="2296327"/>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7" name="Object 7"/>
          <p:cNvGraphicFramePr>
            <a:graphicFrameLocks noChangeAspect="1"/>
          </p:cNvGraphicFramePr>
          <p:nvPr>
            <p:extLst>
              <p:ext uri="{D42A27DB-BD31-4B8C-83A1-F6EECF244321}">
                <p14:modId xmlns:p14="http://schemas.microsoft.com/office/powerpoint/2010/main" val="2731615207"/>
              </p:ext>
            </p:extLst>
          </p:nvPr>
        </p:nvGraphicFramePr>
        <p:xfrm>
          <a:off x="3560763" y="2464602"/>
          <a:ext cx="307975" cy="685800"/>
        </p:xfrm>
        <a:graphic>
          <a:graphicData uri="http://schemas.openxmlformats.org/presentationml/2006/ole">
            <mc:AlternateContent xmlns:mc="http://schemas.openxmlformats.org/markup-compatibility/2006">
              <mc:Choice xmlns:v="urn:schemas-microsoft-com:vml" Requires="v">
                <p:oleObj spid="_x0000_s6159" name="Equation" r:id="rId7" imgW="164880" imgH="215640" progId="Equation.3">
                  <p:embed/>
                </p:oleObj>
              </mc:Choice>
              <mc:Fallback>
                <p:oleObj name="Equation" r:id="rId7" imgW="164880" imgH="215640" progId="Equation.3">
                  <p:embed/>
                  <p:pic>
                    <p:nvPicPr>
                      <p:cNvPr id="3072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0763" y="2464602"/>
                        <a:ext cx="3079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8" name="Object 8"/>
          <p:cNvGraphicFramePr>
            <a:graphicFrameLocks noChangeAspect="1"/>
          </p:cNvGraphicFramePr>
          <p:nvPr>
            <p:extLst>
              <p:ext uri="{D42A27DB-BD31-4B8C-83A1-F6EECF244321}">
                <p14:modId xmlns:p14="http://schemas.microsoft.com/office/powerpoint/2010/main" val="2993174349"/>
              </p:ext>
            </p:extLst>
          </p:nvPr>
        </p:nvGraphicFramePr>
        <p:xfrm>
          <a:off x="1925639" y="3333924"/>
          <a:ext cx="381000" cy="336550"/>
        </p:xfrm>
        <a:graphic>
          <a:graphicData uri="http://schemas.openxmlformats.org/presentationml/2006/ole">
            <mc:AlternateContent xmlns:mc="http://schemas.openxmlformats.org/markup-compatibility/2006">
              <mc:Choice xmlns:v="urn:schemas-microsoft-com:vml" Requires="v">
                <p:oleObj spid="_x0000_s6160" name="Equation" r:id="rId9" imgW="215640" imgH="190440" progId="Equation.3">
                  <p:embed/>
                </p:oleObj>
              </mc:Choice>
              <mc:Fallback>
                <p:oleObj name="Equation" r:id="rId9" imgW="215640" imgH="190440" progId="Equation.3">
                  <p:embed/>
                  <p:pic>
                    <p:nvPicPr>
                      <p:cNvPr id="3072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5639" y="3333924"/>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1197714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dirty="0"/>
              <a:t>Learning types</a:t>
            </a:r>
          </a:p>
        </p:txBody>
      </p:sp>
      <p:sp>
        <p:nvSpPr>
          <p:cNvPr id="55299" name="Rectangle 3"/>
          <p:cNvSpPr>
            <a:spLocks noGrp="1" noChangeArrowheads="1"/>
          </p:cNvSpPr>
          <p:nvPr>
            <p:ph type="body" idx="1"/>
          </p:nvPr>
        </p:nvSpPr>
        <p:spPr/>
        <p:txBody>
          <a:bodyPr>
            <a:normAutofit/>
          </a:bodyPr>
          <a:lstStyle/>
          <a:p>
            <a:r>
              <a:rPr lang="en-US" altLang="zh-CN" sz="3200" dirty="0"/>
              <a:t>Learning types</a:t>
            </a:r>
          </a:p>
          <a:p>
            <a:pPr lvl="1"/>
            <a:r>
              <a:rPr lang="en-US" altLang="zh-CN" sz="2800" i="1" dirty="0"/>
              <a:t>Supervised learning</a:t>
            </a:r>
            <a:r>
              <a:rPr lang="en-US" altLang="zh-CN" sz="2800" dirty="0"/>
              <a:t>:</a:t>
            </a:r>
          </a:p>
          <a:p>
            <a:pPr lvl="2">
              <a:buFont typeface="Wingdings" panose="05000000000000000000" pitchFamily="2" charset="2"/>
              <a:buNone/>
            </a:pPr>
            <a:r>
              <a:rPr lang="en-US" altLang="zh-CN" sz="2400" dirty="0"/>
              <a:t>   a situation in which sample (input, output) pairs of the function to be learned can be perceived or are given</a:t>
            </a:r>
          </a:p>
          <a:p>
            <a:pPr lvl="2"/>
            <a:r>
              <a:rPr lang="en-US" altLang="zh-CN" sz="2400" dirty="0"/>
              <a:t>You can think it as if there is a kind teacher</a:t>
            </a:r>
          </a:p>
          <a:p>
            <a:pPr lvl="1"/>
            <a:r>
              <a:rPr lang="en-US" altLang="zh-CN" sz="2800" i="1" dirty="0"/>
              <a:t>Reinforcement learning</a:t>
            </a:r>
            <a:r>
              <a:rPr lang="en-US" altLang="zh-CN" sz="2800" dirty="0"/>
              <a:t>: </a:t>
            </a:r>
          </a:p>
          <a:p>
            <a:pPr lvl="2">
              <a:buFont typeface="Wingdings" panose="05000000000000000000" pitchFamily="2" charset="2"/>
              <a:buNone/>
            </a:pPr>
            <a:r>
              <a:rPr lang="en-US" altLang="zh-CN" sz="2400" dirty="0"/>
              <a:t>   in the case of the agent acts on its environment, it receives some evaluation of its action (reinforcement), but is not told of which action is the correct one to achieve its goal</a:t>
            </a:r>
          </a:p>
          <a:p>
            <a:endParaRPr lang="en-US" altLang="zh-CN" sz="3200" dirty="0"/>
          </a:p>
        </p:txBody>
      </p:sp>
    </p:spTree>
    <p:extLst>
      <p:ext uri="{BB962C8B-B14F-4D97-AF65-F5344CB8AC3E}">
        <p14:creationId xmlns:p14="http://schemas.microsoft.com/office/powerpoint/2010/main" val="53128775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a:t>Generalization in Reinforcement Learning</a:t>
            </a:r>
          </a:p>
        </p:txBody>
      </p:sp>
      <p:sp>
        <p:nvSpPr>
          <p:cNvPr id="64515" name="Rectangle 3"/>
          <p:cNvSpPr>
            <a:spLocks noGrp="1" noChangeArrowheads="1"/>
          </p:cNvSpPr>
          <p:nvPr>
            <p:ph type="body" idx="1"/>
          </p:nvPr>
        </p:nvSpPr>
        <p:spPr/>
        <p:txBody>
          <a:bodyPr/>
          <a:lstStyle/>
          <a:p>
            <a:r>
              <a:rPr lang="en-US" altLang="zh-CN" sz="2400" dirty="0"/>
              <a:t>So far we assumed that all the functions learned by the agent are </a:t>
            </a:r>
            <a:r>
              <a:rPr lang="en-US" altLang="zh-CN" sz="2400" i="1" dirty="0"/>
              <a:t>(U, T, R,Q) </a:t>
            </a:r>
            <a:r>
              <a:rPr lang="en-US" altLang="zh-CN" sz="2400" dirty="0"/>
              <a:t>are tabular forms</a:t>
            </a:r>
            <a:r>
              <a:rPr lang="en-US" altLang="zh-CN" sz="2400" dirty="0">
                <a:latin typeface="Times New Roman" panose="02020603050405020304" pitchFamily="18" charset="0"/>
              </a:rPr>
              <a:t>—</a:t>
            </a:r>
            <a:r>
              <a:rPr lang="en-US" altLang="zh-CN" sz="2400" dirty="0"/>
              <a:t> </a:t>
            </a:r>
          </a:p>
          <a:p>
            <a:pPr>
              <a:buFont typeface="Wingdings" panose="05000000000000000000" pitchFamily="2" charset="2"/>
              <a:buNone/>
            </a:pPr>
            <a:r>
              <a:rPr lang="en-US" altLang="zh-CN" sz="2400" dirty="0"/>
              <a:t>   i.e.. It is possible to enumerate state and action spaces. </a:t>
            </a:r>
          </a:p>
          <a:p>
            <a:r>
              <a:rPr lang="en-US" altLang="zh-CN" sz="2400" dirty="0"/>
              <a:t>Use generalization techniques to deal with large state or action space.</a:t>
            </a:r>
          </a:p>
          <a:p>
            <a:pPr lvl="1"/>
            <a:r>
              <a:rPr lang="en-US" altLang="zh-CN" sz="2000" dirty="0"/>
              <a:t>Function approximation techniques</a:t>
            </a:r>
            <a:endParaRPr lang="en-US" altLang="zh-CN" dirty="0"/>
          </a:p>
        </p:txBody>
      </p:sp>
    </p:spTree>
    <p:extLst>
      <p:ext uri="{BB962C8B-B14F-4D97-AF65-F5344CB8AC3E}">
        <p14:creationId xmlns:p14="http://schemas.microsoft.com/office/powerpoint/2010/main" val="108831851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z="3600"/>
              <a:t>Genetic algorithm and Evolutionary programming</a:t>
            </a:r>
          </a:p>
        </p:txBody>
      </p:sp>
      <p:sp>
        <p:nvSpPr>
          <p:cNvPr id="29699" name="Rectangle 3"/>
          <p:cNvSpPr>
            <a:spLocks noGrp="1" noChangeArrowheads="1"/>
          </p:cNvSpPr>
          <p:nvPr>
            <p:ph type="body" idx="1"/>
          </p:nvPr>
        </p:nvSpPr>
        <p:spPr>
          <a:xfrm>
            <a:off x="1752600" y="1981200"/>
            <a:ext cx="8686800" cy="4648200"/>
          </a:xfrm>
        </p:spPr>
        <p:txBody>
          <a:bodyPr/>
          <a:lstStyle/>
          <a:p>
            <a:endParaRPr lang="en-US" altLang="zh-CN" sz="3600" dirty="0"/>
          </a:p>
          <a:p>
            <a:endParaRPr lang="en-US" altLang="zh-CN" sz="3600" dirty="0"/>
          </a:p>
          <a:p>
            <a:endParaRPr lang="en-US" altLang="zh-CN" sz="3600" dirty="0"/>
          </a:p>
          <a:p>
            <a:pPr marL="0" indent="0">
              <a:buNone/>
            </a:pPr>
            <a:endParaRPr lang="en-US" altLang="zh-CN" sz="3600" dirty="0"/>
          </a:p>
          <a:p>
            <a:endParaRPr lang="en-US" altLang="zh-CN" sz="1800" dirty="0"/>
          </a:p>
          <a:p>
            <a:r>
              <a:rPr lang="en-US" altLang="zh-CN" sz="1800" dirty="0"/>
              <a:t>Start with a set of individuals </a:t>
            </a:r>
          </a:p>
          <a:p>
            <a:r>
              <a:rPr lang="en-US" altLang="zh-CN" sz="1800" dirty="0"/>
              <a:t>Apply selection and reproduction operators to </a:t>
            </a:r>
            <a:r>
              <a:rPr lang="en-US" altLang="zh-CN" sz="1800" dirty="0">
                <a:latin typeface="Times New Roman" panose="02020603050405020304" pitchFamily="18" charset="0"/>
              </a:rPr>
              <a:t>“</a:t>
            </a:r>
            <a:r>
              <a:rPr lang="en-US" altLang="zh-CN" sz="1800" dirty="0"/>
              <a:t>evolve</a:t>
            </a:r>
            <a:r>
              <a:rPr lang="en-US" altLang="zh-CN" sz="1800" dirty="0">
                <a:latin typeface="Times New Roman" panose="02020603050405020304" pitchFamily="18" charset="0"/>
              </a:rPr>
              <a:t>”</a:t>
            </a:r>
            <a:r>
              <a:rPr lang="en-US" altLang="zh-CN" sz="1800" dirty="0"/>
              <a:t> an individual that is successful (measured by a fitness function)</a:t>
            </a:r>
          </a:p>
        </p:txBody>
      </p:sp>
      <p:graphicFrame>
        <p:nvGraphicFramePr>
          <p:cNvPr id="29700" name="Object 4"/>
          <p:cNvGraphicFramePr>
            <a:graphicFrameLocks noChangeAspect="1"/>
          </p:cNvGraphicFramePr>
          <p:nvPr>
            <p:extLst>
              <p:ext uri="{D42A27DB-BD31-4B8C-83A1-F6EECF244321}">
                <p14:modId xmlns:p14="http://schemas.microsoft.com/office/powerpoint/2010/main" val="2084566927"/>
              </p:ext>
            </p:extLst>
          </p:nvPr>
        </p:nvGraphicFramePr>
        <p:xfrm>
          <a:off x="1590675" y="1452693"/>
          <a:ext cx="8848725" cy="2971800"/>
        </p:xfrm>
        <a:graphic>
          <a:graphicData uri="http://schemas.openxmlformats.org/presentationml/2006/ole">
            <mc:AlternateContent xmlns:mc="http://schemas.openxmlformats.org/markup-compatibility/2006">
              <mc:Choice xmlns:v="urn:schemas-microsoft-com:vml" Requires="v">
                <p:oleObj spid="_x0000_s4100" name="位图图像" r:id="rId3" imgW="7182853" imgH="2247619" progId="Paint.Picture">
                  <p:embed/>
                </p:oleObj>
              </mc:Choice>
              <mc:Fallback>
                <p:oleObj name="位图图像" r:id="rId3" imgW="7182853" imgH="2247619" progId="Paint.Picture">
                  <p:embed/>
                  <p:pic>
                    <p:nvPicPr>
                      <p:cNvPr id="297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675" y="1452693"/>
                        <a:ext cx="884872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3362451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z="3600"/>
              <a:t>Genetic algorithm and Evolutionary programming</a:t>
            </a:r>
          </a:p>
        </p:txBody>
      </p:sp>
      <p:sp>
        <p:nvSpPr>
          <p:cNvPr id="31747" name="Rectangle 3"/>
          <p:cNvSpPr>
            <a:spLocks noGrp="1" noChangeArrowheads="1"/>
          </p:cNvSpPr>
          <p:nvPr>
            <p:ph type="body" idx="1"/>
          </p:nvPr>
        </p:nvSpPr>
        <p:spPr/>
        <p:txBody>
          <a:bodyPr/>
          <a:lstStyle/>
          <a:p>
            <a:r>
              <a:rPr lang="en-US" altLang="zh-CN" sz="2400" dirty="0"/>
              <a:t>Imagine the individuals as agent functions</a:t>
            </a:r>
          </a:p>
          <a:p>
            <a:r>
              <a:rPr lang="en-US" altLang="zh-CN" sz="2400" dirty="0"/>
              <a:t>Fitness function as performance measure or reward function</a:t>
            </a:r>
          </a:p>
          <a:p>
            <a:r>
              <a:rPr lang="en-US" altLang="zh-CN" sz="2400" dirty="0"/>
              <a:t>No attempt made to learn the relationship the rewards and actions taken by an agent</a:t>
            </a:r>
          </a:p>
          <a:p>
            <a:r>
              <a:rPr lang="en-US" altLang="zh-CN" sz="2400" dirty="0"/>
              <a:t>Simply searches directly in the individual space to find one that maximizes the fitness functions</a:t>
            </a:r>
          </a:p>
        </p:txBody>
      </p:sp>
    </p:spTree>
    <p:extLst>
      <p:ext uri="{BB962C8B-B14F-4D97-AF65-F5344CB8AC3E}">
        <p14:creationId xmlns:p14="http://schemas.microsoft.com/office/powerpoint/2010/main" val="219651674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sz="3600"/>
              <a:t>Genetic algorithm and Evolutionary programming</a:t>
            </a:r>
          </a:p>
        </p:txBody>
      </p:sp>
      <p:sp>
        <p:nvSpPr>
          <p:cNvPr id="66563" name="Rectangle 3"/>
          <p:cNvSpPr>
            <a:spLocks noGrp="1" noChangeArrowheads="1"/>
          </p:cNvSpPr>
          <p:nvPr>
            <p:ph type="body" idx="1"/>
          </p:nvPr>
        </p:nvSpPr>
        <p:spPr>
          <a:xfrm>
            <a:off x="1104900" y="1170426"/>
            <a:ext cx="8650288" cy="4306887"/>
          </a:xfrm>
        </p:spPr>
        <p:txBody>
          <a:bodyPr/>
          <a:lstStyle/>
          <a:p>
            <a:r>
              <a:rPr lang="en-US" altLang="zh-CN" sz="1800" dirty="0"/>
              <a:t>Represent an individual as a binary string(each bit of the string is called a gene)</a:t>
            </a:r>
          </a:p>
          <a:p>
            <a:r>
              <a:rPr lang="en-US" altLang="zh-CN" sz="1800" dirty="0"/>
              <a:t>Selection works like this: if individual X scores twice as high as Y on the fitness function, then X is twice likely to be selected for reproduction than Y is</a:t>
            </a:r>
          </a:p>
          <a:p>
            <a:r>
              <a:rPr lang="en-US" altLang="zh-CN" sz="1800" dirty="0"/>
              <a:t>Reproduction is accomplished by cross-over and mutation</a:t>
            </a:r>
          </a:p>
          <a:p>
            <a:endParaRPr lang="en-US" altLang="zh-CN" dirty="0"/>
          </a:p>
        </p:txBody>
      </p:sp>
      <p:graphicFrame>
        <p:nvGraphicFramePr>
          <p:cNvPr id="66564" name="Object 4"/>
          <p:cNvGraphicFramePr>
            <a:graphicFrameLocks noChangeAspect="1"/>
          </p:cNvGraphicFramePr>
          <p:nvPr>
            <p:extLst>
              <p:ext uri="{D42A27DB-BD31-4B8C-83A1-F6EECF244321}">
                <p14:modId xmlns:p14="http://schemas.microsoft.com/office/powerpoint/2010/main" val="1065423431"/>
              </p:ext>
            </p:extLst>
          </p:nvPr>
        </p:nvGraphicFramePr>
        <p:xfrm>
          <a:off x="1104900" y="2838888"/>
          <a:ext cx="8580438" cy="2638425"/>
        </p:xfrm>
        <a:graphic>
          <a:graphicData uri="http://schemas.openxmlformats.org/presentationml/2006/ole">
            <mc:AlternateContent xmlns:mc="http://schemas.openxmlformats.org/markup-compatibility/2006">
              <mc:Choice xmlns:v="urn:schemas-microsoft-com:vml" Requires="v">
                <p:oleObj spid="_x0000_s2052" name="位图图像" r:id="rId3" imgW="8580952" imgH="2638095" progId="Paint.Picture">
                  <p:embed/>
                </p:oleObj>
              </mc:Choice>
              <mc:Fallback>
                <p:oleObj name="位图图像" r:id="rId3" imgW="8580952" imgH="2638095" progId="Paint.Picture">
                  <p:embed/>
                  <p:pic>
                    <p:nvPicPr>
                      <p:cNvPr id="665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2838888"/>
                        <a:ext cx="8580438"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218636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p:txBody>
          <a:bodyPr/>
          <a:lstStyle/>
          <a:p>
            <a:pPr algn="ctr"/>
            <a:r>
              <a:rPr lang="en-US" altLang="zh-CN"/>
              <a:t>Thank you!</a:t>
            </a:r>
          </a:p>
        </p:txBody>
      </p:sp>
      <p:sp>
        <p:nvSpPr>
          <p:cNvPr id="68611" name="Rectangle 3"/>
          <p:cNvSpPr>
            <a:spLocks noGrp="1" noChangeArrowheads="1"/>
          </p:cNvSpPr>
          <p:nvPr>
            <p:ph type="subTitle" idx="1"/>
          </p:nvPr>
        </p:nvSpPr>
        <p:spPr/>
        <p:txBody>
          <a:bodyPr/>
          <a:lstStyle/>
          <a:p>
            <a:endParaRPr lang="en-US" altLang="en-US"/>
          </a:p>
        </p:txBody>
      </p:sp>
    </p:spTree>
    <p:extLst>
      <p:ext uri="{BB962C8B-B14F-4D97-AF65-F5344CB8AC3E}">
        <p14:creationId xmlns:p14="http://schemas.microsoft.com/office/powerpoint/2010/main" val="83869542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a:t>Reinforcement learning</a:t>
            </a:r>
          </a:p>
        </p:txBody>
      </p:sp>
      <p:sp>
        <p:nvSpPr>
          <p:cNvPr id="5123" name="Rectangle 3"/>
          <p:cNvSpPr>
            <a:spLocks noGrp="1" noChangeArrowheads="1"/>
          </p:cNvSpPr>
          <p:nvPr>
            <p:ph type="body" idx="1"/>
          </p:nvPr>
        </p:nvSpPr>
        <p:spPr/>
        <p:txBody>
          <a:bodyPr>
            <a:normAutofit/>
          </a:bodyPr>
          <a:lstStyle/>
          <a:p>
            <a:pPr>
              <a:lnSpc>
                <a:spcPct val="90000"/>
              </a:lnSpc>
            </a:pPr>
            <a:r>
              <a:rPr lang="en-US" altLang="zh-CN" sz="3200" dirty="0"/>
              <a:t>Task</a:t>
            </a:r>
          </a:p>
          <a:p>
            <a:pPr lvl="1">
              <a:lnSpc>
                <a:spcPct val="90000"/>
              </a:lnSpc>
              <a:buFont typeface="Wingdings" panose="05000000000000000000" pitchFamily="2" charset="2"/>
              <a:buNone/>
            </a:pPr>
            <a:r>
              <a:rPr lang="en-US" altLang="zh-CN" sz="2800" dirty="0"/>
              <a:t>   Learn how to behave successfully to achieve a goal while interacting with an external environment</a:t>
            </a:r>
          </a:p>
          <a:p>
            <a:pPr lvl="1">
              <a:lnSpc>
                <a:spcPct val="90000"/>
              </a:lnSpc>
            </a:pPr>
            <a:r>
              <a:rPr lang="en-US" altLang="zh-CN" sz="2800" i="1" dirty="0"/>
              <a:t>Learn via experiences!</a:t>
            </a:r>
          </a:p>
          <a:p>
            <a:pPr>
              <a:lnSpc>
                <a:spcPct val="90000"/>
              </a:lnSpc>
            </a:pPr>
            <a:r>
              <a:rPr lang="en-US" altLang="zh-CN" sz="3200" dirty="0"/>
              <a:t>Examples</a:t>
            </a:r>
          </a:p>
          <a:p>
            <a:pPr lvl="1">
              <a:lnSpc>
                <a:spcPct val="90000"/>
              </a:lnSpc>
            </a:pPr>
            <a:r>
              <a:rPr lang="en-US" altLang="zh-CN" sz="2800" dirty="0"/>
              <a:t>Game playing: player knows whether it win or lose, but not know how to move at each step</a:t>
            </a:r>
          </a:p>
          <a:p>
            <a:pPr lvl="1">
              <a:lnSpc>
                <a:spcPct val="90000"/>
              </a:lnSpc>
            </a:pPr>
            <a:r>
              <a:rPr lang="en-US" altLang="zh-CN" sz="2800" dirty="0"/>
              <a:t>Control: a traffic system can measure the delay of cars, but not know how to decrease it.</a:t>
            </a:r>
            <a:endParaRPr lang="en-US" altLang="zh-CN" sz="1800" i="1" dirty="0">
              <a:solidFill>
                <a:srgbClr val="CC3300"/>
              </a:solidFill>
              <a:latin typeface="Arial" panose="020B0604020202020204" pitchFamily="34" charset="0"/>
            </a:endParaRPr>
          </a:p>
          <a:p>
            <a:pPr>
              <a:lnSpc>
                <a:spcPct val="90000"/>
              </a:lnSpc>
              <a:buFont typeface="Wingdings" panose="05000000000000000000" pitchFamily="2" charset="2"/>
              <a:buNone/>
            </a:pPr>
            <a:endParaRPr lang="en-US" altLang="zh-CN" sz="2000" i="1" dirty="0">
              <a:solidFill>
                <a:srgbClr val="CC3300"/>
              </a:solidFill>
              <a:latin typeface="Arial" panose="020B0604020202020204" pitchFamily="34" charset="0"/>
            </a:endParaRPr>
          </a:p>
        </p:txBody>
      </p:sp>
    </p:spTree>
    <p:extLst>
      <p:ext uri="{BB962C8B-B14F-4D97-AF65-F5344CB8AC3E}">
        <p14:creationId xmlns:p14="http://schemas.microsoft.com/office/powerpoint/2010/main" val="55037297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dirty="0"/>
              <a:t>RL is learning from interaction</a:t>
            </a:r>
          </a:p>
        </p:txBody>
      </p:sp>
      <p:pic>
        <p:nvPicPr>
          <p:cNvPr id="30722" name="Picture 2" descr="https://www.kdnuggets.com/images/reinforcement-learning-fig1-700.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1000"/>
                    </a14:imgEffect>
                    <a14:imgEffect>
                      <a14:brightnessContrast bright="25000" contrast="46000"/>
                    </a14:imgEffect>
                  </a14:imgLayer>
                </a14:imgProps>
              </a:ext>
              <a:ext uri="{28A0092B-C50C-407E-A947-70E740481C1C}">
                <a14:useLocalDpi xmlns:a14="http://schemas.microsoft.com/office/drawing/2010/main" val="0"/>
              </a:ext>
            </a:extLst>
          </a:blip>
          <a:srcRect/>
          <a:stretch>
            <a:fillRect/>
          </a:stretch>
        </p:blipFill>
        <p:spPr bwMode="auto">
          <a:xfrm>
            <a:off x="1172011" y="2197610"/>
            <a:ext cx="9570453" cy="3691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85901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dirty="0"/>
              <a:t>RL model</a:t>
            </a:r>
          </a:p>
        </p:txBody>
      </p:sp>
      <p:sp>
        <p:nvSpPr>
          <p:cNvPr id="48131" name="Rectangle 3"/>
          <p:cNvSpPr>
            <a:spLocks noGrp="1" noChangeArrowheads="1"/>
          </p:cNvSpPr>
          <p:nvPr>
            <p:ph type="body" idx="1"/>
          </p:nvPr>
        </p:nvSpPr>
        <p:spPr>
          <a:xfrm>
            <a:off x="1205058" y="1363373"/>
            <a:ext cx="9868409" cy="4046537"/>
          </a:xfrm>
        </p:spPr>
        <p:txBody>
          <a:bodyPr>
            <a:noAutofit/>
          </a:bodyPr>
          <a:lstStyle/>
          <a:p>
            <a:pPr lvl="1">
              <a:lnSpc>
                <a:spcPct val="90000"/>
              </a:lnSpc>
              <a:buFont typeface="Wingdings" panose="05000000000000000000" pitchFamily="2" charset="2"/>
              <a:buNone/>
            </a:pPr>
            <a:endParaRPr lang="en-US" altLang="zh-CN" sz="2800" dirty="0"/>
          </a:p>
          <a:p>
            <a:pPr lvl="1">
              <a:lnSpc>
                <a:spcPct val="90000"/>
              </a:lnSpc>
            </a:pPr>
            <a:r>
              <a:rPr lang="en-US" altLang="zh-CN" sz="2800" dirty="0"/>
              <a:t>Each percept(</a:t>
            </a:r>
            <a:r>
              <a:rPr lang="en-US" altLang="zh-CN" sz="2800" i="1" dirty="0"/>
              <a:t>e</a:t>
            </a:r>
            <a:r>
              <a:rPr lang="en-US" altLang="zh-CN" sz="2800" dirty="0"/>
              <a:t>) is enough to determine the State(the state is accessible)</a:t>
            </a:r>
          </a:p>
          <a:p>
            <a:pPr lvl="1">
              <a:lnSpc>
                <a:spcPct val="90000"/>
              </a:lnSpc>
            </a:pPr>
            <a:r>
              <a:rPr lang="en-US" altLang="zh-CN" sz="2800" dirty="0"/>
              <a:t>The agent can decompose the Reward component from a percept. </a:t>
            </a:r>
          </a:p>
          <a:p>
            <a:pPr lvl="1">
              <a:lnSpc>
                <a:spcPct val="90000"/>
              </a:lnSpc>
            </a:pPr>
            <a:r>
              <a:rPr lang="en-US" altLang="zh-CN" sz="2800" dirty="0"/>
              <a:t>The agent task: to find a optimal policy, mapping states to actions, that maximize long-run measure of the reinforcement</a:t>
            </a:r>
          </a:p>
          <a:p>
            <a:pPr lvl="1">
              <a:lnSpc>
                <a:spcPct val="90000"/>
              </a:lnSpc>
            </a:pPr>
            <a:r>
              <a:rPr lang="en-US" altLang="zh-CN" sz="2800" dirty="0"/>
              <a:t>Think of reinforcement as reward</a:t>
            </a:r>
          </a:p>
          <a:p>
            <a:pPr lvl="1">
              <a:lnSpc>
                <a:spcPct val="90000"/>
              </a:lnSpc>
            </a:pPr>
            <a:r>
              <a:rPr lang="en-US" altLang="zh-CN" sz="2800" dirty="0"/>
              <a:t>Can be modeled as MDP model!</a:t>
            </a:r>
          </a:p>
        </p:txBody>
      </p:sp>
    </p:spTree>
    <p:extLst>
      <p:ext uri="{BB962C8B-B14F-4D97-AF65-F5344CB8AC3E}">
        <p14:creationId xmlns:p14="http://schemas.microsoft.com/office/powerpoint/2010/main" val="11805191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dirty="0"/>
              <a:t>Review of MDP model</a:t>
            </a:r>
          </a:p>
        </p:txBody>
      </p:sp>
      <p:sp>
        <p:nvSpPr>
          <p:cNvPr id="38915" name="Rectangle 3"/>
          <p:cNvSpPr>
            <a:spLocks noGrp="1" noChangeArrowheads="1"/>
          </p:cNvSpPr>
          <p:nvPr>
            <p:ph type="body" idx="1"/>
          </p:nvPr>
        </p:nvSpPr>
        <p:spPr/>
        <p:txBody>
          <a:bodyPr/>
          <a:lstStyle/>
          <a:p>
            <a:r>
              <a:rPr lang="en-US" altLang="zh-CN" dirty="0"/>
              <a:t>MDP model &lt;S,T,A,R&gt;</a:t>
            </a:r>
          </a:p>
          <a:p>
            <a:pPr lvl="1"/>
            <a:endParaRPr lang="en-US" altLang="zh-CN" dirty="0"/>
          </a:p>
        </p:txBody>
      </p:sp>
      <p:sp>
        <p:nvSpPr>
          <p:cNvPr id="38916" name="Rectangle 4"/>
          <p:cNvSpPr>
            <a:spLocks noChangeArrowheads="1"/>
          </p:cNvSpPr>
          <p:nvPr/>
        </p:nvSpPr>
        <p:spPr bwMode="auto">
          <a:xfrm>
            <a:off x="2895600" y="2667000"/>
            <a:ext cx="2819400" cy="685800"/>
          </a:xfrm>
          <a:prstGeom prst="rect">
            <a:avLst/>
          </a:prstGeom>
          <a:solidFill>
            <a:schemeClr val="accent1"/>
          </a:solidFill>
          <a:ln w="9525">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en-US" altLang="zh-CN" sz="2000" dirty="0">
                <a:latin typeface="Arial" panose="020B0604020202020204" pitchFamily="34" charset="0"/>
              </a:rPr>
              <a:t>Agent</a:t>
            </a:r>
          </a:p>
        </p:txBody>
      </p:sp>
      <p:sp>
        <p:nvSpPr>
          <p:cNvPr id="38917" name="Rectangle 5"/>
          <p:cNvSpPr>
            <a:spLocks noChangeArrowheads="1"/>
          </p:cNvSpPr>
          <p:nvPr/>
        </p:nvSpPr>
        <p:spPr bwMode="auto">
          <a:xfrm>
            <a:off x="2438400" y="3962400"/>
            <a:ext cx="3657600" cy="533400"/>
          </a:xfrm>
          <a:prstGeom prst="rect">
            <a:avLst/>
          </a:prstGeom>
          <a:solidFill>
            <a:schemeClr val="accent2"/>
          </a:solidFill>
          <a:ln w="9525">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en-US" altLang="zh-CN" sz="2000" dirty="0">
                <a:latin typeface="Arial" panose="020B0604020202020204" pitchFamily="34" charset="0"/>
              </a:rPr>
              <a:t>Environment</a:t>
            </a:r>
          </a:p>
        </p:txBody>
      </p:sp>
      <p:sp>
        <p:nvSpPr>
          <p:cNvPr id="38918" name="Line 6"/>
          <p:cNvSpPr>
            <a:spLocks noChangeShapeType="1"/>
          </p:cNvSpPr>
          <p:nvPr/>
        </p:nvSpPr>
        <p:spPr bwMode="auto">
          <a:xfrm flipV="1">
            <a:off x="2743200" y="3352800"/>
            <a:ext cx="609600" cy="6096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38919" name="Line 7"/>
          <p:cNvSpPr>
            <a:spLocks noChangeShapeType="1"/>
          </p:cNvSpPr>
          <p:nvPr/>
        </p:nvSpPr>
        <p:spPr bwMode="auto">
          <a:xfrm flipV="1">
            <a:off x="3352800" y="3352800"/>
            <a:ext cx="609600" cy="6096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38920" name="Line 8"/>
          <p:cNvSpPr>
            <a:spLocks noChangeShapeType="1"/>
          </p:cNvSpPr>
          <p:nvPr/>
        </p:nvSpPr>
        <p:spPr bwMode="auto">
          <a:xfrm>
            <a:off x="4876800" y="3352800"/>
            <a:ext cx="609600" cy="6096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38921" name="Text Box 9"/>
          <p:cNvSpPr txBox="1">
            <a:spLocks noChangeArrowheads="1"/>
          </p:cNvSpPr>
          <p:nvPr/>
        </p:nvSpPr>
        <p:spPr bwMode="auto">
          <a:xfrm>
            <a:off x="2286000" y="3413126"/>
            <a:ext cx="776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dirty="0">
                <a:latin typeface="Arial" panose="020B0604020202020204" pitchFamily="34" charset="0"/>
              </a:rPr>
              <a:t>State</a:t>
            </a:r>
          </a:p>
        </p:txBody>
      </p:sp>
      <p:sp>
        <p:nvSpPr>
          <p:cNvPr id="38922" name="Text Box 10"/>
          <p:cNvSpPr txBox="1">
            <a:spLocks noChangeArrowheads="1"/>
          </p:cNvSpPr>
          <p:nvPr/>
        </p:nvSpPr>
        <p:spPr bwMode="auto">
          <a:xfrm>
            <a:off x="3581400" y="3581401"/>
            <a:ext cx="1060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pPr>
            <a:r>
              <a:rPr lang="en-US" altLang="zh-CN" sz="2000" dirty="0">
                <a:latin typeface="Arial" panose="020B0604020202020204" pitchFamily="34" charset="0"/>
              </a:rPr>
              <a:t>Reward</a:t>
            </a:r>
          </a:p>
        </p:txBody>
      </p:sp>
      <p:sp>
        <p:nvSpPr>
          <p:cNvPr id="38923" name="Text Box 11"/>
          <p:cNvSpPr txBox="1">
            <a:spLocks noChangeArrowheads="1"/>
          </p:cNvSpPr>
          <p:nvPr/>
        </p:nvSpPr>
        <p:spPr bwMode="auto">
          <a:xfrm>
            <a:off x="5486400" y="3413126"/>
            <a:ext cx="890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dirty="0">
                <a:latin typeface="Arial" panose="020B0604020202020204" pitchFamily="34" charset="0"/>
              </a:rPr>
              <a:t>Action</a:t>
            </a:r>
          </a:p>
        </p:txBody>
      </p:sp>
      <p:sp>
        <p:nvSpPr>
          <p:cNvPr id="38924" name="Text Box 12"/>
          <p:cNvSpPr txBox="1">
            <a:spLocks noChangeArrowheads="1"/>
          </p:cNvSpPr>
          <p:nvPr/>
        </p:nvSpPr>
        <p:spPr bwMode="auto">
          <a:xfrm>
            <a:off x="2209800" y="5013325"/>
            <a:ext cx="4074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dirty="0">
                <a:latin typeface="Arial" panose="020B0604020202020204" pitchFamily="34" charset="0"/>
              </a:rPr>
              <a:t>s</a:t>
            </a:r>
            <a:r>
              <a:rPr lang="en-US" altLang="zh-CN" sz="2000" i="1" baseline="-25000" dirty="0">
                <a:latin typeface="Arial" panose="020B0604020202020204" pitchFamily="34" charset="0"/>
              </a:rPr>
              <a:t>0</a:t>
            </a:r>
          </a:p>
        </p:txBody>
      </p:sp>
      <p:grpSp>
        <p:nvGrpSpPr>
          <p:cNvPr id="38925" name="Group 13"/>
          <p:cNvGrpSpPr>
            <a:grpSpLocks/>
          </p:cNvGrpSpPr>
          <p:nvPr/>
        </p:nvGrpSpPr>
        <p:grpSpPr bwMode="auto">
          <a:xfrm>
            <a:off x="2590802" y="4860925"/>
            <a:ext cx="1377921" cy="781050"/>
            <a:chOff x="1786" y="2784"/>
            <a:chExt cx="872" cy="492"/>
          </a:xfrm>
        </p:grpSpPr>
        <p:sp>
          <p:nvSpPr>
            <p:cNvPr id="38926" name="Text Box 14"/>
            <p:cNvSpPr txBox="1">
              <a:spLocks noChangeArrowheads="1"/>
            </p:cNvSpPr>
            <p:nvPr/>
          </p:nvSpPr>
          <p:spPr bwMode="auto">
            <a:xfrm>
              <a:off x="2074" y="3024"/>
              <a:ext cx="2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dirty="0">
                  <a:latin typeface="Arial" panose="020B0604020202020204" pitchFamily="34" charset="0"/>
                </a:rPr>
                <a:t>r</a:t>
              </a:r>
              <a:r>
                <a:rPr lang="en-US" altLang="zh-CN" sz="2000" i="1" baseline="-25000" dirty="0">
                  <a:latin typeface="Arial" panose="020B0604020202020204" pitchFamily="34" charset="0"/>
                </a:rPr>
                <a:t>0</a:t>
              </a:r>
            </a:p>
          </p:txBody>
        </p:sp>
        <p:grpSp>
          <p:nvGrpSpPr>
            <p:cNvPr id="38927" name="Group 15"/>
            <p:cNvGrpSpPr>
              <a:grpSpLocks/>
            </p:cNvGrpSpPr>
            <p:nvPr/>
          </p:nvGrpSpPr>
          <p:grpSpPr bwMode="auto">
            <a:xfrm>
              <a:off x="1786" y="2784"/>
              <a:ext cx="576" cy="252"/>
              <a:chOff x="3370" y="2304"/>
              <a:chExt cx="576" cy="252"/>
            </a:xfrm>
          </p:grpSpPr>
          <p:sp>
            <p:nvSpPr>
              <p:cNvPr id="38928" name="Text Box 16"/>
              <p:cNvSpPr txBox="1">
                <a:spLocks noChangeArrowheads="1"/>
              </p:cNvSpPr>
              <p:nvPr/>
            </p:nvSpPr>
            <p:spPr bwMode="auto">
              <a:xfrm>
                <a:off x="3370" y="2304"/>
                <a:ext cx="2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dirty="0">
                    <a:latin typeface="Arial" panose="020B0604020202020204" pitchFamily="34" charset="0"/>
                  </a:rPr>
                  <a:t>a</a:t>
                </a:r>
                <a:r>
                  <a:rPr lang="en-US" altLang="zh-CN" sz="2000" i="1" baseline="-25000" dirty="0">
                    <a:latin typeface="Arial" panose="020B0604020202020204" pitchFamily="34" charset="0"/>
                  </a:rPr>
                  <a:t>0</a:t>
                </a:r>
              </a:p>
            </p:txBody>
          </p:sp>
          <p:sp>
            <p:nvSpPr>
              <p:cNvPr id="38929" name="Line 17"/>
              <p:cNvSpPr>
                <a:spLocks noChangeShapeType="1"/>
              </p:cNvSpPr>
              <p:nvPr/>
            </p:nvSpPr>
            <p:spPr bwMode="auto">
              <a:xfrm>
                <a:off x="3418" y="2544"/>
                <a:ext cx="528" cy="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grpSp>
        <p:sp>
          <p:nvSpPr>
            <p:cNvPr id="38930" name="Text Box 18"/>
            <p:cNvSpPr txBox="1">
              <a:spLocks noChangeArrowheads="1"/>
            </p:cNvSpPr>
            <p:nvPr/>
          </p:nvSpPr>
          <p:spPr bwMode="auto">
            <a:xfrm>
              <a:off x="2400" y="2887"/>
              <a:ext cx="25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dirty="0">
                  <a:latin typeface="Arial" panose="020B0604020202020204" pitchFamily="34" charset="0"/>
                </a:rPr>
                <a:t>s</a:t>
              </a:r>
              <a:r>
                <a:rPr lang="en-US" altLang="zh-CN" sz="2000" i="1" baseline="-25000" dirty="0">
                  <a:latin typeface="Arial" panose="020B0604020202020204" pitchFamily="34" charset="0"/>
                </a:rPr>
                <a:t>1</a:t>
              </a:r>
            </a:p>
          </p:txBody>
        </p:sp>
      </p:grpSp>
      <p:grpSp>
        <p:nvGrpSpPr>
          <p:cNvPr id="38931" name="Group 19"/>
          <p:cNvGrpSpPr>
            <a:grpSpLocks/>
          </p:cNvGrpSpPr>
          <p:nvPr/>
        </p:nvGrpSpPr>
        <p:grpSpPr bwMode="auto">
          <a:xfrm>
            <a:off x="3886199" y="4860925"/>
            <a:ext cx="1425554" cy="781050"/>
            <a:chOff x="4186" y="2304"/>
            <a:chExt cx="902" cy="492"/>
          </a:xfrm>
        </p:grpSpPr>
        <p:sp>
          <p:nvSpPr>
            <p:cNvPr id="38932" name="Text Box 20"/>
            <p:cNvSpPr txBox="1">
              <a:spLocks noChangeArrowheads="1"/>
            </p:cNvSpPr>
            <p:nvPr/>
          </p:nvSpPr>
          <p:spPr bwMode="auto">
            <a:xfrm>
              <a:off x="4186" y="2304"/>
              <a:ext cx="2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dirty="0">
                  <a:latin typeface="Arial" panose="020B0604020202020204" pitchFamily="34" charset="0"/>
                </a:rPr>
                <a:t>a1</a:t>
              </a:r>
            </a:p>
          </p:txBody>
        </p:sp>
        <p:sp>
          <p:nvSpPr>
            <p:cNvPr id="38933" name="Text Box 21"/>
            <p:cNvSpPr txBox="1">
              <a:spLocks noChangeArrowheads="1"/>
            </p:cNvSpPr>
            <p:nvPr/>
          </p:nvSpPr>
          <p:spPr bwMode="auto">
            <a:xfrm>
              <a:off x="4474" y="2544"/>
              <a:ext cx="2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dirty="0">
                  <a:latin typeface="Arial" panose="020B0604020202020204" pitchFamily="34" charset="0"/>
                </a:rPr>
                <a:t>r1</a:t>
              </a:r>
            </a:p>
          </p:txBody>
        </p:sp>
        <p:sp>
          <p:nvSpPr>
            <p:cNvPr id="38934" name="Line 22"/>
            <p:cNvSpPr>
              <a:spLocks noChangeShapeType="1"/>
            </p:cNvSpPr>
            <p:nvPr/>
          </p:nvSpPr>
          <p:spPr bwMode="auto">
            <a:xfrm>
              <a:off x="4234" y="2544"/>
              <a:ext cx="528" cy="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38935" name="Text Box 23"/>
            <p:cNvSpPr txBox="1">
              <a:spLocks noChangeArrowheads="1"/>
            </p:cNvSpPr>
            <p:nvPr/>
          </p:nvSpPr>
          <p:spPr bwMode="auto">
            <a:xfrm>
              <a:off x="4800" y="2407"/>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dirty="0">
                  <a:latin typeface="Arial" panose="020B0604020202020204" pitchFamily="34" charset="0"/>
                </a:rPr>
                <a:t>s2</a:t>
              </a:r>
            </a:p>
          </p:txBody>
        </p:sp>
      </p:grpSp>
      <p:grpSp>
        <p:nvGrpSpPr>
          <p:cNvPr id="38936" name="Group 24"/>
          <p:cNvGrpSpPr>
            <a:grpSpLocks/>
          </p:cNvGrpSpPr>
          <p:nvPr/>
        </p:nvGrpSpPr>
        <p:grpSpPr bwMode="auto">
          <a:xfrm>
            <a:off x="5181600" y="4860926"/>
            <a:ext cx="1517650" cy="777875"/>
            <a:chOff x="5002" y="2304"/>
            <a:chExt cx="758" cy="490"/>
          </a:xfrm>
        </p:grpSpPr>
        <p:sp>
          <p:nvSpPr>
            <p:cNvPr id="38937" name="Text Box 25"/>
            <p:cNvSpPr txBox="1">
              <a:spLocks noChangeArrowheads="1"/>
            </p:cNvSpPr>
            <p:nvPr/>
          </p:nvSpPr>
          <p:spPr bwMode="auto">
            <a:xfrm>
              <a:off x="5002" y="2304"/>
              <a:ext cx="2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dirty="0">
                  <a:latin typeface="Arial" panose="020B0604020202020204" pitchFamily="34" charset="0"/>
                </a:rPr>
                <a:t>a2</a:t>
              </a:r>
            </a:p>
          </p:txBody>
        </p:sp>
        <p:sp>
          <p:nvSpPr>
            <p:cNvPr id="38938" name="Text Box 26"/>
            <p:cNvSpPr txBox="1">
              <a:spLocks noChangeArrowheads="1"/>
            </p:cNvSpPr>
            <p:nvPr/>
          </p:nvSpPr>
          <p:spPr bwMode="auto">
            <a:xfrm>
              <a:off x="5290" y="2544"/>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2000" i="1" dirty="0">
                  <a:latin typeface="Arial" panose="020B0604020202020204" pitchFamily="34" charset="0"/>
                </a:rPr>
                <a:t>r2</a:t>
              </a:r>
            </a:p>
          </p:txBody>
        </p:sp>
        <p:sp>
          <p:nvSpPr>
            <p:cNvPr id="38939" name="Line 27"/>
            <p:cNvSpPr>
              <a:spLocks noChangeShapeType="1"/>
            </p:cNvSpPr>
            <p:nvPr/>
          </p:nvSpPr>
          <p:spPr bwMode="auto">
            <a:xfrm>
              <a:off x="5050" y="2544"/>
              <a:ext cx="528" cy="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38940" name="Text Box 28"/>
            <p:cNvSpPr txBox="1">
              <a:spLocks noChangeArrowheads="1"/>
            </p:cNvSpPr>
            <p:nvPr/>
          </p:nvSpPr>
          <p:spPr bwMode="auto">
            <a:xfrm>
              <a:off x="5506" y="2400"/>
              <a:ext cx="2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pPr>
              <a:r>
                <a:rPr lang="en-US" altLang="zh-CN" sz="2000" i="1" dirty="0">
                  <a:latin typeface="Arial" panose="020B0604020202020204" pitchFamily="34" charset="0"/>
                </a:rPr>
                <a:t>s3  </a:t>
              </a:r>
            </a:p>
          </p:txBody>
        </p:sp>
      </p:grpSp>
      <p:sp>
        <p:nvSpPr>
          <p:cNvPr id="38942" name="Rectangle 30"/>
          <p:cNvSpPr>
            <a:spLocks noChangeArrowheads="1"/>
          </p:cNvSpPr>
          <p:nvPr/>
        </p:nvSpPr>
        <p:spPr bwMode="auto">
          <a:xfrm>
            <a:off x="7162800" y="2514600"/>
            <a:ext cx="2971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990600" indent="-533400">
              <a:defRPr kumimoji="1" sz="2400">
                <a:solidFill>
                  <a:schemeClr val="tx1"/>
                </a:solidFill>
                <a:latin typeface="Times New Roman" panose="02020603050405020304" pitchFamily="18" charset="0"/>
                <a:ea typeface="宋体" panose="02010600030101010101" pitchFamily="2" charset="-122"/>
              </a:defRPr>
            </a:lvl2pPr>
            <a:lvl3pPr marL="1447800" indent="-533400">
              <a:defRPr kumimoji="1" sz="2400">
                <a:solidFill>
                  <a:schemeClr val="tx1"/>
                </a:solidFill>
                <a:latin typeface="Times New Roman" panose="02020603050405020304" pitchFamily="18" charset="0"/>
                <a:ea typeface="宋体" panose="02010600030101010101" pitchFamily="2" charset="-122"/>
              </a:defRPr>
            </a:lvl3pPr>
            <a:lvl4pPr marL="1905000" indent="-533400">
              <a:defRPr kumimoji="1" sz="2400">
                <a:solidFill>
                  <a:schemeClr val="tx1"/>
                </a:solidFill>
                <a:latin typeface="Times New Roman" panose="02020603050405020304" pitchFamily="18" charset="0"/>
                <a:ea typeface="宋体" panose="02010600030101010101" pitchFamily="2" charset="-122"/>
              </a:defRPr>
            </a:lvl4pPr>
            <a:lvl5pPr marL="2362200" indent="-533400">
              <a:defRPr kumimoji="1" sz="2400">
                <a:solidFill>
                  <a:schemeClr val="tx1"/>
                </a:solidFill>
                <a:latin typeface="Times New Roman" panose="02020603050405020304" pitchFamily="18" charset="0"/>
                <a:ea typeface="宋体" panose="02010600030101010101" pitchFamily="2" charset="-122"/>
              </a:defRPr>
            </a:lvl5pPr>
            <a:lvl6pPr marL="2819400" indent="-533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76600" indent="-533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733800" indent="-533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91000" indent="-533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Char char="•"/>
            </a:pPr>
            <a:r>
              <a:rPr kumimoji="0" lang="en-US" altLang="zh-CN" sz="2000" dirty="0"/>
              <a:t> </a:t>
            </a:r>
            <a:r>
              <a:rPr kumimoji="0" lang="en-US" altLang="zh-CN" sz="1800" dirty="0"/>
              <a:t>S– set of states</a:t>
            </a:r>
          </a:p>
          <a:p>
            <a:pPr>
              <a:spcBef>
                <a:spcPct val="20000"/>
              </a:spcBef>
              <a:buFontTx/>
              <a:buChar char="•"/>
            </a:pPr>
            <a:r>
              <a:rPr kumimoji="0" lang="en-US" altLang="zh-CN" sz="1800" dirty="0"/>
              <a:t> A– set of actions</a:t>
            </a:r>
            <a:endParaRPr kumimoji="0" lang="en-US" altLang="zh-CN" sz="1800" baseline="-25000" dirty="0"/>
          </a:p>
          <a:p>
            <a:pPr>
              <a:spcBef>
                <a:spcPct val="20000"/>
              </a:spcBef>
              <a:buFontTx/>
              <a:buChar char="•"/>
            </a:pPr>
            <a:r>
              <a:rPr kumimoji="0" lang="en-US" altLang="zh-CN" sz="1800" dirty="0"/>
              <a:t> T(</a:t>
            </a:r>
            <a:r>
              <a:rPr kumimoji="0" lang="en-US" altLang="zh-CN" sz="1800" dirty="0" err="1"/>
              <a:t>s,a,s</a:t>
            </a:r>
            <a:r>
              <a:rPr kumimoji="0" lang="en-US" altLang="zh-CN" sz="1800" dirty="0"/>
              <a:t>’) = P(s’|</a:t>
            </a:r>
            <a:r>
              <a:rPr kumimoji="0" lang="en-US" altLang="zh-CN" sz="1800" dirty="0" err="1"/>
              <a:t>s,a</a:t>
            </a:r>
            <a:r>
              <a:rPr kumimoji="0" lang="en-US" altLang="zh-CN" sz="1800" dirty="0"/>
              <a:t>)– the probability of transition from </a:t>
            </a:r>
            <a:r>
              <a:rPr kumimoji="0" lang="en-US" altLang="zh-CN" sz="1800" i="1" dirty="0"/>
              <a:t>s </a:t>
            </a:r>
            <a:r>
              <a:rPr kumimoji="0" lang="en-US" altLang="zh-CN" sz="1800" dirty="0"/>
              <a:t>to </a:t>
            </a:r>
            <a:r>
              <a:rPr kumimoji="0" lang="en-US" altLang="zh-CN" sz="1800" i="1" dirty="0"/>
              <a:t>s’</a:t>
            </a:r>
            <a:r>
              <a:rPr kumimoji="0" lang="en-US" altLang="zh-CN" sz="1800" dirty="0"/>
              <a:t> given action</a:t>
            </a:r>
            <a:r>
              <a:rPr kumimoji="0" lang="en-US" altLang="zh-CN" sz="1800" i="1" dirty="0"/>
              <a:t> a</a:t>
            </a:r>
          </a:p>
          <a:p>
            <a:pPr>
              <a:spcBef>
                <a:spcPct val="20000"/>
              </a:spcBef>
              <a:buFontTx/>
              <a:buChar char="•"/>
            </a:pPr>
            <a:r>
              <a:rPr kumimoji="0" lang="en-US" altLang="zh-CN" sz="1800" dirty="0"/>
              <a:t> R(</a:t>
            </a:r>
            <a:r>
              <a:rPr kumimoji="0" lang="en-US" altLang="zh-CN" sz="1800" dirty="0" err="1"/>
              <a:t>s,a</a:t>
            </a:r>
            <a:r>
              <a:rPr kumimoji="0" lang="en-US" altLang="zh-CN" sz="1800" dirty="0"/>
              <a:t>)– the expected reward for taking action </a:t>
            </a:r>
            <a:r>
              <a:rPr kumimoji="0" lang="en-US" altLang="zh-CN" sz="1800" i="1" dirty="0"/>
              <a:t>a </a:t>
            </a:r>
            <a:r>
              <a:rPr kumimoji="0" lang="en-US" altLang="zh-CN" sz="1800" dirty="0"/>
              <a:t>in state </a:t>
            </a:r>
            <a:r>
              <a:rPr kumimoji="0" lang="en-US" altLang="zh-CN" sz="1800" i="1" dirty="0"/>
              <a:t>s</a:t>
            </a:r>
          </a:p>
        </p:txBody>
      </p:sp>
      <p:graphicFrame>
        <p:nvGraphicFramePr>
          <p:cNvPr id="38943" name="Object 31"/>
          <p:cNvGraphicFramePr>
            <a:graphicFrameLocks noChangeAspect="1"/>
          </p:cNvGraphicFramePr>
          <p:nvPr/>
        </p:nvGraphicFramePr>
        <p:xfrm>
          <a:off x="7375525" y="4800601"/>
          <a:ext cx="2317750" cy="835025"/>
        </p:xfrm>
        <a:graphic>
          <a:graphicData uri="http://schemas.openxmlformats.org/presentationml/2006/ole">
            <mc:AlternateContent xmlns:mc="http://schemas.openxmlformats.org/markup-compatibility/2006">
              <mc:Choice xmlns:v="urn:schemas-microsoft-com:vml" Requires="v">
                <p:oleObj spid="_x0000_s28676" name="Equation" r:id="rId3" imgW="1904760" imgH="685800" progId="Equation.3">
                  <p:embed/>
                </p:oleObj>
              </mc:Choice>
              <mc:Fallback>
                <p:oleObj name="Equation" r:id="rId3" imgW="1904760" imgH="685800" progId="Equation.3">
                  <p:embed/>
                  <p:pic>
                    <p:nvPicPr>
                      <p:cNvPr id="38943"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5525" y="4800601"/>
                        <a:ext cx="231775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6892220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a:t>Model based v.s.Model free approaches</a:t>
            </a:r>
          </a:p>
        </p:txBody>
      </p:sp>
      <p:sp>
        <p:nvSpPr>
          <p:cNvPr id="49155" name="Rectangle 3"/>
          <p:cNvSpPr>
            <a:spLocks noGrp="1" noChangeArrowheads="1"/>
          </p:cNvSpPr>
          <p:nvPr>
            <p:ph type="body" idx="1"/>
          </p:nvPr>
        </p:nvSpPr>
        <p:spPr>
          <a:xfrm>
            <a:off x="1659622" y="1606653"/>
            <a:ext cx="7888288" cy="4459287"/>
          </a:xfrm>
        </p:spPr>
        <p:txBody>
          <a:bodyPr/>
          <a:lstStyle/>
          <a:p>
            <a:pPr>
              <a:lnSpc>
                <a:spcPct val="90000"/>
              </a:lnSpc>
            </a:pPr>
            <a:r>
              <a:rPr lang="en-US" altLang="zh-CN" sz="2400" dirty="0"/>
              <a:t>But, we don</a:t>
            </a:r>
            <a:r>
              <a:rPr lang="en-US" altLang="zh-CN" sz="2400" dirty="0">
                <a:latin typeface="Times New Roman" panose="02020603050405020304" pitchFamily="18" charset="0"/>
              </a:rPr>
              <a:t>’</a:t>
            </a:r>
            <a:r>
              <a:rPr lang="en-US" altLang="zh-CN" sz="2400" dirty="0"/>
              <a:t>t know anything about the environment model</a:t>
            </a:r>
            <a:r>
              <a:rPr lang="en-US" altLang="zh-CN" sz="2400" dirty="0">
                <a:latin typeface="Times New Roman" panose="02020603050405020304" pitchFamily="18" charset="0"/>
              </a:rPr>
              <a:t>—</a:t>
            </a:r>
            <a:r>
              <a:rPr lang="en-US" altLang="zh-CN" sz="2400" dirty="0"/>
              <a:t>the transition function </a:t>
            </a:r>
            <a:r>
              <a:rPr lang="en-US" altLang="zh-CN" sz="2400" i="1" dirty="0"/>
              <a:t>T(</a:t>
            </a:r>
            <a:r>
              <a:rPr lang="en-US" altLang="zh-CN" sz="2400" i="1" dirty="0" err="1"/>
              <a:t>s,a,s</a:t>
            </a:r>
            <a:r>
              <a:rPr lang="en-US" altLang="zh-CN" sz="2400" i="1" dirty="0">
                <a:latin typeface="Times New Roman" panose="02020603050405020304" pitchFamily="18" charset="0"/>
              </a:rPr>
              <a:t>’</a:t>
            </a:r>
            <a:r>
              <a:rPr lang="en-US" altLang="zh-CN" sz="2400" i="1" dirty="0"/>
              <a:t>) </a:t>
            </a:r>
          </a:p>
          <a:p>
            <a:pPr>
              <a:lnSpc>
                <a:spcPct val="90000"/>
              </a:lnSpc>
            </a:pPr>
            <a:r>
              <a:rPr lang="en-US" altLang="zh-CN" sz="2400" dirty="0"/>
              <a:t>Here comes two approaches</a:t>
            </a:r>
          </a:p>
          <a:p>
            <a:pPr lvl="1">
              <a:lnSpc>
                <a:spcPct val="90000"/>
              </a:lnSpc>
            </a:pPr>
            <a:r>
              <a:rPr lang="en-US" altLang="zh-CN" sz="2000" i="1" dirty="0">
                <a:latin typeface="Times New Roman" panose="02020603050405020304" pitchFamily="18" charset="0"/>
              </a:rPr>
              <a:t>Model based approach RL</a:t>
            </a:r>
            <a:r>
              <a:rPr lang="en-US" altLang="zh-CN" sz="2000" dirty="0">
                <a:latin typeface="Times New Roman" panose="02020603050405020304" pitchFamily="18" charset="0"/>
              </a:rPr>
              <a:t>:</a:t>
            </a:r>
            <a:r>
              <a:rPr lang="en-US" altLang="zh-CN" sz="2000" dirty="0"/>
              <a:t> </a:t>
            </a:r>
          </a:p>
          <a:p>
            <a:pPr lvl="1">
              <a:lnSpc>
                <a:spcPct val="90000"/>
              </a:lnSpc>
              <a:buFont typeface="Wingdings" panose="05000000000000000000" pitchFamily="2" charset="2"/>
              <a:buNone/>
            </a:pPr>
            <a:r>
              <a:rPr lang="en-US" altLang="zh-CN" sz="2000" dirty="0"/>
              <a:t>   learn the model, and use it to derive the optimal  policy.</a:t>
            </a:r>
          </a:p>
          <a:p>
            <a:pPr lvl="2">
              <a:lnSpc>
                <a:spcPct val="90000"/>
              </a:lnSpc>
              <a:buFont typeface="Wingdings" panose="05000000000000000000" pitchFamily="2" charset="2"/>
              <a:buNone/>
            </a:pPr>
            <a:r>
              <a:rPr lang="en-US" altLang="zh-CN" sz="1800" dirty="0"/>
              <a:t>   </a:t>
            </a:r>
            <a:r>
              <a:rPr lang="en-US" altLang="zh-CN" sz="1800" dirty="0" err="1"/>
              <a:t>e.g</a:t>
            </a:r>
            <a:r>
              <a:rPr lang="en-US" altLang="zh-CN" sz="1800" dirty="0"/>
              <a:t>  Adaptive dynamic learning(ADP) approach</a:t>
            </a:r>
          </a:p>
          <a:p>
            <a:pPr lvl="2">
              <a:lnSpc>
                <a:spcPct val="90000"/>
              </a:lnSpc>
              <a:buFont typeface="Wingdings" panose="05000000000000000000" pitchFamily="2" charset="2"/>
              <a:buNone/>
            </a:pPr>
            <a:endParaRPr lang="en-US" altLang="zh-CN" sz="1800" dirty="0"/>
          </a:p>
          <a:p>
            <a:pPr lvl="1">
              <a:lnSpc>
                <a:spcPct val="90000"/>
              </a:lnSpc>
            </a:pPr>
            <a:r>
              <a:rPr lang="en-US" altLang="zh-CN" sz="2000" i="1" dirty="0">
                <a:latin typeface="Times New Roman" panose="02020603050405020304" pitchFamily="18" charset="0"/>
              </a:rPr>
              <a:t>Model free approach RL</a:t>
            </a:r>
            <a:r>
              <a:rPr lang="en-US" altLang="zh-CN" sz="2000" dirty="0">
                <a:latin typeface="Times New Roman" panose="02020603050405020304" pitchFamily="18" charset="0"/>
              </a:rPr>
              <a:t>:</a:t>
            </a:r>
          </a:p>
          <a:p>
            <a:pPr lvl="1">
              <a:lnSpc>
                <a:spcPct val="90000"/>
              </a:lnSpc>
              <a:buFont typeface="Wingdings" panose="05000000000000000000" pitchFamily="2" charset="2"/>
              <a:buNone/>
            </a:pPr>
            <a:r>
              <a:rPr lang="en-US" altLang="zh-CN" sz="2000" dirty="0"/>
              <a:t>   derive the optimal policy without learning the model.  </a:t>
            </a:r>
          </a:p>
          <a:p>
            <a:pPr lvl="2">
              <a:lnSpc>
                <a:spcPct val="90000"/>
              </a:lnSpc>
              <a:buFont typeface="Wingdings" panose="05000000000000000000" pitchFamily="2" charset="2"/>
              <a:buNone/>
            </a:pPr>
            <a:r>
              <a:rPr lang="en-US" altLang="zh-CN" sz="1800" dirty="0"/>
              <a:t>  </a:t>
            </a:r>
            <a:r>
              <a:rPr lang="en-US" altLang="zh-CN" sz="1800" dirty="0" err="1"/>
              <a:t>e.g</a:t>
            </a:r>
            <a:r>
              <a:rPr lang="en-US" altLang="zh-CN" sz="1800" dirty="0"/>
              <a:t>  LMS and Temporal difference approach</a:t>
            </a:r>
          </a:p>
          <a:p>
            <a:pPr lvl="2">
              <a:lnSpc>
                <a:spcPct val="90000"/>
              </a:lnSpc>
              <a:buFont typeface="Wingdings" panose="05000000000000000000" pitchFamily="2" charset="2"/>
              <a:buNone/>
            </a:pPr>
            <a:endParaRPr lang="en-US" altLang="zh-CN" sz="1800" dirty="0"/>
          </a:p>
          <a:p>
            <a:pPr>
              <a:lnSpc>
                <a:spcPct val="90000"/>
              </a:lnSpc>
            </a:pPr>
            <a:r>
              <a:rPr lang="en-US" altLang="zh-CN" sz="2400" dirty="0"/>
              <a:t>Which one is better?</a:t>
            </a:r>
          </a:p>
        </p:txBody>
      </p:sp>
    </p:spTree>
    <p:extLst>
      <p:ext uri="{BB962C8B-B14F-4D97-AF65-F5344CB8AC3E}">
        <p14:creationId xmlns:p14="http://schemas.microsoft.com/office/powerpoint/2010/main" val="418157192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a:t>Passive learning v.s. Active learning</a:t>
            </a:r>
          </a:p>
        </p:txBody>
      </p:sp>
      <p:sp>
        <p:nvSpPr>
          <p:cNvPr id="3075" name="Rectangle 3"/>
          <p:cNvSpPr>
            <a:spLocks noGrp="1" noChangeArrowheads="1"/>
          </p:cNvSpPr>
          <p:nvPr>
            <p:ph type="body" idx="1"/>
          </p:nvPr>
        </p:nvSpPr>
        <p:spPr>
          <a:xfrm>
            <a:off x="1104899" y="2006892"/>
            <a:ext cx="10248899" cy="3731178"/>
          </a:xfrm>
        </p:spPr>
        <p:txBody>
          <a:bodyPr/>
          <a:lstStyle/>
          <a:p>
            <a:r>
              <a:rPr lang="en-US" altLang="zh-CN" dirty="0"/>
              <a:t>Passive learning</a:t>
            </a:r>
          </a:p>
          <a:p>
            <a:pPr lvl="1"/>
            <a:r>
              <a:rPr lang="en-US" altLang="zh-CN" dirty="0"/>
              <a:t>The agent imply watches the world going by and tries to learn the utilities of being in various states</a:t>
            </a:r>
          </a:p>
          <a:p>
            <a:r>
              <a:rPr lang="en-US" altLang="zh-CN" dirty="0"/>
              <a:t>Active learning</a:t>
            </a:r>
          </a:p>
          <a:p>
            <a:pPr lvl="1"/>
            <a:r>
              <a:rPr lang="en-US" altLang="zh-CN" dirty="0"/>
              <a:t>The agent not simply watches, but also acts </a:t>
            </a:r>
          </a:p>
        </p:txBody>
      </p:sp>
    </p:spTree>
    <p:extLst>
      <p:ext uri="{BB962C8B-B14F-4D97-AF65-F5344CB8AC3E}">
        <p14:creationId xmlns:p14="http://schemas.microsoft.com/office/powerpoint/2010/main" val="347959122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Fashion Brochure">
      <a:dk1>
        <a:sysClr val="windowText" lastClr="000000"/>
      </a:dk1>
      <a:lt1>
        <a:sysClr val="window" lastClr="FFFFFF"/>
      </a:lt1>
      <a:dk2>
        <a:srgbClr val="454551"/>
      </a:dk2>
      <a:lt2>
        <a:srgbClr val="D8D9DC"/>
      </a:lt2>
      <a:accent1>
        <a:srgbClr val="E32D91"/>
      </a:accent1>
      <a:accent2>
        <a:srgbClr val="0C0C0C"/>
      </a:accent2>
      <a:accent3>
        <a:srgbClr val="595959"/>
      </a:accent3>
      <a:accent4>
        <a:srgbClr val="F9D5E9"/>
      </a:accent4>
      <a:accent5>
        <a:srgbClr val="EE81BD"/>
      </a:accent5>
      <a:accent6>
        <a:srgbClr val="D54773"/>
      </a:accent6>
      <a:hlink>
        <a:srgbClr val="C830CC"/>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C9B31AE-682E-44C9-9333-133E6C7EC6AE}" vid="{944CBC23-37B6-46B9-9430-DACCE01175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15998C-280A-471A-8BB1-CDC2B95FC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1DA07E-9A1F-402C-A357-ABD24F8C703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D0B596E-8E5F-4DB7-9C0B-A416410C0F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presentation</Template>
  <TotalTime>0</TotalTime>
  <Words>1685</Words>
  <Application>Microsoft Office PowerPoint</Application>
  <PresentationFormat>Widescreen</PresentationFormat>
  <Paragraphs>249</Paragraphs>
  <Slides>34</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8" baseType="lpstr">
      <vt:lpstr>宋体</vt:lpstr>
      <vt:lpstr>Arial</vt:lpstr>
      <vt:lpstr>Bebas</vt:lpstr>
      <vt:lpstr>Bell MT</vt:lpstr>
      <vt:lpstr>Calibri</vt:lpstr>
      <vt:lpstr>Calibri Light</vt:lpstr>
      <vt:lpstr>等线</vt:lpstr>
      <vt:lpstr>等线 Light</vt:lpstr>
      <vt:lpstr>Gill Sans</vt:lpstr>
      <vt:lpstr>Times New Roman</vt:lpstr>
      <vt:lpstr>Wingdings</vt:lpstr>
      <vt:lpstr>Office Theme</vt:lpstr>
      <vt:lpstr>Microsoft 公式 3.0</vt:lpstr>
      <vt:lpstr>位图图像</vt:lpstr>
      <vt:lpstr>Reinforcement Learning</vt:lpstr>
      <vt:lpstr>What is learning? </vt:lpstr>
      <vt:lpstr>Learning types</vt:lpstr>
      <vt:lpstr>Reinforcement learning</vt:lpstr>
      <vt:lpstr>RL is learning from interaction</vt:lpstr>
      <vt:lpstr>RL model</vt:lpstr>
      <vt:lpstr>Review of MDP model</vt:lpstr>
      <vt:lpstr>Model based v.s.Model free approaches</vt:lpstr>
      <vt:lpstr>Passive learning v.s. Active learning</vt:lpstr>
      <vt:lpstr>Example environment</vt:lpstr>
      <vt:lpstr>Passive learning scenario</vt:lpstr>
      <vt:lpstr>Passive learning scenario</vt:lpstr>
      <vt:lpstr>LMS updating</vt:lpstr>
      <vt:lpstr>LMS updating</vt:lpstr>
      <vt:lpstr>LMS updating algorithm in passive learning</vt:lpstr>
      <vt:lpstr>Temporal difference method in passive learning</vt:lpstr>
      <vt:lpstr>The TD learning curve</vt:lpstr>
      <vt:lpstr>Adaptive dynamic programming(ADP) in passive learning</vt:lpstr>
      <vt:lpstr>ADP learning curves</vt:lpstr>
      <vt:lpstr>Active learning </vt:lpstr>
      <vt:lpstr>Active ADP algorithm</vt:lpstr>
      <vt:lpstr>How to learn model?</vt:lpstr>
      <vt:lpstr>ADP approach pros and cons</vt:lpstr>
      <vt:lpstr>Another model free method– TD-Q learning</vt:lpstr>
      <vt:lpstr>TD-Q learning agent algorithm</vt:lpstr>
      <vt:lpstr>Exploration problem in Active learning</vt:lpstr>
      <vt:lpstr>Exploration problem in Active learning</vt:lpstr>
      <vt:lpstr>Exploration problem in Active learning</vt:lpstr>
      <vt:lpstr>Exploration problem in Active learning</vt:lpstr>
      <vt:lpstr>Generalization in Reinforcement Learning</vt:lpstr>
      <vt:lpstr>Genetic algorithm and Evolutionary programming</vt:lpstr>
      <vt:lpstr>Genetic algorithm and Evolutionary programming</vt:lpstr>
      <vt:lpstr>Genetic algorithm and Evolutionary programming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2019-07-14T09:19:15Z</dcterms:created>
  <dcterms:modified xsi:type="dcterms:W3CDTF">2019-07-14T09:37:37Z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