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1015F43-4BEC-485C-AC9F-371C459AA63F}" styleName="Table_0">
    <a:wholeTbl>
      <a:tcTxStyle>
        <a:schemeClr val="dk1"/>
        <a:latin typeface="Calibri"/>
        <a:ea typeface="Calibri"/>
        <a:cs typeface="Calibri"/>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Style>
        <a:tcBdr/>
        <a:fill>
          <a:solidFill>
            <a:srgbClr val="D0DEEF"/>
          </a:solidFill>
        </a:fill>
      </a:tcStyle>
    </a:band1H>
    <a:band2H>
      <a:tcStyle>
        <a:tcBdr/>
      </a:tcStyle>
    </a:band2H>
    <a:band1V>
      <a:tcStyle>
        <a:tcBdr/>
        <a:fill>
          <a:solidFill>
            <a:srgbClr val="D0DEEF"/>
          </a:solidFill>
        </a:fill>
      </a:tcStyle>
    </a:band1V>
    <a:band2V>
      <a:tcStyle>
        <a:tcBdr/>
      </a:tcStyle>
    </a:band2V>
    <a:lastCol>
      <a:tcTxStyle b="on">
        <a:schemeClr val="lt1"/>
        <a:latin typeface="Calibri"/>
        <a:ea typeface="Calibri"/>
        <a:cs typeface="Calibri"/>
      </a:tcTxStyle>
      <a:tcStyle>
        <a:tcBdr/>
        <a:fill>
          <a:solidFill>
            <a:schemeClr val="accent1"/>
          </a:solidFill>
        </a:fill>
      </a:tcStyle>
    </a:lastCol>
    <a:firstCol>
      <a:tcTxStyle b="on">
        <a:schemeClr val="lt1"/>
        <a:latin typeface="Calibri"/>
        <a:ea typeface="Calibri"/>
        <a:cs typeface="Calibri"/>
      </a:tcTxStyle>
      <a:tcStyle>
        <a:tcBdr/>
        <a:fill>
          <a:solidFill>
            <a:schemeClr val="accent1"/>
          </a:solidFill>
        </a:fill>
      </a:tcStyle>
    </a:firstCol>
    <a:lastRow>
      <a:tcTxStyle b="on">
        <a:schemeClr val="lt1"/>
        <a:latin typeface="Calibri"/>
        <a:ea typeface="Calibri"/>
        <a:cs typeface="Calibri"/>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schemeClr val="lt1"/>
        <a:latin typeface="Calibri"/>
        <a:ea typeface="Calibri"/>
        <a:cs typeface="Calibri"/>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6" name="Google Shape;86;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p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0" name="Google Shape;150;p1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7" name="Google Shape;157;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p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3" name="Google Shape;163;p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0" name="Google Shape;170;p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p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7" name="Google Shape;177;p1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p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4" name="Google Shape;184;p1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 name="Shape 188"/>
        <p:cNvGrpSpPr/>
        <p:nvPr/>
      </p:nvGrpSpPr>
      <p:grpSpPr>
        <a:xfrm>
          <a:off x="0" y="0"/>
          <a:ext cx="0" cy="0"/>
          <a:chOff x="0" y="0"/>
          <a:chExt cx="0" cy="0"/>
        </a:xfrm>
      </p:grpSpPr>
      <p:sp>
        <p:nvSpPr>
          <p:cNvPr id="189" name="Google Shape;189;p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0" name="Google Shape;190;p1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4" name="Shape 194"/>
        <p:cNvGrpSpPr/>
        <p:nvPr/>
      </p:nvGrpSpPr>
      <p:grpSpPr>
        <a:xfrm>
          <a:off x="0" y="0"/>
          <a:ext cx="0" cy="0"/>
          <a:chOff x="0" y="0"/>
          <a:chExt cx="0" cy="0"/>
        </a:xfrm>
      </p:grpSpPr>
      <p:sp>
        <p:nvSpPr>
          <p:cNvPr id="195" name="Google Shape;195;p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6" name="Google Shape;196;p1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Google Shape;202;p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3" name="Google Shape;203;p1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p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0" name="Google Shape;210;p1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3" name="Google Shape;93;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9" name="Shape 219"/>
        <p:cNvGrpSpPr/>
        <p:nvPr/>
      </p:nvGrpSpPr>
      <p:grpSpPr>
        <a:xfrm>
          <a:off x="0" y="0"/>
          <a:ext cx="0" cy="0"/>
          <a:chOff x="0" y="0"/>
          <a:chExt cx="0" cy="0"/>
        </a:xfrm>
      </p:grpSpPr>
      <p:sp>
        <p:nvSpPr>
          <p:cNvPr id="220" name="Google Shape;220;p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1" name="Google Shape;221;p2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p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8" name="Google Shape;228;p2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p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0" name="Google Shape;240;p2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 name="Shape 245"/>
        <p:cNvGrpSpPr/>
        <p:nvPr/>
      </p:nvGrpSpPr>
      <p:grpSpPr>
        <a:xfrm>
          <a:off x="0" y="0"/>
          <a:ext cx="0" cy="0"/>
          <a:chOff x="0" y="0"/>
          <a:chExt cx="0" cy="0"/>
        </a:xfrm>
      </p:grpSpPr>
      <p:sp>
        <p:nvSpPr>
          <p:cNvPr id="246" name="Google Shape;246;p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7" name="Google Shape;247;p2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2" name="Shape 252"/>
        <p:cNvGrpSpPr/>
        <p:nvPr/>
      </p:nvGrpSpPr>
      <p:grpSpPr>
        <a:xfrm>
          <a:off x="0" y="0"/>
          <a:ext cx="0" cy="0"/>
          <a:chOff x="0" y="0"/>
          <a:chExt cx="0" cy="0"/>
        </a:xfrm>
      </p:grpSpPr>
      <p:sp>
        <p:nvSpPr>
          <p:cNvPr id="253" name="Google Shape;253;p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4" name="Google Shape;254;p2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 name="Shape 259"/>
        <p:cNvGrpSpPr/>
        <p:nvPr/>
      </p:nvGrpSpPr>
      <p:grpSpPr>
        <a:xfrm>
          <a:off x="0" y="0"/>
          <a:ext cx="0" cy="0"/>
          <a:chOff x="0" y="0"/>
          <a:chExt cx="0" cy="0"/>
        </a:xfrm>
      </p:grpSpPr>
      <p:sp>
        <p:nvSpPr>
          <p:cNvPr id="260" name="Google Shape;260;p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1" name="Google Shape;261;p2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7" name="Shape 267"/>
        <p:cNvGrpSpPr/>
        <p:nvPr/>
      </p:nvGrpSpPr>
      <p:grpSpPr>
        <a:xfrm>
          <a:off x="0" y="0"/>
          <a:ext cx="0" cy="0"/>
          <a:chOff x="0" y="0"/>
          <a:chExt cx="0" cy="0"/>
        </a:xfrm>
      </p:grpSpPr>
      <p:sp>
        <p:nvSpPr>
          <p:cNvPr id="268" name="Google Shape;268;p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9" name="Google Shape;269;p2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 name="Shape 274"/>
        <p:cNvGrpSpPr/>
        <p:nvPr/>
      </p:nvGrpSpPr>
      <p:grpSpPr>
        <a:xfrm>
          <a:off x="0" y="0"/>
          <a:ext cx="0" cy="0"/>
          <a:chOff x="0" y="0"/>
          <a:chExt cx="0" cy="0"/>
        </a:xfrm>
      </p:grpSpPr>
      <p:sp>
        <p:nvSpPr>
          <p:cNvPr id="275" name="Google Shape;275;p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6" name="Google Shape;276;p2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1" name="Shape 281"/>
        <p:cNvGrpSpPr/>
        <p:nvPr/>
      </p:nvGrpSpPr>
      <p:grpSpPr>
        <a:xfrm>
          <a:off x="0" y="0"/>
          <a:ext cx="0" cy="0"/>
          <a:chOff x="0" y="0"/>
          <a:chExt cx="0" cy="0"/>
        </a:xfrm>
      </p:grpSpPr>
      <p:sp>
        <p:nvSpPr>
          <p:cNvPr id="282" name="Google Shape;282;p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3" name="Google Shape;283;p2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9" name="Shape 289"/>
        <p:cNvGrpSpPr/>
        <p:nvPr/>
      </p:nvGrpSpPr>
      <p:grpSpPr>
        <a:xfrm>
          <a:off x="0" y="0"/>
          <a:ext cx="0" cy="0"/>
          <a:chOff x="0" y="0"/>
          <a:chExt cx="0" cy="0"/>
        </a:xfrm>
      </p:grpSpPr>
      <p:sp>
        <p:nvSpPr>
          <p:cNvPr id="290" name="Google Shape;290;p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91" name="Google Shape;291;p2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9" name="Google Shape;99;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0" name="Shape 300"/>
        <p:cNvGrpSpPr/>
        <p:nvPr/>
      </p:nvGrpSpPr>
      <p:grpSpPr>
        <a:xfrm>
          <a:off x="0" y="0"/>
          <a:ext cx="0" cy="0"/>
          <a:chOff x="0" y="0"/>
          <a:chExt cx="0" cy="0"/>
        </a:xfrm>
      </p:grpSpPr>
      <p:sp>
        <p:nvSpPr>
          <p:cNvPr id="301" name="Google Shape;301;p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02" name="Google Shape;302;p3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8" name="Shape 308"/>
        <p:cNvGrpSpPr/>
        <p:nvPr/>
      </p:nvGrpSpPr>
      <p:grpSpPr>
        <a:xfrm>
          <a:off x="0" y="0"/>
          <a:ext cx="0" cy="0"/>
          <a:chOff x="0" y="0"/>
          <a:chExt cx="0" cy="0"/>
        </a:xfrm>
      </p:grpSpPr>
      <p:sp>
        <p:nvSpPr>
          <p:cNvPr id="309" name="Google Shape;309;p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10" name="Google Shape;310;p3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6" name="Shape 316"/>
        <p:cNvGrpSpPr/>
        <p:nvPr/>
      </p:nvGrpSpPr>
      <p:grpSpPr>
        <a:xfrm>
          <a:off x="0" y="0"/>
          <a:ext cx="0" cy="0"/>
          <a:chOff x="0" y="0"/>
          <a:chExt cx="0" cy="0"/>
        </a:xfrm>
      </p:grpSpPr>
      <p:sp>
        <p:nvSpPr>
          <p:cNvPr id="317" name="Google Shape;317;p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18" name="Google Shape;318;p3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4" name="Shape 324"/>
        <p:cNvGrpSpPr/>
        <p:nvPr/>
      </p:nvGrpSpPr>
      <p:grpSpPr>
        <a:xfrm>
          <a:off x="0" y="0"/>
          <a:ext cx="0" cy="0"/>
          <a:chOff x="0" y="0"/>
          <a:chExt cx="0" cy="0"/>
        </a:xfrm>
      </p:grpSpPr>
      <p:sp>
        <p:nvSpPr>
          <p:cNvPr id="325" name="Google Shape;325;p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26" name="Google Shape;326;p3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1" name="Shape 331"/>
        <p:cNvGrpSpPr/>
        <p:nvPr/>
      </p:nvGrpSpPr>
      <p:grpSpPr>
        <a:xfrm>
          <a:off x="0" y="0"/>
          <a:ext cx="0" cy="0"/>
          <a:chOff x="0" y="0"/>
          <a:chExt cx="0" cy="0"/>
        </a:xfrm>
      </p:grpSpPr>
      <p:sp>
        <p:nvSpPr>
          <p:cNvPr id="332" name="Google Shape;332;p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33" name="Google Shape;333;p3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8" name="Shape 338"/>
        <p:cNvGrpSpPr/>
        <p:nvPr/>
      </p:nvGrpSpPr>
      <p:grpSpPr>
        <a:xfrm>
          <a:off x="0" y="0"/>
          <a:ext cx="0" cy="0"/>
          <a:chOff x="0" y="0"/>
          <a:chExt cx="0" cy="0"/>
        </a:xfrm>
      </p:grpSpPr>
      <p:sp>
        <p:nvSpPr>
          <p:cNvPr id="339" name="Google Shape;339;p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40" name="Google Shape;340;p3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5" name="Shape 345"/>
        <p:cNvGrpSpPr/>
        <p:nvPr/>
      </p:nvGrpSpPr>
      <p:grpSpPr>
        <a:xfrm>
          <a:off x="0" y="0"/>
          <a:ext cx="0" cy="0"/>
          <a:chOff x="0" y="0"/>
          <a:chExt cx="0" cy="0"/>
        </a:xfrm>
      </p:grpSpPr>
      <p:sp>
        <p:nvSpPr>
          <p:cNvPr id="346" name="Google Shape;346;p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47" name="Google Shape;347;p3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3" name="Shape 353"/>
        <p:cNvGrpSpPr/>
        <p:nvPr/>
      </p:nvGrpSpPr>
      <p:grpSpPr>
        <a:xfrm>
          <a:off x="0" y="0"/>
          <a:ext cx="0" cy="0"/>
          <a:chOff x="0" y="0"/>
          <a:chExt cx="0" cy="0"/>
        </a:xfrm>
      </p:grpSpPr>
      <p:sp>
        <p:nvSpPr>
          <p:cNvPr id="354" name="Google Shape;354;p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55" name="Google Shape;355;p3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2" name="Shape 362"/>
        <p:cNvGrpSpPr/>
        <p:nvPr/>
      </p:nvGrpSpPr>
      <p:grpSpPr>
        <a:xfrm>
          <a:off x="0" y="0"/>
          <a:ext cx="0" cy="0"/>
          <a:chOff x="0" y="0"/>
          <a:chExt cx="0" cy="0"/>
        </a:xfrm>
      </p:grpSpPr>
      <p:sp>
        <p:nvSpPr>
          <p:cNvPr id="363" name="Google Shape;363;p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64" name="Google Shape;364;p3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0" name="Shape 370"/>
        <p:cNvGrpSpPr/>
        <p:nvPr/>
      </p:nvGrpSpPr>
      <p:grpSpPr>
        <a:xfrm>
          <a:off x="0" y="0"/>
          <a:ext cx="0" cy="0"/>
          <a:chOff x="0" y="0"/>
          <a:chExt cx="0" cy="0"/>
        </a:xfrm>
      </p:grpSpPr>
      <p:sp>
        <p:nvSpPr>
          <p:cNvPr id="371" name="Google Shape;371;p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72" name="Google Shape;372;p3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8" name="Google Shape;108;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8" name="Shape 378"/>
        <p:cNvGrpSpPr/>
        <p:nvPr/>
      </p:nvGrpSpPr>
      <p:grpSpPr>
        <a:xfrm>
          <a:off x="0" y="0"/>
          <a:ext cx="0" cy="0"/>
          <a:chOff x="0" y="0"/>
          <a:chExt cx="0" cy="0"/>
        </a:xfrm>
      </p:grpSpPr>
      <p:sp>
        <p:nvSpPr>
          <p:cNvPr id="379" name="Google Shape;379;p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80" name="Google Shape;380;p4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5" name="Shape 385"/>
        <p:cNvGrpSpPr/>
        <p:nvPr/>
      </p:nvGrpSpPr>
      <p:grpSpPr>
        <a:xfrm>
          <a:off x="0" y="0"/>
          <a:ext cx="0" cy="0"/>
          <a:chOff x="0" y="0"/>
          <a:chExt cx="0" cy="0"/>
        </a:xfrm>
      </p:grpSpPr>
      <p:sp>
        <p:nvSpPr>
          <p:cNvPr id="386" name="Google Shape;386;p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87" name="Google Shape;387;p4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2" name="Shape 392"/>
        <p:cNvGrpSpPr/>
        <p:nvPr/>
      </p:nvGrpSpPr>
      <p:grpSpPr>
        <a:xfrm>
          <a:off x="0" y="0"/>
          <a:ext cx="0" cy="0"/>
          <a:chOff x="0" y="0"/>
          <a:chExt cx="0" cy="0"/>
        </a:xfrm>
      </p:grpSpPr>
      <p:sp>
        <p:nvSpPr>
          <p:cNvPr id="393" name="Google Shape;393;p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94" name="Google Shape;394;p4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9" name="Shape 399"/>
        <p:cNvGrpSpPr/>
        <p:nvPr/>
      </p:nvGrpSpPr>
      <p:grpSpPr>
        <a:xfrm>
          <a:off x="0" y="0"/>
          <a:ext cx="0" cy="0"/>
          <a:chOff x="0" y="0"/>
          <a:chExt cx="0" cy="0"/>
        </a:xfrm>
      </p:grpSpPr>
      <p:sp>
        <p:nvSpPr>
          <p:cNvPr id="400" name="Google Shape;400;p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01" name="Google Shape;401;p4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8" name="Shape 408"/>
        <p:cNvGrpSpPr/>
        <p:nvPr/>
      </p:nvGrpSpPr>
      <p:grpSpPr>
        <a:xfrm>
          <a:off x="0" y="0"/>
          <a:ext cx="0" cy="0"/>
          <a:chOff x="0" y="0"/>
          <a:chExt cx="0" cy="0"/>
        </a:xfrm>
      </p:grpSpPr>
      <p:sp>
        <p:nvSpPr>
          <p:cNvPr id="409" name="Google Shape;409;p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10" name="Google Shape;410;p4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6" name="Shape 416"/>
        <p:cNvGrpSpPr/>
        <p:nvPr/>
      </p:nvGrpSpPr>
      <p:grpSpPr>
        <a:xfrm>
          <a:off x="0" y="0"/>
          <a:ext cx="0" cy="0"/>
          <a:chOff x="0" y="0"/>
          <a:chExt cx="0" cy="0"/>
        </a:xfrm>
      </p:grpSpPr>
      <p:sp>
        <p:nvSpPr>
          <p:cNvPr id="417" name="Google Shape;417;p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18" name="Google Shape;418;p4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2" name="Shape 422"/>
        <p:cNvGrpSpPr/>
        <p:nvPr/>
      </p:nvGrpSpPr>
      <p:grpSpPr>
        <a:xfrm>
          <a:off x="0" y="0"/>
          <a:ext cx="0" cy="0"/>
          <a:chOff x="0" y="0"/>
          <a:chExt cx="0" cy="0"/>
        </a:xfrm>
      </p:grpSpPr>
      <p:sp>
        <p:nvSpPr>
          <p:cNvPr id="423" name="Google Shape;423;p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24" name="Google Shape;424;p4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8" name="Shape 428"/>
        <p:cNvGrpSpPr/>
        <p:nvPr/>
      </p:nvGrpSpPr>
      <p:grpSpPr>
        <a:xfrm>
          <a:off x="0" y="0"/>
          <a:ext cx="0" cy="0"/>
          <a:chOff x="0" y="0"/>
          <a:chExt cx="0" cy="0"/>
        </a:xfrm>
      </p:grpSpPr>
      <p:sp>
        <p:nvSpPr>
          <p:cNvPr id="429" name="Google Shape;429;p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30" name="Google Shape;430;p4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5" name="Shape 435"/>
        <p:cNvGrpSpPr/>
        <p:nvPr/>
      </p:nvGrpSpPr>
      <p:grpSpPr>
        <a:xfrm>
          <a:off x="0" y="0"/>
          <a:ext cx="0" cy="0"/>
          <a:chOff x="0" y="0"/>
          <a:chExt cx="0" cy="0"/>
        </a:xfrm>
      </p:grpSpPr>
      <p:sp>
        <p:nvSpPr>
          <p:cNvPr id="436" name="Google Shape;436;p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37" name="Google Shape;437;p4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3" name="Shape 443"/>
        <p:cNvGrpSpPr/>
        <p:nvPr/>
      </p:nvGrpSpPr>
      <p:grpSpPr>
        <a:xfrm>
          <a:off x="0" y="0"/>
          <a:ext cx="0" cy="0"/>
          <a:chOff x="0" y="0"/>
          <a:chExt cx="0" cy="0"/>
        </a:xfrm>
      </p:grpSpPr>
      <p:sp>
        <p:nvSpPr>
          <p:cNvPr id="444" name="Google Shape;444;p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45" name="Google Shape;445;p4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0" name="Shape 450"/>
        <p:cNvGrpSpPr/>
        <p:nvPr/>
      </p:nvGrpSpPr>
      <p:grpSpPr>
        <a:xfrm>
          <a:off x="0" y="0"/>
          <a:ext cx="0" cy="0"/>
          <a:chOff x="0" y="0"/>
          <a:chExt cx="0" cy="0"/>
        </a:xfrm>
      </p:grpSpPr>
      <p:sp>
        <p:nvSpPr>
          <p:cNvPr id="451" name="Google Shape;451;p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52" name="Google Shape;452;p5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6" name="Shape 456"/>
        <p:cNvGrpSpPr/>
        <p:nvPr/>
      </p:nvGrpSpPr>
      <p:grpSpPr>
        <a:xfrm>
          <a:off x="0" y="0"/>
          <a:ext cx="0" cy="0"/>
          <a:chOff x="0" y="0"/>
          <a:chExt cx="0" cy="0"/>
        </a:xfrm>
      </p:grpSpPr>
      <p:sp>
        <p:nvSpPr>
          <p:cNvPr id="457" name="Google Shape;457;p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58" name="Google Shape;458;p5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2" name="Shape 462"/>
        <p:cNvGrpSpPr/>
        <p:nvPr/>
      </p:nvGrpSpPr>
      <p:grpSpPr>
        <a:xfrm>
          <a:off x="0" y="0"/>
          <a:ext cx="0" cy="0"/>
          <a:chOff x="0" y="0"/>
          <a:chExt cx="0" cy="0"/>
        </a:xfrm>
      </p:grpSpPr>
      <p:sp>
        <p:nvSpPr>
          <p:cNvPr id="463" name="Google Shape;463;p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64" name="Google Shape;464;p5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9" name="Shape 469"/>
        <p:cNvGrpSpPr/>
        <p:nvPr/>
      </p:nvGrpSpPr>
      <p:grpSpPr>
        <a:xfrm>
          <a:off x="0" y="0"/>
          <a:ext cx="0" cy="0"/>
          <a:chOff x="0" y="0"/>
          <a:chExt cx="0" cy="0"/>
        </a:xfrm>
      </p:grpSpPr>
      <p:sp>
        <p:nvSpPr>
          <p:cNvPr id="470" name="Google Shape;470;p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71" name="Google Shape;471;p5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7" name="Shape 477"/>
        <p:cNvGrpSpPr/>
        <p:nvPr/>
      </p:nvGrpSpPr>
      <p:grpSpPr>
        <a:xfrm>
          <a:off x="0" y="0"/>
          <a:ext cx="0" cy="0"/>
          <a:chOff x="0" y="0"/>
          <a:chExt cx="0" cy="0"/>
        </a:xfrm>
      </p:grpSpPr>
      <p:sp>
        <p:nvSpPr>
          <p:cNvPr id="478" name="Google Shape;478;p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79" name="Google Shape;479;p5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4" name="Shape 484"/>
        <p:cNvGrpSpPr/>
        <p:nvPr/>
      </p:nvGrpSpPr>
      <p:grpSpPr>
        <a:xfrm>
          <a:off x="0" y="0"/>
          <a:ext cx="0" cy="0"/>
          <a:chOff x="0" y="0"/>
          <a:chExt cx="0" cy="0"/>
        </a:xfrm>
      </p:grpSpPr>
      <p:sp>
        <p:nvSpPr>
          <p:cNvPr id="485" name="Google Shape;485;p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86" name="Google Shape;486;p5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0" name="Shape 490"/>
        <p:cNvGrpSpPr/>
        <p:nvPr/>
      </p:nvGrpSpPr>
      <p:grpSpPr>
        <a:xfrm>
          <a:off x="0" y="0"/>
          <a:ext cx="0" cy="0"/>
          <a:chOff x="0" y="0"/>
          <a:chExt cx="0" cy="0"/>
        </a:xfrm>
      </p:grpSpPr>
      <p:sp>
        <p:nvSpPr>
          <p:cNvPr id="491" name="Google Shape;491;p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92" name="Google Shape;492;p5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6" name="Shape 496"/>
        <p:cNvGrpSpPr/>
        <p:nvPr/>
      </p:nvGrpSpPr>
      <p:grpSpPr>
        <a:xfrm>
          <a:off x="0" y="0"/>
          <a:ext cx="0" cy="0"/>
          <a:chOff x="0" y="0"/>
          <a:chExt cx="0" cy="0"/>
        </a:xfrm>
      </p:grpSpPr>
      <p:sp>
        <p:nvSpPr>
          <p:cNvPr id="497" name="Google Shape;497;p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98" name="Google Shape;498;p5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7" name="Shape 507"/>
        <p:cNvGrpSpPr/>
        <p:nvPr/>
      </p:nvGrpSpPr>
      <p:grpSpPr>
        <a:xfrm>
          <a:off x="0" y="0"/>
          <a:ext cx="0" cy="0"/>
          <a:chOff x="0" y="0"/>
          <a:chExt cx="0" cy="0"/>
        </a:xfrm>
      </p:grpSpPr>
      <p:sp>
        <p:nvSpPr>
          <p:cNvPr id="508" name="Google Shape;508;p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09" name="Google Shape;509;p5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2" name="Google Shape;122;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9" name="Google Shape;129;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6" name="Google Shape;136;p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3" name="Google Shape;143;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8" name="Google Shape;68;p11"/>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1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5" name="Google Shape;75;p1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1" name="Google Shape;81;p1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0" name="Google Shape;20;p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1_Default">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6" name="Google Shape;26;p4"/>
          <p:cNvSpPr txBox="1"/>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buNone/>
              <a:defRPr>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buNone/>
              <a:defRPr>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buNone/>
              <a:defRPr>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buNone/>
              <a:defRPr>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buNone/>
              <a:defRPr>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buNone/>
              <a:defRPr>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buNone/>
              <a:defRPr>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buNone/>
              <a:defRPr>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sz="1200" b="0" i="0" u="none" strike="noStrike" cap="none">
              <a:solidFill>
                <a:srgbClr val="888888"/>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6"/>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7" name="Google Shape;37;p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3" name="Google Shape;43;p7"/>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4" name="Google Shape;44;p7"/>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5" name="Google Shape;45;p7"/>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6" name="Google Shape;46;p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4" name="Shape 54"/>
        <p:cNvGrpSpPr/>
        <p:nvPr/>
      </p:nvGrpSpPr>
      <p:grpSpPr>
        <a:xfrm>
          <a:off x="0" y="0"/>
          <a:ext cx="0" cy="0"/>
          <a:chOff x="0" y="0"/>
          <a:chExt cx="0" cy="0"/>
        </a:xfrm>
      </p:grpSpPr>
      <p:sp>
        <p:nvSpPr>
          <p:cNvPr id="55" name="Google Shape;55;p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1" name="Google Shape;61;p10"/>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2" name="Google Shape;62;p1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hyperlink" Target="http://url.com/salesdashboard.php"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hyperlink" Target="http://url.com/salesdashboard.php"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hyperlink" Target="http://hackingenv.internshala.com/Insecure-Direct-Object-Reference/GET-Based-IDOR-in-URL-Variant-1/" TargetMode="Externa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hyperlink" Target="http://hackingenv.internshala.com/Insecure-Direct-Object-Reference/GET-Based-IDOR-in-URL-Variant-1/bill.php?user_id=1438" TargetMode="Externa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3.xml"/><Relationship Id="rId1" Type="http://schemas.openxmlformats.org/officeDocument/2006/relationships/hyperlink" Target="http://url1/backup/" TargetMode="Externa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3.xml"/><Relationship Id="rId1" Type="http://schemas.openxmlformats.org/officeDocument/2006/relationships/hyperlink" Target="http://url2/profile_pictures/"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sp>
        <p:nvSpPr>
          <p:cNvPr id="88" name="Google Shape;88;p14"/>
          <p:cNvSpPr txBox="1"/>
          <p:nvPr>
            <p:ph type="ctrTitle"/>
          </p:nvPr>
        </p:nvSpPr>
        <p:spPr>
          <a:xfrm>
            <a:off x="1567115" y="1467419"/>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panose="020F0502020204030204"/>
              <a:buNone/>
            </a:pPr>
            <a:r>
              <a:rPr lang="en-US"/>
              <a:t>Hacking Environment Web Application</a:t>
            </a:r>
            <a:endParaRPr lang="en-US"/>
          </a:p>
        </p:txBody>
      </p:sp>
      <p:sp>
        <p:nvSpPr>
          <p:cNvPr id="89" name="Google Shape;89;p14"/>
          <p:cNvSpPr txBox="1"/>
          <p:nvPr>
            <p:ph type="subTitle" idx="1"/>
          </p:nvPr>
        </p:nvSpPr>
        <p:spPr>
          <a:xfrm>
            <a:off x="1567132" y="4103497"/>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a:t>D</a:t>
            </a:r>
            <a:r>
              <a:rPr lang="en-US"/>
              <a:t>etailed Developer Report </a:t>
            </a:r>
            <a:endParaRPr lang="en-US"/>
          </a:p>
        </p:txBody>
      </p:sp>
      <p:pic>
        <p:nvPicPr>
          <p:cNvPr id="90" name="Google Shape;90;p14" descr="https://internshala.com/static/images/common/internshala_logo.png"/>
          <p:cNvPicPr preferRelativeResize="0"/>
          <p:nvPr/>
        </p:nvPicPr>
        <p:blipFill rotWithShape="1">
          <a:blip r:embed="rId1"/>
          <a:srcRect/>
          <a:stretch>
            <a:fillRect/>
          </a:stretch>
        </p:blipFill>
        <p:spPr>
          <a:xfrm>
            <a:off x="3714753" y="257176"/>
            <a:ext cx="4762500" cy="1638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Proof of Concept (PoC)</a:t>
            </a:r>
            <a:endParaRPr lang="en-US"/>
          </a:p>
        </p:txBody>
      </p:sp>
      <p:sp>
        <p:nvSpPr>
          <p:cNvPr id="153" name="Google Shape;153;p23"/>
          <p:cNvSpPr txBox="1"/>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Attacker can execute SQL commands as shown below. Here we have used the payload below to extract the database name and MySQL version information:</a:t>
            </a:r>
            <a:br>
              <a:rPr lang="en-US" sz="2000"/>
            </a:br>
            <a:r>
              <a:rPr lang="en-US" sz="2000"/>
              <a:t>house=abcd’ union select database(),version()--+</a:t>
            </a:r>
            <a:endParaRPr lang="en-US" sz="2000"/>
          </a:p>
          <a:p>
            <a:pPr marL="0" lvl="0" indent="0" algn="l" rtl="0">
              <a:lnSpc>
                <a:spcPct val="90000"/>
              </a:lnSpc>
              <a:spcBef>
                <a:spcPts val="1000"/>
              </a:spcBef>
              <a:spcAft>
                <a:spcPts val="0"/>
              </a:spcAft>
              <a:buClr>
                <a:schemeClr val="dk1"/>
              </a:buClr>
              <a:buSzPts val="2000"/>
              <a:buNone/>
            </a:pPr>
            <a:endParaRPr sz="2000"/>
          </a:p>
        </p:txBody>
      </p:sp>
      <p:pic>
        <p:nvPicPr>
          <p:cNvPr id="154" name="Google Shape;154;p23"/>
          <p:cNvPicPr preferRelativeResize="0"/>
          <p:nvPr/>
        </p:nvPicPr>
        <p:blipFill rotWithShape="1">
          <a:blip r:embed="rId1"/>
          <a:srcRect/>
          <a:stretch>
            <a:fillRect/>
          </a:stretch>
        </p:blipFill>
        <p:spPr>
          <a:xfrm>
            <a:off x="1344912" y="2022385"/>
            <a:ext cx="8161398" cy="443069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PoC – Attacker can dump arbitrary data</a:t>
            </a:r>
            <a:endParaRPr lang="en-US"/>
          </a:p>
        </p:txBody>
      </p:sp>
      <p:sp>
        <p:nvSpPr>
          <p:cNvPr id="160" name="Google Shape;160;p24"/>
          <p:cNvSpPr txBox="1"/>
          <p:nvPr>
            <p:ph type="body" idx="1"/>
          </p:nvPr>
        </p:nvSpPr>
        <p:spPr>
          <a:xfrm>
            <a:off x="838200" y="1577081"/>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FF0000"/>
              </a:buClr>
              <a:buSzPts val="2000"/>
              <a:buChar char="•"/>
            </a:pPr>
            <a:r>
              <a:rPr lang="en-US" sz="2000">
                <a:solidFill>
                  <a:srgbClr val="FF0000"/>
                </a:solidFill>
              </a:rPr>
              <a:t>No of databases: 3</a:t>
            </a:r>
            <a:endParaRPr lang="en-US" sz="2000">
              <a:solidFill>
                <a:srgbClr val="FF0000"/>
              </a:solidFill>
            </a:endParaRPr>
          </a:p>
          <a:p>
            <a:pPr marL="685800" lvl="1" indent="-228600" algn="l" rtl="0">
              <a:lnSpc>
                <a:spcPct val="90000"/>
              </a:lnSpc>
              <a:spcBef>
                <a:spcPts val="500"/>
              </a:spcBef>
              <a:spcAft>
                <a:spcPts val="0"/>
              </a:spcAft>
              <a:buClr>
                <a:schemeClr val="dk1"/>
              </a:buClr>
              <a:buSzPts val="1600"/>
              <a:buChar char="•"/>
            </a:pPr>
            <a:r>
              <a:rPr lang="en-US" sz="1600"/>
              <a:t>Information_schema</a:t>
            </a:r>
            <a:endParaRPr sz="1600"/>
          </a:p>
          <a:p>
            <a:pPr marL="685800" lvl="1" indent="-228600" algn="l" rtl="0">
              <a:lnSpc>
                <a:spcPct val="90000"/>
              </a:lnSpc>
              <a:spcBef>
                <a:spcPts val="500"/>
              </a:spcBef>
              <a:spcAft>
                <a:spcPts val="0"/>
              </a:spcAft>
              <a:buClr>
                <a:schemeClr val="dk1"/>
              </a:buClr>
              <a:buSzPts val="1600"/>
              <a:buChar char="•"/>
            </a:pPr>
            <a:r>
              <a:rPr lang="en-US" sz="1600"/>
              <a:t>SQL_Injection_V3</a:t>
            </a:r>
            <a:endParaRPr lang="en-US" sz="1600"/>
          </a:p>
          <a:p>
            <a:pPr marL="685800" lvl="1" indent="-228600" algn="l" rtl="0">
              <a:lnSpc>
                <a:spcPct val="90000"/>
              </a:lnSpc>
              <a:spcBef>
                <a:spcPts val="500"/>
              </a:spcBef>
              <a:spcAft>
                <a:spcPts val="0"/>
              </a:spcAft>
              <a:buClr>
                <a:schemeClr val="dk1"/>
              </a:buClr>
              <a:buSzPts val="1600"/>
              <a:buChar char="•"/>
            </a:pPr>
            <a:r>
              <a:rPr lang="en-US" sz="1600"/>
              <a:t>Test</a:t>
            </a:r>
            <a:endParaRPr lang="en-US" sz="1600"/>
          </a:p>
          <a:p>
            <a:pPr marL="685800" lvl="1" indent="-127000" algn="l" rtl="0">
              <a:lnSpc>
                <a:spcPct val="90000"/>
              </a:lnSpc>
              <a:spcBef>
                <a:spcPts val="500"/>
              </a:spcBef>
              <a:spcAft>
                <a:spcPts val="0"/>
              </a:spcAft>
              <a:buClr>
                <a:schemeClr val="dk1"/>
              </a:buClr>
              <a:buSzPts val="1600"/>
              <a:buNone/>
            </a:pPr>
            <a:endParaRPr sz="1600"/>
          </a:p>
          <a:p>
            <a:pPr marL="228600" lvl="0" indent="-228600" algn="l" rtl="0">
              <a:lnSpc>
                <a:spcPct val="90000"/>
              </a:lnSpc>
              <a:spcBef>
                <a:spcPts val="1000"/>
              </a:spcBef>
              <a:spcAft>
                <a:spcPts val="0"/>
              </a:spcAft>
              <a:buClr>
                <a:srgbClr val="FF0000"/>
              </a:buClr>
              <a:buSzPts val="2000"/>
              <a:buChar char="•"/>
            </a:pPr>
            <a:r>
              <a:rPr lang="en-US" sz="2000">
                <a:solidFill>
                  <a:srgbClr val="FF0000"/>
                </a:solidFill>
              </a:rPr>
              <a:t>No of tables in SQL_Injection_V3: 2</a:t>
            </a:r>
            <a:endParaRPr lang="en-US" sz="2000">
              <a:solidFill>
                <a:srgbClr val="FF0000"/>
              </a:solidFill>
            </a:endParaRPr>
          </a:p>
          <a:p>
            <a:pPr marL="685800" lvl="1" indent="-228600" algn="l" rtl="0">
              <a:lnSpc>
                <a:spcPct val="90000"/>
              </a:lnSpc>
              <a:spcBef>
                <a:spcPts val="500"/>
              </a:spcBef>
              <a:spcAft>
                <a:spcPts val="0"/>
              </a:spcAft>
              <a:buClr>
                <a:schemeClr val="dk1"/>
              </a:buClr>
              <a:buSzPts val="1600"/>
              <a:buChar char="•"/>
            </a:pPr>
            <a:r>
              <a:rPr lang="en-US" sz="1600"/>
              <a:t>Hogwarts</a:t>
            </a:r>
            <a:endParaRPr lang="en-US" sz="1600"/>
          </a:p>
          <a:p>
            <a:pPr marL="685800" lvl="1" indent="-228600" algn="l" rtl="0">
              <a:lnSpc>
                <a:spcPct val="90000"/>
              </a:lnSpc>
              <a:spcBef>
                <a:spcPts val="500"/>
              </a:spcBef>
              <a:spcAft>
                <a:spcPts val="0"/>
              </a:spcAft>
              <a:buClr>
                <a:schemeClr val="dk1"/>
              </a:buClr>
              <a:buSzPts val="1600"/>
              <a:buChar char="•"/>
            </a:pPr>
            <a:r>
              <a:rPr lang="en-US" sz="1600"/>
              <a:t>Users</a:t>
            </a:r>
            <a:endParaRPr lang="en-US" sz="1600"/>
          </a:p>
          <a:p>
            <a:pPr marL="0" lvl="0" indent="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Business Impact – Extremely High</a:t>
            </a:r>
            <a:endParaRPr lang="en-US"/>
          </a:p>
        </p:txBody>
      </p:sp>
      <p:sp>
        <p:nvSpPr>
          <p:cNvPr id="166" name="Google Shape;166;p25"/>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Using this vulnerability, attacker can execute arbitrary SQL commands on Lifestyle store </a:t>
            </a:r>
            <a:r>
              <a:rPr lang="en-US" sz="2000"/>
              <a:t> </a:t>
            </a:r>
            <a:r>
              <a:rPr lang="en-US" sz="2000"/>
              <a:t>server and gain complete access to internal databases along with all customer data inside it. </a:t>
            </a:r>
            <a:endParaRPr lang="en-US" sz="2000"/>
          </a:p>
          <a:p>
            <a:pPr marL="0" lvl="0" indent="0" algn="l" rtl="0">
              <a:lnSpc>
                <a:spcPct val="90000"/>
              </a:lnSpc>
              <a:spcBef>
                <a:spcPts val="1000"/>
              </a:spcBef>
              <a:spcAft>
                <a:spcPts val="0"/>
              </a:spcAft>
              <a:buClr>
                <a:schemeClr val="dk1"/>
              </a:buClr>
              <a:buSzPts val="2000"/>
              <a:buNone/>
            </a:pPr>
            <a:r>
              <a:rPr lang="en-US" sz="2000"/>
              <a:t>Below is the screenshot of users table which shows user credentials being leaked that too in plain text without any hashing/encryption.</a:t>
            </a:r>
            <a:endParaRPr lang="en-US" sz="2000"/>
          </a:p>
          <a:p>
            <a:pPr marL="0" lvl="0" indent="0" algn="l" rtl="0">
              <a:lnSpc>
                <a:spcPct val="90000"/>
              </a:lnSpc>
              <a:spcBef>
                <a:spcPts val="1000"/>
              </a:spcBef>
              <a:spcAft>
                <a:spcPts val="0"/>
              </a:spcAft>
              <a:buClr>
                <a:schemeClr val="dk1"/>
              </a:buClr>
              <a:buSzPts val="2000"/>
              <a:buNone/>
            </a:pPr>
            <a:r>
              <a:rPr lang="en-US" sz="2000"/>
              <a:t>Attacker can use this information to login to admin panels and gain complete admin level access to the website which could lead to complete compromise of the server and all other servers connected to it.</a:t>
            </a:r>
            <a:endParaRPr sz="2000"/>
          </a:p>
        </p:txBody>
      </p:sp>
      <p:pic>
        <p:nvPicPr>
          <p:cNvPr id="167" name="Google Shape;167;p25"/>
          <p:cNvPicPr preferRelativeResize="0"/>
          <p:nvPr/>
        </p:nvPicPr>
        <p:blipFill rotWithShape="1">
          <a:blip r:embed="rId1"/>
          <a:srcRect/>
          <a:stretch>
            <a:fillRect/>
          </a:stretch>
        </p:blipFill>
        <p:spPr>
          <a:xfrm>
            <a:off x="3955386" y="3978031"/>
            <a:ext cx="3420195" cy="239733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sp>
        <p:nvSpPr>
          <p:cNvPr id="172" name="Google Shape;172;p26"/>
          <p:cNvSpPr txBox="1"/>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73" name="Google Shape;173;p2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1. SQL Injection</a:t>
            </a:r>
            <a:endParaRPr lang="en-US"/>
          </a:p>
        </p:txBody>
      </p:sp>
      <p:graphicFrame>
        <p:nvGraphicFramePr>
          <p:cNvPr id="174" name="Google Shape;174;p26"/>
          <p:cNvGraphicFramePr/>
          <p:nvPr/>
        </p:nvGraphicFramePr>
        <p:xfrm>
          <a:off x="2283348" y="2256640"/>
          <a:ext cx="8109375" cy="3000000"/>
        </p:xfrm>
        <a:graphic>
          <a:graphicData uri="http://schemas.openxmlformats.org/drawingml/2006/table">
            <a:tbl>
              <a:tblPr firstRow="1" bandRow="1">
                <a:noFill/>
                <a:tableStyleId>{51015F43-4BEC-485C-AC9F-371C459AA63F}</a:tableStyleId>
              </a:tblPr>
              <a:tblGrid>
                <a:gridCol w="1413550"/>
                <a:gridCol w="6695825"/>
              </a:tblGrid>
              <a:tr h="415125">
                <a:tc>
                  <a:txBody>
                    <a:bodyPr/>
                    <a:lstStyle/>
                    <a:p>
                      <a:pPr marL="0" marR="0" lvl="0" indent="0" algn="ctr"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2406650">
                <a:tc>
                  <a:txBody>
                    <a:bodyPr/>
                    <a:lstStyle/>
                    <a:p>
                      <a:pPr marL="0" marR="0" lvl="0" indent="0" algn="ctr" rtl="0">
                        <a:spcBef>
                          <a:spcPts val="0"/>
                        </a:spcBef>
                        <a:spcAft>
                          <a:spcPts val="0"/>
                        </a:spcAft>
                        <a:buNone/>
                      </a:pPr>
                      <a:r>
                        <a:rPr lang="en-US" sz="1600">
                          <a:solidFill>
                            <a:srgbClr val="FFFFFF"/>
                          </a:solidFill>
                          <a:latin typeface="Calibri" panose="020F0502020204030204"/>
                          <a:ea typeface="Calibri" panose="020F0502020204030204"/>
                          <a:cs typeface="Calibri" panose="020F0502020204030204"/>
                          <a:sym typeface="Calibri" panose="020F0502020204030204"/>
                        </a:rPr>
                        <a:t>SQL</a:t>
                      </a:r>
                      <a:r>
                        <a:rPr lang="en-US" sz="1600">
                          <a:solidFill>
                            <a:srgbClr val="FFFFFF"/>
                          </a:solidFill>
                          <a:latin typeface="Calibri" panose="020F0502020204030204"/>
                          <a:ea typeface="Calibri" panose="020F0502020204030204"/>
                          <a:cs typeface="Calibri" panose="020F0502020204030204"/>
                          <a:sym typeface="Calibri" panose="020F0502020204030204"/>
                        </a:rPr>
                        <a:t> Injection</a:t>
                      </a:r>
                      <a:endParaRPr sz="1600">
                        <a:solidFill>
                          <a:srgbClr val="FFFFFF"/>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300">
                          <a:solidFill>
                            <a:srgbClr val="FFFFFF"/>
                          </a:solidFill>
                          <a:latin typeface="Calibri" panose="020F0502020204030204"/>
                          <a:ea typeface="Calibri" panose="020F0502020204030204"/>
                          <a:cs typeface="Calibri" panose="020F0502020204030204"/>
                          <a:sym typeface="Calibri" panose="020F0502020204030204"/>
                        </a:rPr>
                        <a:t>(Critical)</a:t>
                      </a:r>
                      <a:endParaRPr lang="en-US" sz="1300">
                        <a:solidFill>
                          <a:srgbClr val="FFFFFF"/>
                        </a:solidFill>
                        <a:latin typeface="Calibri" panose="020F0502020204030204"/>
                        <a:ea typeface="Calibri" panose="020F0502020204030204"/>
                        <a:cs typeface="Calibri" panose="020F0502020204030204"/>
                        <a:sym typeface="Calibri" panose="020F0502020204030204"/>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300">
                          <a:solidFill>
                            <a:schemeClr val="dk1"/>
                          </a:solidFill>
                          <a:latin typeface="Calibri" panose="020F0502020204030204"/>
                          <a:ea typeface="Calibri" panose="020F0502020204030204"/>
                          <a:cs typeface="Calibri" panose="020F0502020204030204"/>
                          <a:sym typeface="Calibri" panose="020F0502020204030204"/>
                        </a:rPr>
                        <a:t> </a:t>
                      </a:r>
                      <a:endParaRPr sz="13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300">
                          <a:solidFill>
                            <a:schemeClr val="dk1"/>
                          </a:solidFill>
                          <a:latin typeface="Calibri" panose="020F0502020204030204"/>
                          <a:ea typeface="Calibri" panose="020F0502020204030204"/>
                          <a:cs typeface="Calibri" panose="020F0502020204030204"/>
                          <a:sym typeface="Calibri" panose="020F0502020204030204"/>
                        </a:rPr>
                        <a:t>Below mentioned URL in the </a:t>
                      </a:r>
                      <a:r>
                        <a:rPr lang="en-US" sz="1300" b="1">
                          <a:solidFill>
                            <a:schemeClr val="dk1"/>
                          </a:solidFill>
                          <a:latin typeface="Calibri" panose="020F0502020204030204"/>
                          <a:ea typeface="Calibri" panose="020F0502020204030204"/>
                          <a:cs typeface="Calibri" panose="020F0502020204030204"/>
                          <a:sym typeface="Calibri" panose="020F0502020204030204"/>
                        </a:rPr>
                        <a:t>Petunia Flowers – Flower Search module </a:t>
                      </a:r>
                      <a:r>
                        <a:rPr lang="en-US" sz="1300">
                          <a:solidFill>
                            <a:schemeClr val="dk1"/>
                          </a:solidFill>
                          <a:latin typeface="Calibri" panose="020F0502020204030204"/>
                          <a:ea typeface="Calibri" panose="020F0502020204030204"/>
                          <a:cs typeface="Calibri" panose="020F0502020204030204"/>
                          <a:sym typeface="Calibri" panose="020F0502020204030204"/>
                        </a:rPr>
                        <a:t>is vulnerable to SQL injection attack</a:t>
                      </a:r>
                      <a:endParaRPr sz="13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3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300" b="1">
                          <a:solidFill>
                            <a:schemeClr val="dk1"/>
                          </a:solidFill>
                          <a:latin typeface="Calibri" panose="020F0502020204030204"/>
                          <a:ea typeface="Calibri" panose="020F0502020204030204"/>
                          <a:cs typeface="Calibri" panose="020F0502020204030204"/>
                          <a:sym typeface="Calibri" panose="020F0502020204030204"/>
                        </a:rPr>
                        <a:t>Affected URL :</a:t>
                      </a:r>
                      <a:endParaRPr sz="13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300"/>
                        <a:buFont typeface="Arial" panose="020B0604020202020204"/>
                        <a:buChar char="•"/>
                      </a:pPr>
                      <a:r>
                        <a:rPr lang="en-US" sz="1300" b="0" i="0" u="none" strike="noStrike">
                          <a:solidFill>
                            <a:schemeClr val="dk1"/>
                          </a:solidFill>
                          <a:latin typeface="Calibri" panose="020F0502020204030204"/>
                          <a:ea typeface="Calibri" panose="020F0502020204030204"/>
                          <a:cs typeface="Calibri" panose="020F0502020204030204"/>
                          <a:sym typeface="Calibri" panose="020F0502020204030204"/>
                        </a:rPr>
                        <a:t>http://url.com/petunia/flower</a:t>
                      </a:r>
                      <a:r>
                        <a:rPr lang="en-US" sz="1300" b="0" i="0" u="none" strike="noStrike">
                          <a:solidFill>
                            <a:schemeClr val="dk1"/>
                          </a:solidFill>
                          <a:latin typeface="Calibri" panose="020F0502020204030204"/>
                          <a:ea typeface="Calibri" panose="020F0502020204030204"/>
                          <a:cs typeface="Calibri" panose="020F0502020204030204"/>
                          <a:sym typeface="Calibri" panose="020F0502020204030204"/>
                        </a:rPr>
                        <a:t>Search</a:t>
                      </a:r>
                      <a:r>
                        <a:rPr lang="en-US" sz="1300" b="0" i="0" u="none" strike="noStrike">
                          <a:solidFill>
                            <a:schemeClr val="dk1"/>
                          </a:solidFill>
                          <a:latin typeface="Calibri" panose="020F0502020204030204"/>
                          <a:ea typeface="Calibri" panose="020F0502020204030204"/>
                          <a:cs typeface="Calibri" panose="020F0502020204030204"/>
                          <a:sym typeface="Calibri" panose="020F0502020204030204"/>
                        </a:rPr>
                        <a:t>.php</a:t>
                      </a:r>
                      <a:endParaRPr sz="13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03200" algn="l" rtl="0">
                        <a:spcBef>
                          <a:spcPts val="0"/>
                        </a:spcBef>
                        <a:spcAft>
                          <a:spcPts val="0"/>
                        </a:spcAft>
                        <a:buClr>
                          <a:schemeClr val="dk1"/>
                        </a:buClr>
                        <a:buSzPts val="1300"/>
                        <a:buFont typeface="Arial" panose="020B0604020202020204"/>
                        <a:buNone/>
                      </a:pP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1300"/>
                        <a:buFont typeface="Arial" panose="020B0604020202020204"/>
                        <a:buNone/>
                      </a:pPr>
                      <a:r>
                        <a:rPr lang="en-US" sz="1300" b="1">
                          <a:solidFill>
                            <a:schemeClr val="dk1"/>
                          </a:solidFill>
                          <a:latin typeface="Calibri" panose="020F0502020204030204"/>
                          <a:ea typeface="Calibri" panose="020F0502020204030204"/>
                          <a:cs typeface="Calibri" panose="020F0502020204030204"/>
                          <a:sym typeface="Calibri" panose="020F0502020204030204"/>
                        </a:rPr>
                        <a:t>Affected</a:t>
                      </a:r>
                      <a:r>
                        <a:rPr lang="en-US" sz="1300" b="1">
                          <a:solidFill>
                            <a:schemeClr val="dk1"/>
                          </a:solidFill>
                          <a:latin typeface="Calibri" panose="020F0502020204030204"/>
                          <a:ea typeface="Calibri" panose="020F0502020204030204"/>
                          <a:cs typeface="Calibri" panose="020F0502020204030204"/>
                          <a:sym typeface="Calibri" panose="020F0502020204030204"/>
                        </a:rPr>
                        <a:t> Parameters</a:t>
                      </a:r>
                      <a:r>
                        <a:rPr lang="en-US" sz="1300" b="1">
                          <a:solidFill>
                            <a:schemeClr val="dk1"/>
                          </a:solidFill>
                          <a:latin typeface="Calibri" panose="020F0502020204030204"/>
                          <a:ea typeface="Calibri" panose="020F0502020204030204"/>
                          <a:cs typeface="Calibri" panose="020F0502020204030204"/>
                          <a:sym typeface="Calibri" panose="020F0502020204030204"/>
                        </a:rPr>
                        <a:t> :</a:t>
                      </a: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300"/>
                        <a:buFont typeface="Arial" panose="020B0604020202020204"/>
                        <a:buChar char="•"/>
                      </a:pPr>
                      <a:r>
                        <a:rPr lang="en-US" sz="1300" b="0">
                          <a:solidFill>
                            <a:schemeClr val="dk1"/>
                          </a:solidFill>
                          <a:latin typeface="Calibri" panose="020F0502020204030204"/>
                          <a:ea typeface="Calibri" panose="020F0502020204030204"/>
                          <a:cs typeface="Calibri" panose="020F0502020204030204"/>
                          <a:sym typeface="Calibri" panose="020F0502020204030204"/>
                        </a:rPr>
                        <a:t>Flower (POST parameter)</a:t>
                      </a:r>
                      <a:endParaRPr lang="en-US" sz="13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03200" algn="l" rtl="0">
                        <a:spcBef>
                          <a:spcPts val="0"/>
                        </a:spcBef>
                        <a:spcAft>
                          <a:spcPts val="0"/>
                        </a:spcAft>
                        <a:buClr>
                          <a:schemeClr val="dk1"/>
                        </a:buClr>
                        <a:buSzPts val="1300"/>
                        <a:buFont typeface="Arial" panose="020B0604020202020204"/>
                        <a:buNone/>
                      </a:pP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1300"/>
                        <a:buFont typeface="Arial" panose="020B0604020202020204"/>
                        <a:buNone/>
                      </a:pPr>
                      <a:r>
                        <a:rPr lang="en-US" sz="1300" b="1">
                          <a:solidFill>
                            <a:schemeClr val="dk1"/>
                          </a:solidFill>
                          <a:latin typeface="Calibri" panose="020F0502020204030204"/>
                          <a:ea typeface="Calibri" panose="020F0502020204030204"/>
                          <a:cs typeface="Calibri" panose="020F0502020204030204"/>
                          <a:sym typeface="Calibri" panose="020F0502020204030204"/>
                        </a:rPr>
                        <a:t>Payload:</a:t>
                      </a:r>
                      <a:endParaRPr lang="en-US" sz="1300" b="1">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300"/>
                        <a:buFont typeface="Arial" panose="020B0604020202020204"/>
                        <a:buChar char="•"/>
                      </a:pPr>
                      <a:r>
                        <a:rPr lang="en-US" sz="1300" b="0">
                          <a:solidFill>
                            <a:schemeClr val="dk1"/>
                          </a:solidFill>
                          <a:latin typeface="Calibri" panose="020F0502020204030204"/>
                          <a:ea typeface="Calibri" panose="020F0502020204030204"/>
                          <a:cs typeface="Calibri" panose="020F0502020204030204"/>
                          <a:sym typeface="Calibri" panose="020F0502020204030204"/>
                        </a:rPr>
                        <a:t>flower=rose’</a:t>
                      </a: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03200" algn="l" rtl="0">
                        <a:spcBef>
                          <a:spcPts val="0"/>
                        </a:spcBef>
                        <a:spcAft>
                          <a:spcPts val="0"/>
                        </a:spcAft>
                        <a:buClr>
                          <a:schemeClr val="dk1"/>
                        </a:buClr>
                        <a:buSzPts val="1300"/>
                        <a:buFont typeface="Arial" panose="020B0604020202020204"/>
                        <a:buNone/>
                      </a:pPr>
                      <a:endParaRPr sz="1300" b="0">
                        <a:solidFill>
                          <a:schemeClr val="dk1"/>
                        </a:solidFill>
                        <a:latin typeface="Calibri" panose="020F0502020204030204"/>
                        <a:ea typeface="Calibri" panose="020F0502020204030204"/>
                        <a:cs typeface="Calibri" panose="020F0502020204030204"/>
                        <a:sym typeface="Calibri" panose="020F0502020204030204"/>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PoC – Attacker can dump arbitrary data</a:t>
            </a:r>
            <a:endParaRPr lang="en-US"/>
          </a:p>
        </p:txBody>
      </p:sp>
      <p:sp>
        <p:nvSpPr>
          <p:cNvPr id="180" name="Google Shape;180;p27"/>
          <p:cNvSpPr txBox="1"/>
          <p:nvPr>
            <p:ph type="body" idx="1"/>
          </p:nvPr>
        </p:nvSpPr>
        <p:spPr>
          <a:xfrm>
            <a:off x="838200" y="1577081"/>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FF0000"/>
              </a:buClr>
              <a:buSzPts val="2000"/>
              <a:buChar char="•"/>
            </a:pPr>
            <a:r>
              <a:rPr lang="en-US" sz="2000">
                <a:solidFill>
                  <a:srgbClr val="FF0000"/>
                </a:solidFill>
              </a:rPr>
              <a:t>No of databases: 3</a:t>
            </a:r>
            <a:endParaRPr lang="en-US" sz="2000">
              <a:solidFill>
                <a:srgbClr val="FF0000"/>
              </a:solidFill>
            </a:endParaRPr>
          </a:p>
          <a:p>
            <a:pPr marL="685800" lvl="1" indent="-228600" algn="l" rtl="0">
              <a:lnSpc>
                <a:spcPct val="90000"/>
              </a:lnSpc>
              <a:spcBef>
                <a:spcPts val="500"/>
              </a:spcBef>
              <a:spcAft>
                <a:spcPts val="0"/>
              </a:spcAft>
              <a:buClr>
                <a:schemeClr val="dk1"/>
              </a:buClr>
              <a:buSzPts val="1600"/>
              <a:buChar char="•"/>
            </a:pPr>
            <a:r>
              <a:rPr lang="en-US" sz="1600"/>
              <a:t>Information_schema</a:t>
            </a:r>
            <a:endParaRPr sz="1600"/>
          </a:p>
          <a:p>
            <a:pPr marL="685800" lvl="1" indent="-228600" algn="l" rtl="0">
              <a:lnSpc>
                <a:spcPct val="90000"/>
              </a:lnSpc>
              <a:spcBef>
                <a:spcPts val="500"/>
              </a:spcBef>
              <a:spcAft>
                <a:spcPts val="0"/>
              </a:spcAft>
              <a:buClr>
                <a:schemeClr val="dk1"/>
              </a:buClr>
              <a:buSzPts val="1600"/>
              <a:buChar char="•"/>
            </a:pPr>
            <a:r>
              <a:rPr lang="en-US" sz="1600"/>
              <a:t>SQL_Injection_V3</a:t>
            </a:r>
            <a:endParaRPr lang="en-US" sz="1600"/>
          </a:p>
          <a:p>
            <a:pPr marL="685800" lvl="1" indent="-228600" algn="l" rtl="0">
              <a:lnSpc>
                <a:spcPct val="90000"/>
              </a:lnSpc>
              <a:spcBef>
                <a:spcPts val="500"/>
              </a:spcBef>
              <a:spcAft>
                <a:spcPts val="0"/>
              </a:spcAft>
              <a:buClr>
                <a:schemeClr val="dk1"/>
              </a:buClr>
              <a:buSzPts val="1600"/>
              <a:buChar char="•"/>
            </a:pPr>
            <a:r>
              <a:rPr lang="en-US" sz="1600"/>
              <a:t>Test</a:t>
            </a:r>
            <a:endParaRPr sz="1600"/>
          </a:p>
          <a:p>
            <a:pPr marL="228600" lvl="0" indent="-228600" algn="l" rtl="0">
              <a:lnSpc>
                <a:spcPct val="90000"/>
              </a:lnSpc>
              <a:spcBef>
                <a:spcPts val="1000"/>
              </a:spcBef>
              <a:spcAft>
                <a:spcPts val="0"/>
              </a:spcAft>
              <a:buClr>
                <a:srgbClr val="FF0000"/>
              </a:buClr>
              <a:buSzPts val="2000"/>
              <a:buChar char="•"/>
            </a:pPr>
            <a:r>
              <a:rPr lang="en-US" sz="2000">
                <a:solidFill>
                  <a:srgbClr val="FF0000"/>
                </a:solidFill>
              </a:rPr>
              <a:t>No of tables in SQL_Injection_V3: 2</a:t>
            </a:r>
            <a:endParaRPr lang="en-US" sz="2000">
              <a:solidFill>
                <a:srgbClr val="FF0000"/>
              </a:solidFill>
            </a:endParaRPr>
          </a:p>
          <a:p>
            <a:pPr marL="685800" lvl="1" indent="-228600" algn="l" rtl="0">
              <a:lnSpc>
                <a:spcPct val="90000"/>
              </a:lnSpc>
              <a:spcBef>
                <a:spcPts val="500"/>
              </a:spcBef>
              <a:spcAft>
                <a:spcPts val="0"/>
              </a:spcAft>
              <a:buClr>
                <a:schemeClr val="dk1"/>
              </a:buClr>
              <a:buSzPts val="1600"/>
              <a:buChar char="•"/>
            </a:pPr>
            <a:r>
              <a:rPr lang="en-US" sz="1600"/>
              <a:t>Hogwarts</a:t>
            </a:r>
            <a:endParaRPr lang="en-US" sz="1600"/>
          </a:p>
          <a:p>
            <a:pPr marL="685800" lvl="1" indent="-228600" algn="l" rtl="0">
              <a:lnSpc>
                <a:spcPct val="90000"/>
              </a:lnSpc>
              <a:spcBef>
                <a:spcPts val="500"/>
              </a:spcBef>
              <a:spcAft>
                <a:spcPts val="0"/>
              </a:spcAft>
              <a:buClr>
                <a:schemeClr val="dk1"/>
              </a:buClr>
              <a:buSzPts val="1600"/>
              <a:buChar char="•"/>
            </a:pPr>
            <a:r>
              <a:rPr lang="en-US" sz="1600"/>
              <a:t>Users</a:t>
            </a:r>
            <a:endParaRPr lang="en-US" sz="1600"/>
          </a:p>
          <a:p>
            <a:pPr marL="228600" lvl="0" indent="-228600" algn="l" rtl="0">
              <a:lnSpc>
                <a:spcPct val="90000"/>
              </a:lnSpc>
              <a:spcBef>
                <a:spcPts val="1000"/>
              </a:spcBef>
              <a:spcAft>
                <a:spcPts val="0"/>
              </a:spcAft>
              <a:buClr>
                <a:srgbClr val="FF0000"/>
              </a:buClr>
              <a:buSzPts val="2000"/>
              <a:buChar char="•"/>
            </a:pPr>
            <a:r>
              <a:rPr lang="en-US" sz="2000">
                <a:solidFill>
                  <a:srgbClr val="FF0000"/>
                </a:solidFill>
              </a:rPr>
              <a:t>Critical Table: Users</a:t>
            </a:r>
            <a:endParaRPr lang="en-US" sz="2000">
              <a:solidFill>
                <a:srgbClr val="FF0000"/>
              </a:solidFill>
            </a:endParaRPr>
          </a:p>
          <a:p>
            <a:pPr marL="685800" lvl="1" indent="-127000" algn="l" rtl="0">
              <a:lnSpc>
                <a:spcPct val="90000"/>
              </a:lnSpc>
              <a:spcBef>
                <a:spcPts val="500"/>
              </a:spcBef>
              <a:spcAft>
                <a:spcPts val="0"/>
              </a:spcAft>
              <a:buClr>
                <a:schemeClr val="dk1"/>
              </a:buClr>
              <a:buSzPts val="1600"/>
              <a:buNone/>
            </a:pPr>
            <a:endParaRPr sz="1600"/>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endParaRPr sz="2000"/>
          </a:p>
        </p:txBody>
      </p:sp>
      <p:pic>
        <p:nvPicPr>
          <p:cNvPr id="181" name="Google Shape;181;p27"/>
          <p:cNvPicPr preferRelativeResize="0"/>
          <p:nvPr/>
        </p:nvPicPr>
        <p:blipFill rotWithShape="1">
          <a:blip r:embed="rId1"/>
          <a:srcRect/>
          <a:stretch>
            <a:fillRect/>
          </a:stretch>
        </p:blipFill>
        <p:spPr>
          <a:xfrm>
            <a:off x="1462352" y="4400726"/>
            <a:ext cx="2782553" cy="19503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Recommendation</a:t>
            </a:r>
            <a:endParaRPr lang="en-US"/>
          </a:p>
        </p:txBody>
      </p:sp>
      <p:sp>
        <p:nvSpPr>
          <p:cNvPr id="187" name="Google Shape;187;p28"/>
          <p:cNvSpPr txBox="1"/>
          <p:nvPr>
            <p:ph type="body" idx="1"/>
          </p:nvPr>
        </p:nvSpPr>
        <p:spPr>
          <a:xfrm>
            <a:off x="838200" y="1515074"/>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Take the following precautions to avoid exploitation of SQL injections:</a:t>
            </a:r>
            <a:endParaRPr lang="en-US" sz="2400"/>
          </a:p>
          <a:p>
            <a:pPr marL="685800" lvl="1" indent="-228600" algn="l" rtl="0">
              <a:lnSpc>
                <a:spcPct val="90000"/>
              </a:lnSpc>
              <a:spcBef>
                <a:spcPts val="500"/>
              </a:spcBef>
              <a:spcAft>
                <a:spcPts val="0"/>
              </a:spcAft>
              <a:buClr>
                <a:schemeClr val="dk1"/>
              </a:buClr>
              <a:buSzPts val="2000"/>
              <a:buChar char="•"/>
            </a:pPr>
            <a:r>
              <a:rPr lang="en-US" sz="2000"/>
              <a:t>Whitelist User Input: Whitelist all user input for expected data only. For example if you are expecting a flower name, limit it to alphabets only upto 20 characters in length. If you are expecting some ID, restrict it to numbers only</a:t>
            </a:r>
            <a:endParaRPr lang="en-US" sz="2000"/>
          </a:p>
          <a:p>
            <a:pPr marL="685800" lvl="1" indent="-228600" algn="l" rtl="0">
              <a:lnSpc>
                <a:spcPct val="90000"/>
              </a:lnSpc>
              <a:spcBef>
                <a:spcPts val="500"/>
              </a:spcBef>
              <a:spcAft>
                <a:spcPts val="0"/>
              </a:spcAft>
              <a:buClr>
                <a:schemeClr val="dk1"/>
              </a:buClr>
              <a:buSzPts val="2000"/>
              <a:buChar char="•"/>
            </a:pPr>
            <a:r>
              <a:rPr lang="en-US" sz="2000"/>
              <a:t>Prepared Statements: Use SQL prepared statements available in all web development languages and frameworks to avoid attacker being able to modify SQL query</a:t>
            </a:r>
            <a:endParaRPr lang="en-US" sz="2000"/>
          </a:p>
          <a:p>
            <a:pPr marL="685800" lvl="1" indent="-228600" algn="l" rtl="0">
              <a:lnSpc>
                <a:spcPct val="90000"/>
              </a:lnSpc>
              <a:spcBef>
                <a:spcPts val="500"/>
              </a:spcBef>
              <a:spcAft>
                <a:spcPts val="0"/>
              </a:spcAft>
              <a:buClr>
                <a:schemeClr val="dk1"/>
              </a:buClr>
              <a:buSzPts val="2000"/>
              <a:buChar char="•"/>
            </a:pPr>
            <a:r>
              <a:rPr lang="en-US" sz="2000"/>
              <a:t>Character encoding: If you are taking input that requires you to accept special characters, encode it. Example. Convert all </a:t>
            </a:r>
            <a:r>
              <a:rPr lang="en-US" sz="2000" b="1"/>
              <a:t>‘ to \’</a:t>
            </a:r>
            <a:r>
              <a:rPr lang="en-US" sz="2000"/>
              <a:t> , </a:t>
            </a:r>
            <a:r>
              <a:rPr lang="en-US" sz="2000" b="1"/>
              <a:t>“ to \”</a:t>
            </a:r>
            <a:r>
              <a:rPr lang="en-US" sz="2000"/>
              <a:t>, </a:t>
            </a:r>
            <a:r>
              <a:rPr lang="en-US" sz="2000" b="1"/>
              <a:t>\ to \\.</a:t>
            </a:r>
            <a:r>
              <a:rPr lang="en-US" sz="2000"/>
              <a:t> It is also suggested to follow a standard encoding for all special characters such has HTML encoding, URL encoding etc</a:t>
            </a:r>
            <a:endParaRPr sz="2000"/>
          </a:p>
          <a:p>
            <a:pPr marL="685800" lvl="1" indent="-228600" algn="l" rtl="0">
              <a:lnSpc>
                <a:spcPct val="90000"/>
              </a:lnSpc>
              <a:spcBef>
                <a:spcPts val="500"/>
              </a:spcBef>
              <a:spcAft>
                <a:spcPts val="0"/>
              </a:spcAft>
              <a:buClr>
                <a:schemeClr val="dk1"/>
              </a:buClr>
              <a:buSzPts val="2000"/>
              <a:buChar char="•"/>
            </a:pPr>
            <a:r>
              <a:rPr lang="en-US" sz="2000"/>
              <a:t>Do not store passwords in plain text. Convert them to hashes using SHA1 SHA256 Blowfish etc</a:t>
            </a:r>
            <a:endParaRPr sz="2000"/>
          </a:p>
          <a:p>
            <a:pPr marL="685800" lvl="1" indent="-228600" algn="l" rtl="0">
              <a:lnSpc>
                <a:spcPct val="90000"/>
              </a:lnSpc>
              <a:spcBef>
                <a:spcPts val="500"/>
              </a:spcBef>
              <a:spcAft>
                <a:spcPts val="0"/>
              </a:spcAft>
              <a:buClr>
                <a:schemeClr val="dk1"/>
              </a:buClr>
              <a:buSzPts val="2000"/>
              <a:buChar char="•"/>
            </a:pPr>
            <a:r>
              <a:rPr lang="en-US" sz="2000"/>
              <a:t>Do not run Database Service as admin/root user</a:t>
            </a:r>
            <a:endParaRPr lang="en-US" sz="2000"/>
          </a:p>
          <a:p>
            <a:pPr marL="685800" lvl="1" indent="-228600" algn="l" rtl="0">
              <a:lnSpc>
                <a:spcPct val="90000"/>
              </a:lnSpc>
              <a:spcBef>
                <a:spcPts val="500"/>
              </a:spcBef>
              <a:spcAft>
                <a:spcPts val="0"/>
              </a:spcAft>
              <a:buClr>
                <a:schemeClr val="dk1"/>
              </a:buClr>
              <a:buSzPts val="2000"/>
              <a:buChar char="•"/>
            </a:pPr>
            <a:r>
              <a:rPr lang="en-US" sz="2000"/>
              <a:t>Disable/remove default accounts, passwords and databases </a:t>
            </a:r>
            <a:endParaRPr lang="en-US" sz="2000"/>
          </a:p>
          <a:p>
            <a:pPr marL="685800" lvl="1" indent="-228600" algn="l" rtl="0">
              <a:lnSpc>
                <a:spcPct val="90000"/>
              </a:lnSpc>
              <a:spcBef>
                <a:spcPts val="500"/>
              </a:spcBef>
              <a:spcAft>
                <a:spcPts val="0"/>
              </a:spcAft>
              <a:buClr>
                <a:schemeClr val="dk1"/>
              </a:buClr>
              <a:buSzPts val="2000"/>
              <a:buChar char="•"/>
            </a:pPr>
            <a:r>
              <a:rPr lang="en-US" sz="2000"/>
              <a:t>Assign each Database user only the required permissions and not all permissions</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References</a:t>
            </a:r>
            <a:endParaRPr lang="en-US"/>
          </a:p>
        </p:txBody>
      </p:sp>
      <p:sp>
        <p:nvSpPr>
          <p:cNvPr id="193" name="Google Shape;193;p29"/>
          <p:cNvSpPr txBox="1"/>
          <p:nvPr>
            <p:ph type="body" idx="1"/>
          </p:nvPr>
        </p:nvSpPr>
        <p:spPr>
          <a:xfrm>
            <a:off x="838200" y="1515074"/>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sz="2400" i="1">
                <a:latin typeface="Calibri" panose="020F0502020204030204"/>
                <a:ea typeface="Calibri" panose="020F0502020204030204"/>
                <a:cs typeface="Calibri" panose="020F0502020204030204"/>
                <a:sym typeface="Calibri" panose="020F0502020204030204"/>
              </a:rPr>
              <a:t>https://www.owasp.org/index.php/SQL_Injection</a:t>
            </a:r>
            <a:endParaRPr lang="en-US" sz="2400" i="1">
              <a:latin typeface="Calibri" panose="020F0502020204030204"/>
              <a:ea typeface="Calibri" panose="020F0502020204030204"/>
              <a:cs typeface="Calibri" panose="020F0502020204030204"/>
              <a:sym typeface="Calibri" panose="020F0502020204030204"/>
            </a:endParaRPr>
          </a:p>
          <a:p>
            <a:pPr marL="228600" lvl="0" indent="-228600" algn="l" rtl="0">
              <a:lnSpc>
                <a:spcPct val="90000"/>
              </a:lnSpc>
              <a:spcBef>
                <a:spcPts val="1000"/>
              </a:spcBef>
              <a:spcAft>
                <a:spcPts val="0"/>
              </a:spcAft>
              <a:buClr>
                <a:schemeClr val="dk1"/>
              </a:buClr>
              <a:buSzPts val="2400"/>
              <a:buChar char="•"/>
            </a:pPr>
            <a:r>
              <a:rPr lang="en-US" sz="2400" i="1"/>
              <a:t>https://en.wikipedia.org/wiki/SQL_injection</a:t>
            </a:r>
            <a:endParaRPr sz="2400" i="1">
              <a:latin typeface="Calibri" panose="020F0502020204030204"/>
              <a:ea typeface="Calibri" panose="020F0502020204030204"/>
              <a:cs typeface="Calibri" panose="020F0502020204030204"/>
              <a:sym typeface="Calibri" panose="020F0502020204030204"/>
            </a:endParaRPr>
          </a:p>
          <a:p>
            <a:pPr marL="228600" lvl="0" indent="-76200" algn="l" rtl="0">
              <a:lnSpc>
                <a:spcPct val="90000"/>
              </a:lnSpc>
              <a:spcBef>
                <a:spcPts val="1000"/>
              </a:spcBef>
              <a:spcAft>
                <a:spcPts val="0"/>
              </a:spcAft>
              <a:buClr>
                <a:schemeClr val="dk1"/>
              </a:buClr>
              <a:buSzPts val="2400"/>
              <a:buNone/>
            </a:pP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97" name="Shape 197"/>
        <p:cNvGrpSpPr/>
        <p:nvPr/>
      </p:nvGrpSpPr>
      <p:grpSpPr>
        <a:xfrm>
          <a:off x="0" y="0"/>
          <a:ext cx="0" cy="0"/>
          <a:chOff x="0" y="0"/>
          <a:chExt cx="0" cy="0"/>
        </a:xfrm>
      </p:grpSpPr>
      <p:sp>
        <p:nvSpPr>
          <p:cNvPr id="198" name="Google Shape;198;p30"/>
          <p:cNvSpPr txBox="1"/>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99" name="Google Shape;199;p3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2. Access to Sales Dashboard</a:t>
            </a:r>
            <a:endParaRPr lang="en-US"/>
          </a:p>
        </p:txBody>
      </p:sp>
      <p:graphicFrame>
        <p:nvGraphicFramePr>
          <p:cNvPr id="200" name="Google Shape;200;p30"/>
          <p:cNvGraphicFramePr/>
          <p:nvPr/>
        </p:nvGraphicFramePr>
        <p:xfrm>
          <a:off x="2234723" y="2207990"/>
          <a:ext cx="8109375" cy="3000000"/>
        </p:xfrm>
        <a:graphic>
          <a:graphicData uri="http://schemas.openxmlformats.org/drawingml/2006/table">
            <a:tbl>
              <a:tblPr firstRow="1" bandRow="1">
                <a:noFill/>
                <a:tableStyleId>{51015F43-4BEC-485C-AC9F-371C459AA63F}</a:tableStyleId>
              </a:tblPr>
              <a:tblGrid>
                <a:gridCol w="1413550"/>
                <a:gridCol w="6695825"/>
              </a:tblGrid>
              <a:tr h="415125">
                <a:tc>
                  <a:txBody>
                    <a:bodyPr/>
                    <a:lstStyle/>
                    <a:p>
                      <a:pPr marL="0" marR="0" lvl="0" indent="0" algn="ctr"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2406650">
                <a:tc>
                  <a:txBody>
                    <a:bodyPr/>
                    <a:lstStyle/>
                    <a:p>
                      <a:pPr marL="0" marR="0" lvl="0" indent="0" algn="ctr" rtl="0">
                        <a:spcBef>
                          <a:spcPts val="0"/>
                        </a:spcBef>
                        <a:spcAft>
                          <a:spcPts val="0"/>
                        </a:spcAft>
                        <a:buNone/>
                      </a:pPr>
                      <a:r>
                        <a:rPr lang="en-US" sz="1600">
                          <a:solidFill>
                            <a:srgbClr val="FFFFFF"/>
                          </a:solidFill>
                          <a:latin typeface="Calibri" panose="020F0502020204030204"/>
                          <a:ea typeface="Calibri" panose="020F0502020204030204"/>
                          <a:cs typeface="Calibri" panose="020F0502020204030204"/>
                          <a:sym typeface="Calibri" panose="020F0502020204030204"/>
                        </a:rPr>
                        <a:t>Access to Sales Dashboard</a:t>
                      </a:r>
                      <a:endParaRPr lang="en-US" sz="1600">
                        <a:solidFill>
                          <a:srgbClr val="FFFFFF"/>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300">
                          <a:solidFill>
                            <a:srgbClr val="FFFFFF"/>
                          </a:solidFill>
                          <a:latin typeface="Calibri" panose="020F0502020204030204"/>
                          <a:ea typeface="Calibri" panose="020F0502020204030204"/>
                          <a:cs typeface="Calibri" panose="020F0502020204030204"/>
                          <a:sym typeface="Calibri" panose="020F0502020204030204"/>
                        </a:rPr>
                        <a:t>(Critical)</a:t>
                      </a:r>
                      <a:endParaRPr sz="1300">
                        <a:solidFill>
                          <a:srgbClr val="FFFFFF"/>
                        </a:solidFill>
                        <a:latin typeface="Calibri" panose="020F0502020204030204"/>
                        <a:ea typeface="Calibri" panose="020F0502020204030204"/>
                        <a:cs typeface="Calibri" panose="020F0502020204030204"/>
                        <a:sym typeface="Calibri" panose="020F0502020204030204"/>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300">
                          <a:solidFill>
                            <a:schemeClr val="dk1"/>
                          </a:solidFill>
                          <a:latin typeface="Calibri" panose="020F0502020204030204"/>
                          <a:ea typeface="Calibri" panose="020F0502020204030204"/>
                          <a:cs typeface="Calibri" panose="020F0502020204030204"/>
                          <a:sym typeface="Calibri" panose="020F0502020204030204"/>
                        </a:rPr>
                        <a:t> </a:t>
                      </a:r>
                      <a:endParaRPr sz="13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300">
                          <a:solidFill>
                            <a:schemeClr val="dk1"/>
                          </a:solidFill>
                          <a:latin typeface="Calibri" panose="020F0502020204030204"/>
                          <a:ea typeface="Calibri" panose="020F0502020204030204"/>
                          <a:cs typeface="Calibri" panose="020F0502020204030204"/>
                          <a:sym typeface="Calibri" panose="020F0502020204030204"/>
                        </a:rPr>
                        <a:t>The Sales dashboard at the below mentioned URL has default/weak password allowing complete admin access</a:t>
                      </a:r>
                      <a:endParaRPr sz="13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3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300" b="1">
                          <a:solidFill>
                            <a:schemeClr val="dk1"/>
                          </a:solidFill>
                          <a:latin typeface="Calibri" panose="020F0502020204030204"/>
                          <a:ea typeface="Calibri" panose="020F0502020204030204"/>
                          <a:cs typeface="Calibri" panose="020F0502020204030204"/>
                          <a:sym typeface="Calibri" panose="020F0502020204030204"/>
                        </a:rPr>
                        <a:t>Affected URL :</a:t>
                      </a:r>
                      <a:endParaRPr sz="13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300"/>
                        <a:buFont typeface="Arial" panose="020B0604020202020204"/>
                        <a:buChar char="•"/>
                      </a:pPr>
                      <a:r>
                        <a:rPr lang="en-US" sz="1300" b="0" i="0" u="none" strike="noStrike">
                          <a:solidFill>
                            <a:schemeClr val="dk1"/>
                          </a:solidFill>
                          <a:latin typeface="Calibri" panose="020F0502020204030204"/>
                          <a:ea typeface="Calibri" panose="020F0502020204030204"/>
                          <a:cs typeface="Calibri" panose="020F0502020204030204"/>
                          <a:sym typeface="Calibri" panose="020F0502020204030204"/>
                        </a:rPr>
                        <a:t>http://url.com/salesdashboard.php</a:t>
                      </a:r>
                      <a:endParaRPr sz="13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03200" algn="l" rtl="0">
                        <a:spcBef>
                          <a:spcPts val="0"/>
                        </a:spcBef>
                        <a:spcAft>
                          <a:spcPts val="0"/>
                        </a:spcAft>
                        <a:buClr>
                          <a:schemeClr val="dk1"/>
                        </a:buClr>
                        <a:buSzPts val="1300"/>
                        <a:buFont typeface="Arial" panose="020B0604020202020204"/>
                        <a:buNone/>
                      </a:pP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1300"/>
                        <a:buFont typeface="Arial" panose="020B0604020202020204"/>
                        <a:buNone/>
                      </a:pPr>
                      <a:r>
                        <a:rPr lang="en-US" sz="1300" b="1">
                          <a:solidFill>
                            <a:schemeClr val="dk1"/>
                          </a:solidFill>
                          <a:latin typeface="Calibri" panose="020F0502020204030204"/>
                          <a:ea typeface="Calibri" panose="020F0502020204030204"/>
                          <a:cs typeface="Calibri" panose="020F0502020204030204"/>
                          <a:sym typeface="Calibri" panose="020F0502020204030204"/>
                        </a:rPr>
                        <a:t>Affected</a:t>
                      </a:r>
                      <a:r>
                        <a:rPr lang="en-US" sz="1300" b="1">
                          <a:solidFill>
                            <a:schemeClr val="dk1"/>
                          </a:solidFill>
                          <a:latin typeface="Calibri" panose="020F0502020204030204"/>
                          <a:ea typeface="Calibri" panose="020F0502020204030204"/>
                          <a:cs typeface="Calibri" panose="020F0502020204030204"/>
                          <a:sym typeface="Calibri" panose="020F0502020204030204"/>
                        </a:rPr>
                        <a:t> Parameters</a:t>
                      </a:r>
                      <a:r>
                        <a:rPr lang="en-US" sz="1300" b="1">
                          <a:solidFill>
                            <a:schemeClr val="dk1"/>
                          </a:solidFill>
                          <a:latin typeface="Calibri" panose="020F0502020204030204"/>
                          <a:ea typeface="Calibri" panose="020F0502020204030204"/>
                          <a:cs typeface="Calibri" panose="020F0502020204030204"/>
                          <a:sym typeface="Calibri" panose="020F0502020204030204"/>
                        </a:rPr>
                        <a:t> :</a:t>
                      </a: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300"/>
                        <a:buFont typeface="Arial" panose="020B0604020202020204"/>
                        <a:buChar char="•"/>
                      </a:pPr>
                      <a:r>
                        <a:rPr lang="en-US" sz="1300" b="0">
                          <a:solidFill>
                            <a:schemeClr val="dk1"/>
                          </a:solidFill>
                          <a:latin typeface="Calibri" panose="020F0502020204030204"/>
                          <a:ea typeface="Calibri" panose="020F0502020204030204"/>
                          <a:cs typeface="Calibri" panose="020F0502020204030204"/>
                          <a:sym typeface="Calibri" panose="020F0502020204030204"/>
                        </a:rPr>
                        <a:t>Username, password (POST</a:t>
                      </a:r>
                      <a:r>
                        <a:rPr lang="en-US" sz="1300" b="0">
                          <a:solidFill>
                            <a:schemeClr val="dk1"/>
                          </a:solidFill>
                          <a:latin typeface="Calibri" panose="020F0502020204030204"/>
                          <a:ea typeface="Calibri" panose="020F0502020204030204"/>
                          <a:cs typeface="Calibri" panose="020F0502020204030204"/>
                          <a:sym typeface="Calibri" panose="020F0502020204030204"/>
                        </a:rPr>
                        <a:t> parameters)</a:t>
                      </a: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03200" algn="l" rtl="0">
                        <a:spcBef>
                          <a:spcPts val="0"/>
                        </a:spcBef>
                        <a:spcAft>
                          <a:spcPts val="0"/>
                        </a:spcAft>
                        <a:buClr>
                          <a:schemeClr val="dk1"/>
                        </a:buClr>
                        <a:buSzPts val="1300"/>
                        <a:buFont typeface="Arial" panose="020B0604020202020204"/>
                        <a:buNone/>
                      </a:pP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1300"/>
                        <a:buFont typeface="Arial" panose="020B0604020202020204"/>
                        <a:buNone/>
                      </a:pPr>
                      <a:r>
                        <a:rPr lang="en-US" sz="1300" b="1">
                          <a:solidFill>
                            <a:schemeClr val="dk1"/>
                          </a:solidFill>
                          <a:latin typeface="Calibri" panose="020F0502020204030204"/>
                          <a:ea typeface="Calibri" panose="020F0502020204030204"/>
                          <a:cs typeface="Calibri" panose="020F0502020204030204"/>
                          <a:sym typeface="Calibri" panose="020F0502020204030204"/>
                        </a:rPr>
                        <a:t>Payload:</a:t>
                      </a:r>
                      <a:endParaRPr lang="en-US" sz="1300" b="1">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300"/>
                        <a:buFont typeface="Arial" panose="020B0604020202020204"/>
                        <a:buChar char="•"/>
                      </a:pPr>
                      <a:r>
                        <a:rPr lang="en-US" sz="1300" b="0">
                          <a:solidFill>
                            <a:schemeClr val="dk1"/>
                          </a:solidFill>
                          <a:latin typeface="Calibri" panose="020F0502020204030204"/>
                          <a:ea typeface="Calibri" panose="020F0502020204030204"/>
                          <a:cs typeface="Calibri" panose="020F0502020204030204"/>
                          <a:sym typeface="Calibri" panose="020F0502020204030204"/>
                        </a:rPr>
                        <a:t>Username=admin password=sales@123</a:t>
                      </a: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03200" algn="l" rtl="0">
                        <a:spcBef>
                          <a:spcPts val="0"/>
                        </a:spcBef>
                        <a:spcAft>
                          <a:spcPts val="0"/>
                        </a:spcAft>
                        <a:buClr>
                          <a:schemeClr val="dk1"/>
                        </a:buClr>
                        <a:buSzPts val="1300"/>
                        <a:buFont typeface="Arial" panose="020B0604020202020204"/>
                        <a:buNone/>
                      </a:pPr>
                      <a:endParaRPr sz="1300" b="0">
                        <a:solidFill>
                          <a:schemeClr val="dk1"/>
                        </a:solidFill>
                        <a:latin typeface="Calibri" panose="020F0502020204030204"/>
                        <a:ea typeface="Calibri" panose="020F0502020204030204"/>
                        <a:cs typeface="Calibri" panose="020F0502020204030204"/>
                        <a:sym typeface="Calibri" panose="020F0502020204030204"/>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Observation</a:t>
            </a:r>
            <a:endParaRPr lang="en-US"/>
          </a:p>
        </p:txBody>
      </p:sp>
      <p:sp>
        <p:nvSpPr>
          <p:cNvPr id="206" name="Google Shape;206;p31"/>
          <p:cNvSpPr txBox="1"/>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2000"/>
              <a:buChar char="•"/>
            </a:pPr>
            <a:r>
              <a:rPr lang="en-US" sz="2000"/>
              <a:t>Navigate to </a:t>
            </a:r>
            <a:r>
              <a:rPr lang="en-US" sz="2000" b="0" i="0" u="sng" strike="noStrike">
                <a:solidFill>
                  <a:schemeClr val="hlink"/>
                </a:solidFill>
                <a:latin typeface="Calibri" panose="020F0502020204030204"/>
                <a:ea typeface="Calibri" panose="020F0502020204030204"/>
                <a:cs typeface="Calibri" panose="020F0502020204030204"/>
                <a:sym typeface="Calibri" panose="020F0502020204030204"/>
                <a:hlinkClick r:id="rId1"/>
              </a:rPr>
              <a:t>http://url.com/salesdashboard.php</a:t>
            </a:r>
            <a:r>
              <a:rPr lang="en-US" sz="2000" b="0" i="0" u="none" strike="noStrike">
                <a:solidFill>
                  <a:schemeClr val="dk1"/>
                </a:solidFill>
                <a:latin typeface="Calibri" panose="020F0502020204030204"/>
                <a:ea typeface="Calibri" panose="020F0502020204030204"/>
                <a:cs typeface="Calibri" panose="020F0502020204030204"/>
                <a:sym typeface="Calibri" panose="020F0502020204030204"/>
              </a:rPr>
              <a:t> You will see sales admin login page</a:t>
            </a:r>
            <a:endParaRPr lang="en-US" sz="20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28600" lvl="0" indent="-101600" algn="l" rtl="0">
              <a:lnSpc>
                <a:spcPct val="90000"/>
              </a:lnSpc>
              <a:spcBef>
                <a:spcPts val="1000"/>
              </a:spcBef>
              <a:spcAft>
                <a:spcPts val="0"/>
              </a:spcAft>
              <a:buClr>
                <a:schemeClr val="dk1"/>
              </a:buClr>
              <a:buSzPts val="2000"/>
              <a:buNone/>
            </a:pPr>
            <a:endParaRPr sz="2000"/>
          </a:p>
        </p:txBody>
      </p:sp>
      <p:pic>
        <p:nvPicPr>
          <p:cNvPr id="207" name="Google Shape;207;p31"/>
          <p:cNvPicPr preferRelativeResize="0"/>
          <p:nvPr/>
        </p:nvPicPr>
        <p:blipFill rotWithShape="1">
          <a:blip r:embed="rId2"/>
          <a:srcRect/>
          <a:stretch>
            <a:fillRect/>
          </a:stretch>
        </p:blipFill>
        <p:spPr>
          <a:xfrm>
            <a:off x="1519327" y="1691586"/>
            <a:ext cx="7357613" cy="438141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pic>
        <p:nvPicPr>
          <p:cNvPr id="212" name="Google Shape;212;p32"/>
          <p:cNvPicPr preferRelativeResize="0"/>
          <p:nvPr/>
        </p:nvPicPr>
        <p:blipFill>
          <a:blip r:embed="rId1"/>
          <a:stretch>
            <a:fillRect/>
          </a:stretch>
        </p:blipFill>
        <p:spPr>
          <a:xfrm>
            <a:off x="1223875" y="1643050"/>
            <a:ext cx="8605175" cy="4689150"/>
          </a:xfrm>
          <a:prstGeom prst="rect">
            <a:avLst/>
          </a:prstGeom>
          <a:noFill/>
          <a:ln w="9525" cap="flat" cmpd="sng">
            <a:solidFill>
              <a:srgbClr val="7A7A7A"/>
            </a:solidFill>
            <a:prstDash val="solid"/>
            <a:round/>
            <a:headEnd type="none" w="sm" len="sm"/>
            <a:tailEnd type="none" w="sm" len="sm"/>
          </a:ln>
        </p:spPr>
      </p:pic>
      <p:sp>
        <p:nvSpPr>
          <p:cNvPr id="213" name="Google Shape;213;p32"/>
          <p:cNvSpPr txBox="1"/>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Observation</a:t>
            </a:r>
            <a:endParaRPr lang="en-US"/>
          </a:p>
        </p:txBody>
      </p:sp>
      <p:sp>
        <p:nvSpPr>
          <p:cNvPr id="214" name="Google Shape;214;p32"/>
          <p:cNvSpPr txBox="1"/>
          <p:nvPr>
            <p:ph type="body" idx="1"/>
          </p:nvPr>
        </p:nvSpPr>
        <p:spPr>
          <a:xfrm>
            <a:off x="838200" y="1050870"/>
            <a:ext cx="105156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Enter username: admin &amp; password: sales@123. You will get </a:t>
            </a:r>
            <a:r>
              <a:rPr lang="en-US" sz="2000"/>
              <a:t>logged in</a:t>
            </a:r>
            <a:r>
              <a:rPr lang="en-US" sz="2000"/>
              <a:t> to the admin panel </a:t>
            </a:r>
            <a:endParaRPr sz="2000" b="1">
              <a:solidFill>
                <a:srgbClr val="FF0000"/>
              </a:solidFill>
            </a:endParaRPr>
          </a:p>
          <a:p>
            <a:pPr marL="228600" lvl="0" indent="-101600" algn="l" rtl="0">
              <a:lnSpc>
                <a:spcPct val="90000"/>
              </a:lnSpc>
              <a:spcBef>
                <a:spcPts val="1000"/>
              </a:spcBef>
              <a:spcAft>
                <a:spcPts val="0"/>
              </a:spcAft>
              <a:buClr>
                <a:schemeClr val="dk1"/>
              </a:buClr>
              <a:buSzPts val="2000"/>
              <a:buNone/>
            </a:pPr>
            <a:endParaRPr sz="2000"/>
          </a:p>
        </p:txBody>
      </p:sp>
      <p:sp>
        <p:nvSpPr>
          <p:cNvPr id="215" name="Google Shape;215;p32"/>
          <p:cNvSpPr/>
          <p:nvPr/>
        </p:nvSpPr>
        <p:spPr>
          <a:xfrm>
            <a:off x="2518914" y="2907102"/>
            <a:ext cx="198407" cy="129396"/>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6" name="Google Shape;216;p32"/>
          <p:cNvSpPr/>
          <p:nvPr/>
        </p:nvSpPr>
        <p:spPr>
          <a:xfrm>
            <a:off x="1905025" y="1938287"/>
            <a:ext cx="1426200" cy="356100"/>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7" name="Google Shape;217;p32"/>
          <p:cNvSpPr/>
          <p:nvPr/>
        </p:nvSpPr>
        <p:spPr>
          <a:xfrm>
            <a:off x="2717321" y="1721602"/>
            <a:ext cx="690113" cy="134630"/>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8" name="Google Shape;218;p32"/>
          <p:cNvSpPr/>
          <p:nvPr/>
        </p:nvSpPr>
        <p:spPr>
          <a:xfrm>
            <a:off x="8865079" y="1681747"/>
            <a:ext cx="960408" cy="174486"/>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1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Security Status – Extremely Vulnerable</a:t>
            </a:r>
            <a:endParaRPr lang="en-US"/>
          </a:p>
        </p:txBody>
      </p:sp>
      <p:sp>
        <p:nvSpPr>
          <p:cNvPr id="96" name="Google Shape;96;p15"/>
          <p:cNvSpPr txBox="1"/>
          <p:nvPr>
            <p:ph type="body" idx="1"/>
          </p:nvPr>
        </p:nvSpPr>
        <p:spPr>
          <a:xfrm>
            <a:off x="838200" y="1825625"/>
            <a:ext cx="10515600" cy="4918800"/>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Clr>
                <a:schemeClr val="dk1"/>
              </a:buClr>
              <a:buSzPts val="2800"/>
              <a:buChar char="•"/>
            </a:pPr>
            <a:r>
              <a:rPr lang="en-US"/>
              <a:t>Hacker can steal all records in Internshala databases (SQLi)</a:t>
            </a:r>
            <a:endParaRPr lang="en-US"/>
          </a:p>
          <a:p>
            <a:pPr marL="228600" lvl="0" indent="-228600" algn="l" rtl="0">
              <a:lnSpc>
                <a:spcPct val="80000"/>
              </a:lnSpc>
              <a:spcBef>
                <a:spcPts val="1000"/>
              </a:spcBef>
              <a:spcAft>
                <a:spcPts val="0"/>
              </a:spcAft>
              <a:buClr>
                <a:schemeClr val="dk1"/>
              </a:buClr>
              <a:buSzPts val="2800"/>
              <a:buChar char="•"/>
            </a:pPr>
            <a:r>
              <a:rPr lang="en-US"/>
              <a:t>Hacker can take control of complete server including View, Add, Edit, Delete files and folders (Shell Upload)</a:t>
            </a:r>
            <a:endParaRPr lang="en-US"/>
          </a:p>
          <a:p>
            <a:pPr marL="228600" lvl="0" indent="-228600" algn="l" rtl="0">
              <a:lnSpc>
                <a:spcPct val="80000"/>
              </a:lnSpc>
              <a:spcBef>
                <a:spcPts val="1000"/>
              </a:spcBef>
              <a:spcAft>
                <a:spcPts val="0"/>
              </a:spcAft>
              <a:buClr>
                <a:schemeClr val="dk1"/>
              </a:buClr>
              <a:buSzPts val="2800"/>
              <a:buChar char="•"/>
            </a:pPr>
            <a:r>
              <a:rPr lang="en-US"/>
              <a:t>Hacker can change source code of application to host malware, phishing pages or even explicit content (Shell Upload)</a:t>
            </a:r>
            <a:endParaRPr lang="en-US"/>
          </a:p>
          <a:p>
            <a:pPr marL="228600" lvl="0" indent="-228600" algn="l" rtl="0">
              <a:lnSpc>
                <a:spcPct val="80000"/>
              </a:lnSpc>
              <a:spcBef>
                <a:spcPts val="1000"/>
              </a:spcBef>
              <a:spcAft>
                <a:spcPts val="0"/>
              </a:spcAft>
              <a:buClr>
                <a:schemeClr val="dk1"/>
              </a:buClr>
              <a:buSzPts val="2800"/>
              <a:buChar char="•"/>
            </a:pPr>
            <a:r>
              <a:rPr lang="en-US"/>
              <a:t>Hacker can inject client side code into applications and trick users by changing how page looks to steal information or spoil the name of Internshala (XSS)</a:t>
            </a:r>
            <a:endParaRPr lang="en-US"/>
          </a:p>
          <a:p>
            <a:pPr marL="228600" lvl="0" indent="-228600" algn="l" rtl="0">
              <a:lnSpc>
                <a:spcPct val="80000"/>
              </a:lnSpc>
              <a:spcBef>
                <a:spcPts val="1000"/>
              </a:spcBef>
              <a:spcAft>
                <a:spcPts val="0"/>
              </a:spcAft>
              <a:buClr>
                <a:schemeClr val="dk1"/>
              </a:buClr>
              <a:buSzPts val="2800"/>
              <a:buChar char="•"/>
            </a:pPr>
            <a:r>
              <a:rPr lang="en-US"/>
              <a:t>Hacker can extract mobile number of all customers using Userid (IDOR)</a:t>
            </a:r>
            <a:endParaRPr lang="en-US"/>
          </a:p>
          <a:p>
            <a:pPr marL="228600" lvl="0" indent="-50800" algn="l" rtl="0">
              <a:lnSpc>
                <a:spcPct val="80000"/>
              </a:lnSpc>
              <a:spcBef>
                <a:spcPts val="1000"/>
              </a:spcBef>
              <a:spcAft>
                <a:spcPts val="0"/>
              </a:spcAft>
              <a:buClr>
                <a:schemeClr val="dk1"/>
              </a:buClr>
              <a:buSzPts val="2800"/>
              <a:buNone/>
            </a:p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953858" y="552091"/>
            <a:ext cx="7974481" cy="94890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Business Impact – Extremely High</a:t>
            </a:r>
            <a:endParaRPr lang="en-US"/>
          </a:p>
        </p:txBody>
      </p:sp>
      <p:sp>
        <p:nvSpPr>
          <p:cNvPr id="224" name="Google Shape;224;p33"/>
          <p:cNvSpPr txBox="1"/>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25" name="Google Shape;225;p33"/>
          <p:cNvSpPr txBox="1"/>
          <p:nvPr/>
        </p:nvSpPr>
        <p:spPr>
          <a:xfrm>
            <a:off x="1109134" y="1767943"/>
            <a:ext cx="8713694" cy="1871465"/>
          </a:xfrm>
          <a:prstGeom prst="rect">
            <a:avLst/>
          </a:prstGeom>
          <a:noFill/>
          <a:ln>
            <a:noFill/>
          </a:ln>
        </p:spPr>
        <p:txBody>
          <a:bodyPr spcFirstLastPara="1" wrap="square" lIns="41475" tIns="41475" rIns="41475" bIns="41475" anchor="t" anchorCtr="0">
            <a:noAutofit/>
          </a:bodyPr>
          <a:lstStyle/>
          <a:p>
            <a:pPr marL="0" marR="0" lvl="0" indent="0" algn="l" rtl="0">
              <a:spcBef>
                <a:spcPts val="0"/>
              </a:spcBef>
              <a:spcAft>
                <a:spcPts val="0"/>
              </a:spcAft>
              <a:buNone/>
            </a:pPr>
            <a:r>
              <a:rPr lang="en-US" sz="1450" b="0" i="0" u="none" strike="noStrike" cap="none">
                <a:solidFill>
                  <a:schemeClr val="dk1"/>
                </a:solidFill>
                <a:latin typeface="Calibri" panose="020F0502020204030204"/>
                <a:ea typeface="Calibri" panose="020F0502020204030204"/>
                <a:cs typeface="Calibri" panose="020F0502020204030204"/>
                <a:sym typeface="Calibri" panose="020F0502020204030204"/>
              </a:rPr>
              <a:t>A malicious user can access the Sales Dashboard which discloses many critical </a:t>
            </a:r>
            <a:endParaRPr lang="en-US" sz="145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450" b="0" i="0" u="none" strike="noStrike" cap="none">
                <a:solidFill>
                  <a:schemeClr val="dk1"/>
                </a:solidFill>
                <a:latin typeface="Calibri" panose="020F0502020204030204"/>
                <a:ea typeface="Calibri" panose="020F0502020204030204"/>
                <a:cs typeface="Calibri" panose="020F0502020204030204"/>
                <a:sym typeface="Calibri" panose="020F0502020204030204"/>
              </a:rPr>
              <a:t>information of organization including:</a:t>
            </a:r>
            <a:endParaRPr lang="en-US" sz="145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452"/>
              <a:buFont typeface="Arial" panose="020B0604020202020204"/>
              <a:buChar char="•"/>
            </a:pPr>
            <a:r>
              <a:rPr lang="en-US" sz="1450" b="0" i="0" u="none" strike="noStrike" cap="none">
                <a:solidFill>
                  <a:schemeClr val="dk1"/>
                </a:solidFill>
                <a:latin typeface="Calibri" panose="020F0502020204030204"/>
                <a:ea typeface="Calibri" panose="020F0502020204030204"/>
                <a:cs typeface="Calibri" panose="020F0502020204030204"/>
                <a:sym typeface="Calibri" panose="020F0502020204030204"/>
              </a:rPr>
              <a:t>Sales Trends</a:t>
            </a:r>
            <a:endParaRPr lang="en-US" sz="145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452"/>
              <a:buFont typeface="Arial" panose="020B0604020202020204"/>
              <a:buChar char="•"/>
            </a:pPr>
            <a:r>
              <a:rPr lang="en-US" sz="1450" b="0" i="0" u="none" strike="noStrike" cap="none">
                <a:solidFill>
                  <a:schemeClr val="dk1"/>
                </a:solidFill>
                <a:latin typeface="Calibri" panose="020F0502020204030204"/>
                <a:ea typeface="Calibri" panose="020F0502020204030204"/>
                <a:cs typeface="Calibri" panose="020F0502020204030204"/>
                <a:sym typeface="Calibri" panose="020F0502020204030204"/>
              </a:rPr>
              <a:t>Client information</a:t>
            </a:r>
            <a:endParaRPr lang="en-US" sz="145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452"/>
              <a:buFont typeface="Arial" panose="020B0604020202020204"/>
              <a:buChar char="•"/>
            </a:pPr>
            <a:r>
              <a:rPr lang="en-US" sz="1450" b="0" i="0" u="none" strike="noStrike" cap="none">
                <a:solidFill>
                  <a:schemeClr val="dk1"/>
                </a:solidFill>
                <a:latin typeface="Calibri" panose="020F0502020204030204"/>
                <a:ea typeface="Calibri" panose="020F0502020204030204"/>
                <a:cs typeface="Calibri" panose="020F0502020204030204"/>
                <a:sym typeface="Calibri" panose="020F0502020204030204"/>
              </a:rPr>
              <a:t>Leads information</a:t>
            </a:r>
            <a:endParaRPr lang="en-US" sz="145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452"/>
              <a:buFont typeface="Arial" panose="020B0604020202020204"/>
              <a:buChar char="•"/>
            </a:pPr>
            <a:r>
              <a:rPr lang="en-US" sz="1450" b="0" i="0" u="none" strike="noStrike" cap="none">
                <a:solidFill>
                  <a:schemeClr val="dk1"/>
                </a:solidFill>
                <a:latin typeface="Calibri" panose="020F0502020204030204"/>
                <a:ea typeface="Calibri" panose="020F0502020204030204"/>
                <a:cs typeface="Calibri" panose="020F0502020204030204"/>
                <a:sym typeface="Calibri" panose="020F0502020204030204"/>
              </a:rPr>
              <a:t>Sales </a:t>
            </a:r>
            <a:r>
              <a:rPr lang="en-US" sz="1450">
                <a:solidFill>
                  <a:schemeClr val="dk1"/>
                </a:solidFill>
                <a:latin typeface="Calibri" panose="020F0502020204030204"/>
                <a:ea typeface="Calibri" panose="020F0502020204030204"/>
                <a:cs typeface="Calibri" panose="020F0502020204030204"/>
                <a:sym typeface="Calibri" panose="020F0502020204030204"/>
              </a:rPr>
              <a:t>Calendar</a:t>
            </a:r>
            <a:r>
              <a:rPr lang="en-US" sz="1450" b="0" i="0" u="none" strike="noStrike" cap="none">
                <a:solidFill>
                  <a:schemeClr val="dk1"/>
                </a:solidFill>
                <a:latin typeface="Calibri" panose="020F0502020204030204"/>
                <a:ea typeface="Calibri" panose="020F0502020204030204"/>
                <a:cs typeface="Calibri" panose="020F0502020204030204"/>
                <a:sym typeface="Calibri" panose="020F0502020204030204"/>
              </a:rPr>
              <a:t> information</a:t>
            </a:r>
            <a:endParaRPr lang="en-US" sz="145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452"/>
              <a:buFont typeface="Arial" panose="020B0604020202020204"/>
              <a:buChar char="•"/>
            </a:pPr>
            <a:r>
              <a:rPr lang="en-US" sz="1450" b="0" i="0" u="none" strike="noStrike" cap="none">
                <a:solidFill>
                  <a:schemeClr val="dk1"/>
                </a:solidFill>
                <a:latin typeface="Calibri" panose="020F0502020204030204"/>
                <a:ea typeface="Calibri" panose="020F0502020204030204"/>
                <a:cs typeface="Calibri" panose="020F0502020204030204"/>
                <a:sym typeface="Calibri" panose="020F0502020204030204"/>
              </a:rPr>
              <a:t>Income and revenue information</a:t>
            </a:r>
            <a:endParaRPr lang="en-US" sz="145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452"/>
              <a:buFont typeface="Arial" panose="020B0604020202020204"/>
              <a:buChar char="•"/>
            </a:pPr>
            <a:r>
              <a:rPr lang="en-US" sz="1450" b="0" i="0" u="none" strike="noStrike" cap="none">
                <a:solidFill>
                  <a:schemeClr val="dk1"/>
                </a:solidFill>
                <a:latin typeface="Calibri" panose="020F0502020204030204"/>
                <a:ea typeface="Calibri" panose="020F0502020204030204"/>
                <a:cs typeface="Calibri" panose="020F0502020204030204"/>
                <a:sym typeface="Calibri" panose="020F0502020204030204"/>
              </a:rPr>
              <a:t>And much more…</a:t>
            </a:r>
            <a:endParaRPr sz="145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1600840" y="0"/>
            <a:ext cx="6153758" cy="102231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POC</a:t>
            </a:r>
            <a:endParaRPr lang="en-US"/>
          </a:p>
        </p:txBody>
      </p:sp>
      <p:sp>
        <p:nvSpPr>
          <p:cNvPr id="231" name="Google Shape;231;p34"/>
          <p:cNvSpPr txBox="1"/>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32" name="Google Shape;232;p34"/>
          <p:cNvPicPr preferRelativeResize="0"/>
          <p:nvPr/>
        </p:nvPicPr>
        <p:blipFill rotWithShape="1">
          <a:blip r:embed="rId1"/>
          <a:srcRect t="4923"/>
          <a:stretch>
            <a:fillRect/>
          </a:stretch>
        </p:blipFill>
        <p:spPr>
          <a:xfrm>
            <a:off x="1669996" y="1535502"/>
            <a:ext cx="8575382" cy="4835330"/>
          </a:xfrm>
          <a:prstGeom prst="rect">
            <a:avLst/>
          </a:prstGeom>
          <a:solidFill>
            <a:schemeClr val="dk1"/>
          </a:solidFill>
          <a:ln w="9525" cap="flat" cmpd="sng">
            <a:solidFill>
              <a:srgbClr val="7A7A7A"/>
            </a:solidFill>
            <a:prstDash val="solid"/>
            <a:round/>
            <a:headEnd type="none" w="sm" len="sm"/>
            <a:tailEnd type="none" w="sm" len="sm"/>
          </a:ln>
        </p:spPr>
      </p:pic>
      <p:sp>
        <p:nvSpPr>
          <p:cNvPr id="233" name="Google Shape;233;p34"/>
          <p:cNvSpPr/>
          <p:nvPr/>
        </p:nvSpPr>
        <p:spPr>
          <a:xfrm>
            <a:off x="2861095" y="1539669"/>
            <a:ext cx="356558" cy="280505"/>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4" name="Google Shape;234;p34"/>
          <p:cNvSpPr/>
          <p:nvPr/>
        </p:nvSpPr>
        <p:spPr>
          <a:xfrm>
            <a:off x="4359215" y="1924982"/>
            <a:ext cx="204158" cy="128105"/>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5" name="Google Shape;235;p34"/>
          <p:cNvSpPr/>
          <p:nvPr/>
        </p:nvSpPr>
        <p:spPr>
          <a:xfrm>
            <a:off x="7515934" y="1924982"/>
            <a:ext cx="204158" cy="128105"/>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6" name="Google Shape;236;p34"/>
          <p:cNvSpPr/>
          <p:nvPr/>
        </p:nvSpPr>
        <p:spPr>
          <a:xfrm>
            <a:off x="4316082" y="4147907"/>
            <a:ext cx="204158" cy="128105"/>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7" name="Google Shape;237;p34"/>
          <p:cNvSpPr/>
          <p:nvPr/>
        </p:nvSpPr>
        <p:spPr>
          <a:xfrm>
            <a:off x="7515934" y="4147907"/>
            <a:ext cx="204158" cy="128105"/>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1600840" y="0"/>
            <a:ext cx="6153758" cy="102231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POC</a:t>
            </a:r>
            <a:endParaRPr lang="en-US"/>
          </a:p>
        </p:txBody>
      </p:sp>
      <p:sp>
        <p:nvSpPr>
          <p:cNvPr id="243" name="Google Shape;243;p35"/>
          <p:cNvSpPr txBox="1"/>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44" name="Google Shape;244;p35"/>
          <p:cNvPicPr preferRelativeResize="0"/>
          <p:nvPr/>
        </p:nvPicPr>
        <p:blipFill rotWithShape="1">
          <a:blip r:embed="rId1"/>
          <a:srcRect t="4326"/>
          <a:stretch>
            <a:fillRect/>
          </a:stretch>
        </p:blipFill>
        <p:spPr>
          <a:xfrm>
            <a:off x="1808309" y="1500996"/>
            <a:ext cx="8359452" cy="477305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1600840" y="0"/>
            <a:ext cx="6153758" cy="102231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POC</a:t>
            </a:r>
            <a:endParaRPr lang="en-US"/>
          </a:p>
        </p:txBody>
      </p:sp>
      <p:sp>
        <p:nvSpPr>
          <p:cNvPr id="250" name="Google Shape;250;p36"/>
          <p:cNvSpPr txBox="1"/>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51" name="Google Shape;251;p36"/>
          <p:cNvPicPr preferRelativeResize="0"/>
          <p:nvPr/>
        </p:nvPicPr>
        <p:blipFill rotWithShape="1">
          <a:blip r:embed="rId1"/>
          <a:srcRect t="4561"/>
          <a:stretch>
            <a:fillRect/>
          </a:stretch>
        </p:blipFill>
        <p:spPr>
          <a:xfrm>
            <a:off x="1753250" y="1250900"/>
            <a:ext cx="8720750" cy="4974824"/>
          </a:xfrm>
          <a:prstGeom prst="rect">
            <a:avLst/>
          </a:prstGeom>
          <a:noFill/>
          <a:ln w="9525" cap="flat" cmpd="sng">
            <a:solidFill>
              <a:schemeClr val="accent1"/>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1600840" y="0"/>
            <a:ext cx="6153758" cy="102231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POC</a:t>
            </a:r>
            <a:endParaRPr lang="en-US"/>
          </a:p>
        </p:txBody>
      </p:sp>
      <p:sp>
        <p:nvSpPr>
          <p:cNvPr id="257" name="Google Shape;257;p37"/>
          <p:cNvSpPr txBox="1"/>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58" name="Google Shape;258;p37"/>
          <p:cNvPicPr preferRelativeResize="0"/>
          <p:nvPr/>
        </p:nvPicPr>
        <p:blipFill rotWithShape="1">
          <a:blip r:embed="rId1"/>
          <a:srcRect t="5598"/>
          <a:stretch>
            <a:fillRect/>
          </a:stretch>
        </p:blipFill>
        <p:spPr>
          <a:xfrm>
            <a:off x="1739153" y="1449238"/>
            <a:ext cx="8273651" cy="5098633"/>
          </a:xfrm>
          <a:prstGeom prst="rect">
            <a:avLst/>
          </a:prstGeom>
          <a:solidFill>
            <a:schemeClr val="dk1"/>
          </a:solidFill>
          <a:ln w="9525" cap="flat" cmpd="sng">
            <a:solidFill>
              <a:schemeClr val="accent1"/>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Recommendation</a:t>
            </a:r>
            <a:endParaRPr lang="en-US"/>
          </a:p>
        </p:txBody>
      </p:sp>
      <p:sp>
        <p:nvSpPr>
          <p:cNvPr id="264" name="Google Shape;264;p38"/>
          <p:cNvSpPr txBox="1"/>
          <p:nvPr>
            <p:ph type="body" idx="1"/>
          </p:nvPr>
        </p:nvSpPr>
        <p:spPr>
          <a:xfrm>
            <a:off x="838200" y="1515074"/>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Take the following precautions:</a:t>
            </a:r>
            <a:endParaRPr lang="en-US" sz="2400"/>
          </a:p>
          <a:p>
            <a:pPr marL="685800" lvl="1" indent="-228600" algn="l" rtl="0">
              <a:lnSpc>
                <a:spcPct val="90000"/>
              </a:lnSpc>
              <a:spcBef>
                <a:spcPts val="500"/>
              </a:spcBef>
              <a:spcAft>
                <a:spcPts val="0"/>
              </a:spcAft>
              <a:buClr>
                <a:schemeClr val="dk1"/>
              </a:buClr>
              <a:buSzPts val="2000"/>
              <a:buChar char="•"/>
            </a:pPr>
            <a:r>
              <a:rPr lang="en-US" sz="2000"/>
              <a:t>Use a strong password 8 character or more in length with alphanumerics and symbols</a:t>
            </a:r>
            <a:endParaRPr lang="en-US" sz="2000"/>
          </a:p>
          <a:p>
            <a:pPr marL="685800" lvl="1" indent="-228600" algn="l" rtl="0">
              <a:lnSpc>
                <a:spcPct val="90000"/>
              </a:lnSpc>
              <a:spcBef>
                <a:spcPts val="500"/>
              </a:spcBef>
              <a:spcAft>
                <a:spcPts val="0"/>
              </a:spcAft>
              <a:buClr>
                <a:schemeClr val="dk1"/>
              </a:buClr>
              <a:buSzPts val="2000"/>
              <a:buChar char="•"/>
            </a:pPr>
            <a:r>
              <a:rPr lang="en-US" sz="2000"/>
              <a:t>It should not contain personal/guessable information</a:t>
            </a:r>
            <a:endParaRPr lang="en-US" sz="2000"/>
          </a:p>
          <a:p>
            <a:pPr marL="685800" lvl="1" indent="-228600" algn="l" rtl="0">
              <a:lnSpc>
                <a:spcPct val="90000"/>
              </a:lnSpc>
              <a:spcBef>
                <a:spcPts val="500"/>
              </a:spcBef>
              <a:spcAft>
                <a:spcPts val="0"/>
              </a:spcAft>
              <a:buClr>
                <a:schemeClr val="dk1"/>
              </a:buClr>
              <a:buSzPts val="2000"/>
              <a:buChar char="•"/>
            </a:pPr>
            <a:r>
              <a:rPr lang="en-US" sz="2000"/>
              <a:t>Do not reuse passwords</a:t>
            </a:r>
            <a:endParaRPr lang="en-US" sz="2000"/>
          </a:p>
          <a:p>
            <a:pPr marL="685800" lvl="1" indent="-228600" algn="l" rtl="0">
              <a:lnSpc>
                <a:spcPct val="90000"/>
              </a:lnSpc>
              <a:spcBef>
                <a:spcPts val="500"/>
              </a:spcBef>
              <a:spcAft>
                <a:spcPts val="0"/>
              </a:spcAft>
              <a:buClr>
                <a:schemeClr val="dk1"/>
              </a:buClr>
              <a:buSzPts val="2000"/>
              <a:buChar char="•"/>
            </a:pPr>
            <a:r>
              <a:rPr lang="en-US" sz="2000"/>
              <a:t>Disable default accounts and users</a:t>
            </a:r>
            <a:endParaRPr lang="en-US" sz="2000"/>
          </a:p>
          <a:p>
            <a:pPr marL="685800" lvl="1" indent="-228600" algn="l" rtl="0">
              <a:lnSpc>
                <a:spcPct val="90000"/>
              </a:lnSpc>
              <a:spcBef>
                <a:spcPts val="500"/>
              </a:spcBef>
              <a:spcAft>
                <a:spcPts val="0"/>
              </a:spcAft>
              <a:buClr>
                <a:schemeClr val="dk1"/>
              </a:buClr>
              <a:buSzPts val="2000"/>
              <a:buChar char="•"/>
            </a:pPr>
            <a:r>
              <a:rPr lang="en-US" sz="2000"/>
              <a:t>Change all passwords to strong unique passwords</a:t>
            </a:r>
            <a:endParaRPr lang="en-US"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p:txBody>
      </p:sp>
      <p:sp>
        <p:nvSpPr>
          <p:cNvPr id="265" name="Google Shape;265;p38"/>
          <p:cNvSpPr/>
          <p:nvPr/>
        </p:nvSpPr>
        <p:spPr>
          <a:xfrm>
            <a:off x="838200" y="4960513"/>
            <a:ext cx="1135380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1" u="none" strike="noStrike" cap="none">
                <a:solidFill>
                  <a:schemeClr val="dk1"/>
                </a:solidFill>
                <a:latin typeface="Calibri" panose="020F0502020204030204"/>
                <a:ea typeface="Calibri" panose="020F0502020204030204"/>
                <a:cs typeface="Calibri" panose="020F0502020204030204"/>
                <a:sym typeface="Calibri" panose="020F0502020204030204"/>
              </a:rPr>
              <a:t>https://www.owasp.org/index.php/Testing_for_weak_password_change_or_reset_functionalities_(OTG-AUTHN-009)</a:t>
            </a:r>
            <a:endParaRPr lang="en-US" sz="1800" b="0" i="1"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i="1">
                <a:solidFill>
                  <a:schemeClr val="dk1"/>
                </a:solidFill>
                <a:latin typeface="Calibri" panose="020F0502020204030204"/>
                <a:ea typeface="Calibri" panose="020F0502020204030204"/>
                <a:cs typeface="Calibri" panose="020F0502020204030204"/>
                <a:sym typeface="Calibri" panose="020F0502020204030204"/>
              </a:rPr>
              <a:t>https://www.owasp.org/index.php/Default_Passwords</a:t>
            </a:r>
            <a:endParaRPr lang="en-US" sz="1800" i="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i="1">
                <a:solidFill>
                  <a:schemeClr val="dk1"/>
                </a:solidFill>
                <a:latin typeface="Calibri" panose="020F0502020204030204"/>
                <a:ea typeface="Calibri" panose="020F0502020204030204"/>
                <a:cs typeface="Calibri" panose="020F0502020204030204"/>
                <a:sym typeface="Calibri" panose="020F0502020204030204"/>
              </a:rPr>
              <a:t>https://www.us-cert.gov/ncas/alerts/TA13-175A</a:t>
            </a:r>
            <a:endParaRPr lang="en-US" sz="1800" i="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i="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6" name="Google Shape;266;p38"/>
          <p:cNvSpPr txBox="1"/>
          <p:nvPr/>
        </p:nvSpPr>
        <p:spPr>
          <a:xfrm>
            <a:off x="838200" y="3536770"/>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panose="020F0502020204030204"/>
              <a:buNone/>
            </a:pPr>
            <a:r>
              <a:rPr lang="en-US" sz="4400" b="0" u="none">
                <a:solidFill>
                  <a:schemeClr val="dk1"/>
                </a:solidFill>
                <a:latin typeface="Calibri" panose="020F0502020204030204"/>
                <a:ea typeface="Calibri" panose="020F0502020204030204"/>
                <a:cs typeface="Calibri" panose="020F0502020204030204"/>
                <a:sym typeface="Calibri" panose="020F0502020204030204"/>
              </a:rPr>
              <a:t>References:</a:t>
            </a:r>
            <a:endParaRPr sz="4400" b="0" u="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70" name="Shape 270"/>
        <p:cNvGrpSpPr/>
        <p:nvPr/>
      </p:nvGrpSpPr>
      <p:grpSpPr>
        <a:xfrm>
          <a:off x="0" y="0"/>
          <a:ext cx="0" cy="0"/>
          <a:chOff x="0" y="0"/>
          <a:chExt cx="0" cy="0"/>
        </a:xfrm>
      </p:grpSpPr>
      <p:sp>
        <p:nvSpPr>
          <p:cNvPr id="271" name="Google Shape;271;p39"/>
          <p:cNvSpPr txBox="1"/>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72" name="Google Shape;272;p39"/>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3. Account Takeover Using OTP Bypass</a:t>
            </a:r>
            <a:endParaRPr lang="en-US"/>
          </a:p>
        </p:txBody>
      </p:sp>
      <p:graphicFrame>
        <p:nvGraphicFramePr>
          <p:cNvPr id="273" name="Google Shape;273;p39"/>
          <p:cNvGraphicFramePr/>
          <p:nvPr/>
        </p:nvGraphicFramePr>
        <p:xfrm>
          <a:off x="2137423" y="2224215"/>
          <a:ext cx="8109375" cy="3000000"/>
        </p:xfrm>
        <a:graphic>
          <a:graphicData uri="http://schemas.openxmlformats.org/drawingml/2006/table">
            <a:tbl>
              <a:tblPr firstRow="1" bandRow="1">
                <a:noFill/>
                <a:tableStyleId>{51015F43-4BEC-485C-AC9F-371C459AA63F}</a:tableStyleId>
              </a:tblPr>
              <a:tblGrid>
                <a:gridCol w="1413550"/>
                <a:gridCol w="6695825"/>
              </a:tblGrid>
              <a:tr h="415125">
                <a:tc>
                  <a:txBody>
                    <a:bodyPr/>
                    <a:lstStyle/>
                    <a:p>
                      <a:pPr marL="0" marR="0" lvl="0" indent="0" algn="ctr"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2406650">
                <a:tc>
                  <a:txBody>
                    <a:bodyPr/>
                    <a:lstStyle/>
                    <a:p>
                      <a:pPr marL="0" marR="0" lvl="0" indent="0" algn="ctr" rtl="0">
                        <a:spcBef>
                          <a:spcPts val="0"/>
                        </a:spcBef>
                        <a:spcAft>
                          <a:spcPts val="0"/>
                        </a:spcAft>
                        <a:buNone/>
                      </a:pPr>
                      <a:r>
                        <a:rPr lang="en-US" sz="1600">
                          <a:solidFill>
                            <a:srgbClr val="FFFFFF"/>
                          </a:solidFill>
                          <a:latin typeface="Calibri" panose="020F0502020204030204"/>
                          <a:ea typeface="Calibri" panose="020F0502020204030204"/>
                          <a:cs typeface="Calibri" panose="020F0502020204030204"/>
                          <a:sym typeface="Calibri" panose="020F0502020204030204"/>
                        </a:rPr>
                        <a:t>Account Takeover Using OTP Bypass </a:t>
                      </a:r>
                      <a:r>
                        <a:rPr lang="en-US" sz="1300">
                          <a:solidFill>
                            <a:srgbClr val="FFFFFF"/>
                          </a:solidFill>
                          <a:latin typeface="Calibri" panose="020F0502020204030204"/>
                          <a:ea typeface="Calibri" panose="020F0502020204030204"/>
                          <a:cs typeface="Calibri" panose="020F0502020204030204"/>
                          <a:sym typeface="Calibri" panose="020F0502020204030204"/>
                        </a:rPr>
                        <a:t>(Critical)</a:t>
                      </a:r>
                      <a:endParaRPr sz="1300">
                        <a:solidFill>
                          <a:srgbClr val="FFFFFF"/>
                        </a:solidFill>
                        <a:latin typeface="Calibri" panose="020F0502020204030204"/>
                        <a:ea typeface="Calibri" panose="020F0502020204030204"/>
                        <a:cs typeface="Calibri" panose="020F0502020204030204"/>
                        <a:sym typeface="Calibri" panose="020F0502020204030204"/>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300">
                          <a:solidFill>
                            <a:schemeClr val="dk1"/>
                          </a:solidFill>
                          <a:latin typeface="Calibri" panose="020F0502020204030204"/>
                          <a:ea typeface="Calibri" panose="020F0502020204030204"/>
                          <a:cs typeface="Calibri" panose="020F0502020204030204"/>
                          <a:sym typeface="Calibri" panose="020F0502020204030204"/>
                        </a:rPr>
                        <a:t> </a:t>
                      </a:r>
                      <a:endParaRPr sz="13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300">
                          <a:solidFill>
                            <a:schemeClr val="dk1"/>
                          </a:solidFill>
                          <a:latin typeface="Calibri" panose="020F0502020204030204"/>
                          <a:ea typeface="Calibri" panose="020F0502020204030204"/>
                          <a:cs typeface="Calibri" panose="020F0502020204030204"/>
                          <a:sym typeface="Calibri" panose="020F0502020204030204"/>
                        </a:rPr>
                        <a:t>The below mentioned login page allows login via OTP which can be bruteforced</a:t>
                      </a:r>
                      <a:endParaRPr sz="13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3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300" b="1">
                          <a:solidFill>
                            <a:schemeClr val="dk1"/>
                          </a:solidFill>
                          <a:latin typeface="Calibri" panose="020F0502020204030204"/>
                          <a:ea typeface="Calibri" panose="020F0502020204030204"/>
                          <a:cs typeface="Calibri" panose="020F0502020204030204"/>
                          <a:sym typeface="Calibri" panose="020F0502020204030204"/>
                        </a:rPr>
                        <a:t>Affected URL :</a:t>
                      </a:r>
                      <a:endParaRPr sz="13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300"/>
                        <a:buFont typeface="Arial" panose="020B0604020202020204"/>
                        <a:buChar char="•"/>
                      </a:pPr>
                      <a:r>
                        <a:rPr lang="en-US" sz="1300" b="0" i="0" u="none" strike="noStrike">
                          <a:solidFill>
                            <a:schemeClr val="dk1"/>
                          </a:solidFill>
                          <a:latin typeface="Calibri" panose="020F0502020204030204"/>
                          <a:ea typeface="Calibri" panose="020F0502020204030204"/>
                          <a:cs typeface="Calibri" panose="020F0502020204030204"/>
                          <a:sym typeface="Calibri" panose="020F0502020204030204"/>
                        </a:rPr>
                        <a:t>http://url.com/login_via_OTP.php</a:t>
                      </a:r>
                      <a:endParaRPr sz="13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03200" algn="l" rtl="0">
                        <a:spcBef>
                          <a:spcPts val="0"/>
                        </a:spcBef>
                        <a:spcAft>
                          <a:spcPts val="0"/>
                        </a:spcAft>
                        <a:buClr>
                          <a:schemeClr val="dk1"/>
                        </a:buClr>
                        <a:buSzPts val="1300"/>
                        <a:buFont typeface="Arial" panose="020B0604020202020204"/>
                        <a:buNone/>
                      </a:pP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1300"/>
                        <a:buFont typeface="Arial" panose="020B0604020202020204"/>
                        <a:buNone/>
                      </a:pPr>
                      <a:r>
                        <a:rPr lang="en-US" sz="1300" b="1">
                          <a:solidFill>
                            <a:schemeClr val="dk1"/>
                          </a:solidFill>
                          <a:latin typeface="Calibri" panose="020F0502020204030204"/>
                          <a:ea typeface="Calibri" panose="020F0502020204030204"/>
                          <a:cs typeface="Calibri" panose="020F0502020204030204"/>
                          <a:sym typeface="Calibri" panose="020F0502020204030204"/>
                        </a:rPr>
                        <a:t>Affected</a:t>
                      </a:r>
                      <a:r>
                        <a:rPr lang="en-US" sz="1300" b="1">
                          <a:solidFill>
                            <a:schemeClr val="dk1"/>
                          </a:solidFill>
                          <a:latin typeface="Calibri" panose="020F0502020204030204"/>
                          <a:ea typeface="Calibri" panose="020F0502020204030204"/>
                          <a:cs typeface="Calibri" panose="020F0502020204030204"/>
                          <a:sym typeface="Calibri" panose="020F0502020204030204"/>
                        </a:rPr>
                        <a:t> Parameters</a:t>
                      </a:r>
                      <a:r>
                        <a:rPr lang="en-US" sz="1300" b="1">
                          <a:solidFill>
                            <a:schemeClr val="dk1"/>
                          </a:solidFill>
                          <a:latin typeface="Calibri" panose="020F0502020204030204"/>
                          <a:ea typeface="Calibri" panose="020F0502020204030204"/>
                          <a:cs typeface="Calibri" panose="020F0502020204030204"/>
                          <a:sym typeface="Calibri" panose="020F0502020204030204"/>
                        </a:rPr>
                        <a:t> :</a:t>
                      </a: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300"/>
                        <a:buFont typeface="Arial" panose="020B0604020202020204"/>
                        <a:buChar char="•"/>
                      </a:pPr>
                      <a:r>
                        <a:rPr lang="en-US" sz="1300" b="0">
                          <a:solidFill>
                            <a:schemeClr val="dk1"/>
                          </a:solidFill>
                          <a:latin typeface="Calibri" panose="020F0502020204030204"/>
                          <a:ea typeface="Calibri" panose="020F0502020204030204"/>
                          <a:cs typeface="Calibri" panose="020F0502020204030204"/>
                          <a:sym typeface="Calibri" panose="020F0502020204030204"/>
                        </a:rPr>
                        <a:t>OTP (POST</a:t>
                      </a:r>
                      <a:r>
                        <a:rPr lang="en-US" sz="1300" b="0">
                          <a:solidFill>
                            <a:schemeClr val="dk1"/>
                          </a:solidFill>
                          <a:latin typeface="Calibri" panose="020F0502020204030204"/>
                          <a:ea typeface="Calibri" panose="020F0502020204030204"/>
                          <a:cs typeface="Calibri" panose="020F0502020204030204"/>
                          <a:sym typeface="Calibri" panose="020F0502020204030204"/>
                        </a:rPr>
                        <a:t> parameters)</a:t>
                      </a: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03200" algn="l" rtl="0">
                        <a:spcBef>
                          <a:spcPts val="0"/>
                        </a:spcBef>
                        <a:spcAft>
                          <a:spcPts val="0"/>
                        </a:spcAft>
                        <a:buClr>
                          <a:schemeClr val="dk1"/>
                        </a:buClr>
                        <a:buSzPts val="1300"/>
                        <a:buFont typeface="Arial" panose="020B0604020202020204"/>
                        <a:buNone/>
                      </a:pP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03200" algn="l" rtl="0">
                        <a:spcBef>
                          <a:spcPts val="0"/>
                        </a:spcBef>
                        <a:spcAft>
                          <a:spcPts val="0"/>
                        </a:spcAft>
                        <a:buClr>
                          <a:schemeClr val="dk1"/>
                        </a:buClr>
                        <a:buSzPts val="1300"/>
                        <a:buFont typeface="Arial" panose="020B0604020202020204"/>
                        <a:buNone/>
                      </a:pPr>
                      <a:endParaRPr sz="1300" b="0">
                        <a:solidFill>
                          <a:schemeClr val="dk1"/>
                        </a:solidFill>
                        <a:latin typeface="Calibri" panose="020F0502020204030204"/>
                        <a:ea typeface="Calibri" panose="020F0502020204030204"/>
                        <a:cs typeface="Calibri" panose="020F0502020204030204"/>
                        <a:sym typeface="Calibri" panose="020F0502020204030204"/>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77" name="Shape 277"/>
        <p:cNvGrpSpPr/>
        <p:nvPr/>
      </p:nvGrpSpPr>
      <p:grpSpPr>
        <a:xfrm>
          <a:off x="0" y="0"/>
          <a:ext cx="0" cy="0"/>
          <a:chOff x="0" y="0"/>
          <a:chExt cx="0" cy="0"/>
        </a:xfrm>
      </p:grpSpPr>
      <p:sp>
        <p:nvSpPr>
          <p:cNvPr id="278" name="Google Shape;278;p40"/>
          <p:cNvSpPr txBox="1"/>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79" name="Google Shape;279;p4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3. Account Takeover Using OTP Bypass</a:t>
            </a:r>
            <a:endParaRPr lang="en-US"/>
          </a:p>
        </p:txBody>
      </p:sp>
      <p:graphicFrame>
        <p:nvGraphicFramePr>
          <p:cNvPr id="280" name="Google Shape;280;p40"/>
          <p:cNvGraphicFramePr/>
          <p:nvPr/>
        </p:nvGraphicFramePr>
        <p:xfrm>
          <a:off x="2218498" y="2191790"/>
          <a:ext cx="8109375" cy="3000000"/>
        </p:xfrm>
        <a:graphic>
          <a:graphicData uri="http://schemas.openxmlformats.org/drawingml/2006/table">
            <a:tbl>
              <a:tblPr firstRow="1" bandRow="1">
                <a:noFill/>
                <a:tableStyleId>{51015F43-4BEC-485C-AC9F-371C459AA63F}</a:tableStyleId>
              </a:tblPr>
              <a:tblGrid>
                <a:gridCol w="1413550"/>
                <a:gridCol w="6695825"/>
              </a:tblGrid>
              <a:tr h="415125">
                <a:tc>
                  <a:txBody>
                    <a:bodyPr/>
                    <a:lstStyle/>
                    <a:p>
                      <a:pPr marL="0" marR="0" lvl="0" indent="0" algn="ctr"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2406650">
                <a:tc>
                  <a:txBody>
                    <a:bodyPr/>
                    <a:lstStyle/>
                    <a:p>
                      <a:pPr marL="0" marR="0" lvl="0" indent="0" algn="ctr" rtl="0">
                        <a:spcBef>
                          <a:spcPts val="0"/>
                        </a:spcBef>
                        <a:spcAft>
                          <a:spcPts val="0"/>
                        </a:spcAft>
                        <a:buNone/>
                      </a:pPr>
                      <a:r>
                        <a:rPr lang="en-US" sz="1600">
                          <a:solidFill>
                            <a:srgbClr val="FFFFFF"/>
                          </a:solidFill>
                          <a:latin typeface="Calibri" panose="020F0502020204030204"/>
                          <a:ea typeface="Calibri" panose="020F0502020204030204"/>
                          <a:cs typeface="Calibri" panose="020F0502020204030204"/>
                          <a:sym typeface="Calibri" panose="020F0502020204030204"/>
                        </a:rPr>
                        <a:t>Account Takeover Using OTP Bypass </a:t>
                      </a:r>
                      <a:r>
                        <a:rPr lang="en-US" sz="1300">
                          <a:solidFill>
                            <a:srgbClr val="FFFFFF"/>
                          </a:solidFill>
                          <a:latin typeface="Calibri" panose="020F0502020204030204"/>
                          <a:ea typeface="Calibri" panose="020F0502020204030204"/>
                          <a:cs typeface="Calibri" panose="020F0502020204030204"/>
                          <a:sym typeface="Calibri" panose="020F0502020204030204"/>
                        </a:rPr>
                        <a:t>(Critical)</a:t>
                      </a:r>
                      <a:endParaRPr sz="1300">
                        <a:solidFill>
                          <a:srgbClr val="FFFFFF"/>
                        </a:solidFill>
                        <a:latin typeface="Calibri" panose="020F0502020204030204"/>
                        <a:ea typeface="Calibri" panose="020F0502020204030204"/>
                        <a:cs typeface="Calibri" panose="020F0502020204030204"/>
                        <a:sym typeface="Calibri" panose="020F0502020204030204"/>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300">
                          <a:solidFill>
                            <a:schemeClr val="dk1"/>
                          </a:solidFill>
                          <a:latin typeface="Calibri" panose="020F0502020204030204"/>
                          <a:ea typeface="Calibri" panose="020F0502020204030204"/>
                          <a:cs typeface="Calibri" panose="020F0502020204030204"/>
                          <a:sym typeface="Calibri" panose="020F0502020204030204"/>
                        </a:rPr>
                        <a:t> </a:t>
                      </a:r>
                      <a:endParaRPr sz="13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300">
                          <a:solidFill>
                            <a:schemeClr val="dk1"/>
                          </a:solidFill>
                          <a:latin typeface="Calibri" panose="020F0502020204030204"/>
                          <a:ea typeface="Calibri" panose="020F0502020204030204"/>
                          <a:cs typeface="Calibri" panose="020F0502020204030204"/>
                          <a:sym typeface="Calibri" panose="020F0502020204030204"/>
                        </a:rPr>
                        <a:t>Similar issue is observed on the below mentioned login pages too</a:t>
                      </a:r>
                      <a:endParaRPr sz="13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3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300" b="1">
                          <a:solidFill>
                            <a:schemeClr val="dk1"/>
                          </a:solidFill>
                          <a:latin typeface="Calibri" panose="020F0502020204030204"/>
                          <a:ea typeface="Calibri" panose="020F0502020204030204"/>
                          <a:cs typeface="Calibri" panose="020F0502020204030204"/>
                          <a:sym typeface="Calibri" panose="020F0502020204030204"/>
                        </a:rPr>
                        <a:t>Affected URL :</a:t>
                      </a:r>
                      <a:endParaRPr sz="13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300"/>
                        <a:buFont typeface="Arial" panose="020B0604020202020204"/>
                        <a:buChar char="•"/>
                      </a:pPr>
                      <a:r>
                        <a:rPr lang="en-US" sz="1300" b="0" i="0" u="none" strike="noStrike">
                          <a:solidFill>
                            <a:schemeClr val="dk1"/>
                          </a:solidFill>
                          <a:latin typeface="Calibri" panose="020F0502020204030204"/>
                          <a:ea typeface="Calibri" panose="020F0502020204030204"/>
                          <a:cs typeface="Calibri" panose="020F0502020204030204"/>
                          <a:sym typeface="Calibri" panose="020F0502020204030204"/>
                        </a:rPr>
                        <a:t>http://url.com/admin/login_via_OTP.php</a:t>
                      </a:r>
                      <a:endParaRPr sz="13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03200" algn="l" rtl="0">
                        <a:spcBef>
                          <a:spcPts val="0"/>
                        </a:spcBef>
                        <a:spcAft>
                          <a:spcPts val="0"/>
                        </a:spcAft>
                        <a:buClr>
                          <a:schemeClr val="dk1"/>
                        </a:buClr>
                        <a:buSzPts val="1300"/>
                        <a:buFont typeface="Arial" panose="020B0604020202020204"/>
                        <a:buNone/>
                      </a:pP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1300"/>
                        <a:buFont typeface="Arial" panose="020B0604020202020204"/>
                        <a:buNone/>
                      </a:pPr>
                      <a:r>
                        <a:rPr lang="en-US" sz="1300" b="1">
                          <a:solidFill>
                            <a:schemeClr val="dk1"/>
                          </a:solidFill>
                          <a:latin typeface="Calibri" panose="020F0502020204030204"/>
                          <a:ea typeface="Calibri" panose="020F0502020204030204"/>
                          <a:cs typeface="Calibri" panose="020F0502020204030204"/>
                          <a:sym typeface="Calibri" panose="020F0502020204030204"/>
                        </a:rPr>
                        <a:t>Affected</a:t>
                      </a:r>
                      <a:r>
                        <a:rPr lang="en-US" sz="1300" b="1">
                          <a:solidFill>
                            <a:schemeClr val="dk1"/>
                          </a:solidFill>
                          <a:latin typeface="Calibri" panose="020F0502020204030204"/>
                          <a:ea typeface="Calibri" panose="020F0502020204030204"/>
                          <a:cs typeface="Calibri" panose="020F0502020204030204"/>
                          <a:sym typeface="Calibri" panose="020F0502020204030204"/>
                        </a:rPr>
                        <a:t> Parameters</a:t>
                      </a:r>
                      <a:r>
                        <a:rPr lang="en-US" sz="1300" b="1">
                          <a:solidFill>
                            <a:schemeClr val="dk1"/>
                          </a:solidFill>
                          <a:latin typeface="Calibri" panose="020F0502020204030204"/>
                          <a:ea typeface="Calibri" panose="020F0502020204030204"/>
                          <a:cs typeface="Calibri" panose="020F0502020204030204"/>
                          <a:sym typeface="Calibri" panose="020F0502020204030204"/>
                        </a:rPr>
                        <a:t> :</a:t>
                      </a: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300"/>
                        <a:buFont typeface="Arial" panose="020B0604020202020204"/>
                        <a:buChar char="•"/>
                      </a:pPr>
                      <a:r>
                        <a:rPr lang="en-US" sz="1300" b="0">
                          <a:solidFill>
                            <a:schemeClr val="dk1"/>
                          </a:solidFill>
                          <a:latin typeface="Calibri" panose="020F0502020204030204"/>
                          <a:ea typeface="Calibri" panose="020F0502020204030204"/>
                          <a:cs typeface="Calibri" panose="020F0502020204030204"/>
                          <a:sym typeface="Calibri" panose="020F0502020204030204"/>
                        </a:rPr>
                        <a:t>code (POST</a:t>
                      </a:r>
                      <a:r>
                        <a:rPr lang="en-US" sz="1300" b="0">
                          <a:solidFill>
                            <a:schemeClr val="dk1"/>
                          </a:solidFill>
                          <a:latin typeface="Calibri" panose="020F0502020204030204"/>
                          <a:ea typeface="Calibri" panose="020F0502020204030204"/>
                          <a:cs typeface="Calibri" panose="020F0502020204030204"/>
                          <a:sym typeface="Calibri" panose="020F0502020204030204"/>
                        </a:rPr>
                        <a:t> parameters)</a:t>
                      </a: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03200" algn="l" rtl="0">
                        <a:spcBef>
                          <a:spcPts val="0"/>
                        </a:spcBef>
                        <a:spcAft>
                          <a:spcPts val="0"/>
                        </a:spcAft>
                        <a:buClr>
                          <a:schemeClr val="dk1"/>
                        </a:buClr>
                        <a:buSzPts val="1300"/>
                        <a:buFont typeface="Arial" panose="020B0604020202020204"/>
                        <a:buNone/>
                      </a:pP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03200" algn="l" rtl="0">
                        <a:spcBef>
                          <a:spcPts val="0"/>
                        </a:spcBef>
                        <a:spcAft>
                          <a:spcPts val="0"/>
                        </a:spcAft>
                        <a:buClr>
                          <a:schemeClr val="dk1"/>
                        </a:buClr>
                        <a:buSzPts val="1300"/>
                        <a:buFont typeface="Arial" panose="020B0604020202020204"/>
                        <a:buNone/>
                      </a:pPr>
                      <a:endParaRPr sz="1300" b="0">
                        <a:solidFill>
                          <a:schemeClr val="dk1"/>
                        </a:solidFill>
                        <a:latin typeface="Calibri" panose="020F0502020204030204"/>
                        <a:ea typeface="Calibri" panose="020F0502020204030204"/>
                        <a:cs typeface="Calibri" panose="020F0502020204030204"/>
                        <a:sym typeface="Calibri" panose="020F0502020204030204"/>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Observation</a:t>
            </a:r>
            <a:endParaRPr lang="en-US"/>
          </a:p>
        </p:txBody>
      </p:sp>
      <p:sp>
        <p:nvSpPr>
          <p:cNvPr id="286" name="Google Shape;286;p41"/>
          <p:cNvSpPr txBox="1"/>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2000"/>
              <a:buChar char="•"/>
            </a:pPr>
            <a:r>
              <a:rPr lang="en-US" sz="2000"/>
              <a:t>Navigate to </a:t>
            </a:r>
            <a:r>
              <a:rPr lang="en-US" sz="2000" b="0" i="0" u="sng" strike="noStrike">
                <a:solidFill>
                  <a:schemeClr val="hlink"/>
                </a:solidFill>
                <a:latin typeface="Calibri" panose="020F0502020204030204"/>
                <a:ea typeface="Calibri" panose="020F0502020204030204"/>
                <a:cs typeface="Calibri" panose="020F0502020204030204"/>
                <a:sym typeface="Calibri" panose="020F0502020204030204"/>
                <a:hlinkClick r:id="rId1"/>
              </a:rPr>
              <a:t>http://url.com/login_via_OTP.php</a:t>
            </a:r>
            <a:r>
              <a:rPr lang="en-US" sz="2000" b="0" i="0" u="none" strike="noStrike">
                <a:solidFill>
                  <a:schemeClr val="dk1"/>
                </a:solidFill>
                <a:latin typeface="Calibri" panose="020F0502020204030204"/>
                <a:ea typeface="Calibri" panose="020F0502020204030204"/>
                <a:cs typeface="Calibri" panose="020F0502020204030204"/>
                <a:sym typeface="Calibri" panose="020F0502020204030204"/>
              </a:rPr>
              <a:t> You will see user login page via OTP. Enter victim’s mobile number while capturing requests in a local proxy and click Get OTP</a:t>
            </a:r>
            <a:endParaRPr lang="en-US" sz="20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28600" lvl="0" indent="-101600" algn="l" rtl="0">
              <a:lnSpc>
                <a:spcPct val="90000"/>
              </a:lnSpc>
              <a:spcBef>
                <a:spcPts val="1000"/>
              </a:spcBef>
              <a:spcAft>
                <a:spcPts val="0"/>
              </a:spcAft>
              <a:buClr>
                <a:schemeClr val="dk1"/>
              </a:buClr>
              <a:buSzPts val="2000"/>
              <a:buNone/>
            </a:pPr>
            <a:endParaRPr sz="2000"/>
          </a:p>
        </p:txBody>
      </p:sp>
      <p:pic>
        <p:nvPicPr>
          <p:cNvPr id="287" name="Google Shape;287;p41"/>
          <p:cNvPicPr preferRelativeResize="0"/>
          <p:nvPr/>
        </p:nvPicPr>
        <p:blipFill rotWithShape="1">
          <a:blip r:embed="rId2"/>
          <a:srcRect/>
          <a:stretch>
            <a:fillRect/>
          </a:stretch>
        </p:blipFill>
        <p:spPr>
          <a:xfrm>
            <a:off x="2484351" y="2165216"/>
            <a:ext cx="5858365" cy="2596565"/>
          </a:xfrm>
          <a:prstGeom prst="rect">
            <a:avLst/>
          </a:prstGeom>
          <a:noFill/>
          <a:ln>
            <a:noFill/>
          </a:ln>
        </p:spPr>
      </p:pic>
      <p:sp>
        <p:nvSpPr>
          <p:cNvPr id="288" name="Google Shape;288;p41"/>
          <p:cNvSpPr/>
          <p:nvPr/>
        </p:nvSpPr>
        <p:spPr>
          <a:xfrm>
            <a:off x="5105399" y="3364563"/>
            <a:ext cx="406880" cy="129136"/>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92" name="Shape 292"/>
        <p:cNvGrpSpPr/>
        <p:nvPr/>
      </p:nvGrpSpPr>
      <p:grpSpPr>
        <a:xfrm>
          <a:off x="0" y="0"/>
          <a:ext cx="0" cy="0"/>
          <a:chOff x="0" y="0"/>
          <a:chExt cx="0" cy="0"/>
        </a:xfrm>
      </p:grpSpPr>
      <p:pic>
        <p:nvPicPr>
          <p:cNvPr id="293" name="Google Shape;293;p42"/>
          <p:cNvPicPr preferRelativeResize="0"/>
          <p:nvPr/>
        </p:nvPicPr>
        <p:blipFill rotWithShape="1">
          <a:blip r:embed="rId1"/>
          <a:srcRect r="40402"/>
          <a:stretch>
            <a:fillRect/>
          </a:stretch>
        </p:blipFill>
        <p:spPr>
          <a:xfrm>
            <a:off x="1502614" y="1843087"/>
            <a:ext cx="6045499" cy="3171596"/>
          </a:xfrm>
          <a:prstGeom prst="rect">
            <a:avLst/>
          </a:prstGeom>
          <a:noFill/>
          <a:ln>
            <a:noFill/>
          </a:ln>
        </p:spPr>
      </p:pic>
      <p:sp>
        <p:nvSpPr>
          <p:cNvPr id="294" name="Google Shape;294;p42"/>
          <p:cNvSpPr txBox="1"/>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Observation</a:t>
            </a:r>
            <a:endParaRPr lang="en-US"/>
          </a:p>
        </p:txBody>
      </p:sp>
      <p:sp>
        <p:nvSpPr>
          <p:cNvPr id="295" name="Google Shape;295;p42"/>
          <p:cNvSpPr txBox="1"/>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Following request will be generated containing OTP parameter. </a:t>
            </a:r>
            <a:endParaRPr sz="2000" b="1">
              <a:solidFill>
                <a:srgbClr val="FF0000"/>
              </a:solidFill>
            </a:endParaRPr>
          </a:p>
          <a:p>
            <a:pPr marL="228600" lvl="0" indent="-101600" algn="l" rtl="0">
              <a:lnSpc>
                <a:spcPct val="90000"/>
              </a:lnSpc>
              <a:spcBef>
                <a:spcPts val="1000"/>
              </a:spcBef>
              <a:spcAft>
                <a:spcPts val="0"/>
              </a:spcAft>
              <a:buClr>
                <a:schemeClr val="dk1"/>
              </a:buClr>
              <a:buSzPts val="2000"/>
              <a:buNone/>
            </a:pPr>
            <a:endParaRPr sz="2000"/>
          </a:p>
        </p:txBody>
      </p:sp>
      <p:sp>
        <p:nvSpPr>
          <p:cNvPr id="296" name="Google Shape;296;p42"/>
          <p:cNvSpPr/>
          <p:nvPr/>
        </p:nvSpPr>
        <p:spPr>
          <a:xfrm>
            <a:off x="2848334" y="3700520"/>
            <a:ext cx="3923401" cy="120981"/>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97" name="Google Shape;297;p42"/>
          <p:cNvSpPr/>
          <p:nvPr/>
        </p:nvSpPr>
        <p:spPr>
          <a:xfrm>
            <a:off x="2155166" y="1843087"/>
            <a:ext cx="3452004" cy="192747"/>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98" name="Google Shape;298;p42"/>
          <p:cNvSpPr/>
          <p:nvPr/>
        </p:nvSpPr>
        <p:spPr>
          <a:xfrm>
            <a:off x="2647052" y="4751390"/>
            <a:ext cx="777636" cy="120981"/>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99" name="Google Shape;299;p42"/>
          <p:cNvSpPr/>
          <p:nvPr/>
        </p:nvSpPr>
        <p:spPr>
          <a:xfrm>
            <a:off x="3666226" y="4666891"/>
            <a:ext cx="1086929" cy="276045"/>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Vulnerability Statistics</a:t>
            </a:r>
            <a:endParaRPr lang="en-US"/>
          </a:p>
        </p:txBody>
      </p:sp>
      <p:graphicFrame>
        <p:nvGraphicFramePr>
          <p:cNvPr id="102" name="Google Shape;102;p16"/>
          <p:cNvGraphicFramePr/>
          <p:nvPr/>
        </p:nvGraphicFramePr>
        <p:xfrm>
          <a:off x="1838325" y="1825623"/>
          <a:ext cx="3000000" cy="3000000"/>
        </p:xfrm>
        <a:graphic>
          <a:graphicData uri="http://schemas.openxmlformats.org/drawingml/2006/table">
            <a:tbl>
              <a:tblPr firstRow="1" bandRow="1">
                <a:noFill/>
                <a:tableStyleId>{51015F43-4BEC-485C-AC9F-371C459AA63F}</a:tableStyleId>
              </a:tblPr>
              <a:tblGrid>
                <a:gridCol w="2419350"/>
              </a:tblGrid>
              <a:tr h="696925">
                <a:tc>
                  <a:txBody>
                    <a:bodyPr/>
                    <a:lstStyle/>
                    <a:p>
                      <a:pPr marL="0" marR="0" lvl="0" indent="0" algn="ctr" rtl="0">
                        <a:spcBef>
                          <a:spcPts val="0"/>
                        </a:spcBef>
                        <a:spcAft>
                          <a:spcPts val="0"/>
                        </a:spcAft>
                        <a:buNone/>
                      </a:pPr>
                      <a:r>
                        <a:rPr lang="en-US" sz="1800" u="none" strike="noStrike" cap="none"/>
                        <a:t>Critical</a:t>
                      </a:r>
                      <a:endParaRPr sz="1800" u="none" strike="noStrike" cap="none"/>
                    </a:p>
                  </a:txBody>
                  <a:tcPr marL="91450" marR="91450" marT="45725" marB="45725">
                    <a:solidFill>
                      <a:srgbClr val="C00000"/>
                    </a:solidFill>
                  </a:tcPr>
                </a:tc>
              </a:tr>
              <a:tr h="696925">
                <a:tc>
                  <a:txBody>
                    <a:bodyPr/>
                    <a:lstStyle/>
                    <a:p>
                      <a:pPr marL="0" marR="0" lvl="0" indent="0" algn="ctr" rtl="0">
                        <a:spcBef>
                          <a:spcPts val="0"/>
                        </a:spcBef>
                        <a:spcAft>
                          <a:spcPts val="0"/>
                        </a:spcAft>
                        <a:buNone/>
                      </a:pPr>
                      <a:r>
                        <a:rPr lang="en-US" sz="1800" u="none" strike="noStrike" cap="none"/>
                        <a:t>17</a:t>
                      </a:r>
                      <a:endParaRPr sz="1800" u="none" strike="noStrike" cap="none"/>
                    </a:p>
                  </a:txBody>
                  <a:tcPr marL="91450" marR="91450" marT="45725" marB="45725"/>
                </a:tc>
              </a:tr>
            </a:tbl>
          </a:graphicData>
        </a:graphic>
      </p:graphicFrame>
      <p:graphicFrame>
        <p:nvGraphicFramePr>
          <p:cNvPr id="103" name="Google Shape;103;p16"/>
          <p:cNvGraphicFramePr/>
          <p:nvPr/>
        </p:nvGraphicFramePr>
        <p:xfrm>
          <a:off x="4886325" y="1825623"/>
          <a:ext cx="3000000" cy="3000000"/>
        </p:xfrm>
        <a:graphic>
          <a:graphicData uri="http://schemas.openxmlformats.org/drawingml/2006/table">
            <a:tbl>
              <a:tblPr firstRow="1" bandRow="1">
                <a:noFill/>
                <a:tableStyleId>{51015F43-4BEC-485C-AC9F-371C459AA63F}</a:tableStyleId>
              </a:tblPr>
              <a:tblGrid>
                <a:gridCol w="2419350"/>
              </a:tblGrid>
              <a:tr h="696925">
                <a:tc>
                  <a:txBody>
                    <a:bodyPr/>
                    <a:lstStyle/>
                    <a:p>
                      <a:pPr marL="0" marR="0" lvl="0" indent="0" algn="ctr" rtl="0">
                        <a:spcBef>
                          <a:spcPts val="0"/>
                        </a:spcBef>
                        <a:spcAft>
                          <a:spcPts val="0"/>
                        </a:spcAft>
                        <a:buNone/>
                      </a:pPr>
                      <a:r>
                        <a:rPr lang="en-US" sz="1800" u="none" strike="noStrike" cap="none"/>
                        <a:t>Severe</a:t>
                      </a:r>
                      <a:endParaRPr sz="1800" u="none" strike="noStrike" cap="none"/>
                    </a:p>
                  </a:txBody>
                  <a:tcPr marL="91450" marR="91450" marT="45725" marB="45725">
                    <a:solidFill>
                      <a:srgbClr val="FF9900"/>
                    </a:solidFill>
                  </a:tcPr>
                </a:tc>
              </a:tr>
              <a:tr h="696925">
                <a:tc>
                  <a:txBody>
                    <a:bodyPr/>
                    <a:lstStyle/>
                    <a:p>
                      <a:pPr marL="0" marR="0" lvl="0" indent="0" algn="ctr" rtl="0">
                        <a:spcBef>
                          <a:spcPts val="0"/>
                        </a:spcBef>
                        <a:spcAft>
                          <a:spcPts val="0"/>
                        </a:spcAft>
                        <a:buNone/>
                      </a:pPr>
                      <a:r>
                        <a:rPr lang="en-US" sz="1800" u="none" strike="noStrike" cap="none"/>
                        <a:t>15</a:t>
                      </a:r>
                      <a:endParaRPr sz="1800" u="none" strike="noStrike" cap="none"/>
                    </a:p>
                  </a:txBody>
                  <a:tcPr marL="91450" marR="91450" marT="45725" marB="45725"/>
                </a:tc>
              </a:tr>
            </a:tbl>
          </a:graphicData>
        </a:graphic>
      </p:graphicFrame>
      <p:graphicFrame>
        <p:nvGraphicFramePr>
          <p:cNvPr id="104" name="Google Shape;104;p16"/>
          <p:cNvGraphicFramePr/>
          <p:nvPr/>
        </p:nvGraphicFramePr>
        <p:xfrm>
          <a:off x="7934325" y="1825623"/>
          <a:ext cx="3000000" cy="3000000"/>
        </p:xfrm>
        <a:graphic>
          <a:graphicData uri="http://schemas.openxmlformats.org/drawingml/2006/table">
            <a:tbl>
              <a:tblPr firstRow="1" bandRow="1">
                <a:noFill/>
                <a:tableStyleId>{51015F43-4BEC-485C-AC9F-371C459AA63F}</a:tableStyleId>
              </a:tblPr>
              <a:tblGrid>
                <a:gridCol w="2419350"/>
              </a:tblGrid>
              <a:tr h="696925">
                <a:tc>
                  <a:txBody>
                    <a:bodyPr/>
                    <a:lstStyle/>
                    <a:p>
                      <a:pPr marL="0" marR="0" lvl="0" indent="0" algn="ctr" rtl="0">
                        <a:spcBef>
                          <a:spcPts val="0"/>
                        </a:spcBef>
                        <a:spcAft>
                          <a:spcPts val="0"/>
                        </a:spcAft>
                        <a:buNone/>
                      </a:pPr>
                      <a:r>
                        <a:rPr lang="en-US" sz="1800" u="none" strike="noStrike" cap="none">
                          <a:solidFill>
                            <a:schemeClr val="dk1"/>
                          </a:solidFill>
                        </a:rPr>
                        <a:t>Moderate</a:t>
                      </a:r>
                      <a:endParaRPr sz="1800" u="none" strike="noStrike" cap="none">
                        <a:solidFill>
                          <a:schemeClr val="dk1"/>
                        </a:solidFill>
                      </a:endParaRPr>
                    </a:p>
                  </a:txBody>
                  <a:tcPr marL="91450" marR="91450" marT="45725" marB="45725">
                    <a:solidFill>
                      <a:srgbClr val="FFFF00"/>
                    </a:solidFill>
                  </a:tcPr>
                </a:tc>
              </a:tr>
              <a:tr h="696925">
                <a:tc>
                  <a:txBody>
                    <a:bodyPr/>
                    <a:lstStyle/>
                    <a:p>
                      <a:pPr marL="0" marR="0" lvl="0" indent="0" algn="ctr" rtl="0">
                        <a:spcBef>
                          <a:spcPts val="0"/>
                        </a:spcBef>
                        <a:spcAft>
                          <a:spcPts val="0"/>
                        </a:spcAft>
                        <a:buNone/>
                      </a:pPr>
                      <a:r>
                        <a:rPr lang="en-US" sz="1800" u="none" strike="noStrike" cap="none"/>
                        <a:t>2</a:t>
                      </a:r>
                      <a:endParaRPr sz="1800" u="none" strike="noStrike" cap="none"/>
                    </a:p>
                  </a:txBody>
                  <a:tcPr marL="91450" marR="91450" marT="45725" marB="45725"/>
                </a:tc>
              </a:tr>
            </a:tbl>
          </a:graphicData>
        </a:graphic>
      </p:graphicFrame>
      <p:graphicFrame>
        <p:nvGraphicFramePr>
          <p:cNvPr id="105" name="Google Shape;105;p16"/>
          <p:cNvGraphicFramePr/>
          <p:nvPr/>
        </p:nvGraphicFramePr>
        <p:xfrm>
          <a:off x="4886325" y="3978273"/>
          <a:ext cx="3000000" cy="3000000"/>
        </p:xfrm>
        <a:graphic>
          <a:graphicData uri="http://schemas.openxmlformats.org/drawingml/2006/table">
            <a:tbl>
              <a:tblPr firstRow="1" bandRow="1">
                <a:noFill/>
                <a:tableStyleId>{51015F43-4BEC-485C-AC9F-371C459AA63F}</a:tableStyleId>
              </a:tblPr>
              <a:tblGrid>
                <a:gridCol w="2419350"/>
              </a:tblGrid>
              <a:tr h="696925">
                <a:tc>
                  <a:txBody>
                    <a:bodyPr/>
                    <a:lstStyle/>
                    <a:p>
                      <a:pPr marL="0" marR="0" lvl="0" indent="0" algn="ctr" rtl="0">
                        <a:spcBef>
                          <a:spcPts val="0"/>
                        </a:spcBef>
                        <a:spcAft>
                          <a:spcPts val="0"/>
                        </a:spcAft>
                        <a:buNone/>
                      </a:pPr>
                      <a:r>
                        <a:rPr lang="en-US" sz="1800" u="none" strike="noStrike" cap="none"/>
                        <a:t>Low</a:t>
                      </a:r>
                      <a:endParaRPr sz="1800" u="none" strike="noStrike" cap="none"/>
                    </a:p>
                  </a:txBody>
                  <a:tcPr marL="91450" marR="91450" marT="45725" marB="45725">
                    <a:solidFill>
                      <a:srgbClr val="92D050"/>
                    </a:solidFill>
                  </a:tcPr>
                </a:tc>
              </a:tr>
              <a:tr h="696925">
                <a:tc>
                  <a:txBody>
                    <a:bodyPr/>
                    <a:lstStyle/>
                    <a:p>
                      <a:pPr marL="0" marR="0" lvl="0" indent="0" algn="ctr" rtl="0">
                        <a:spcBef>
                          <a:spcPts val="0"/>
                        </a:spcBef>
                        <a:spcAft>
                          <a:spcPts val="0"/>
                        </a:spcAft>
                        <a:buNone/>
                      </a:pPr>
                      <a:r>
                        <a:rPr lang="en-US" sz="1800" u="none" strike="noStrike" cap="none"/>
                        <a:t>2</a:t>
                      </a:r>
                      <a:endParaRPr sz="1800" u="none" strike="noStrike" cap="none"/>
                    </a:p>
                  </a:txBody>
                  <a:tcPr marL="91450" marR="91450" marT="45725" marB="457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03" name="Shape 303"/>
        <p:cNvGrpSpPr/>
        <p:nvPr/>
      </p:nvGrpSpPr>
      <p:grpSpPr>
        <a:xfrm>
          <a:off x="0" y="0"/>
          <a:ext cx="0" cy="0"/>
          <a:chOff x="0" y="0"/>
          <a:chExt cx="0" cy="0"/>
        </a:xfrm>
      </p:grpSpPr>
      <p:pic>
        <p:nvPicPr>
          <p:cNvPr id="304" name="Google Shape;304;p43"/>
          <p:cNvPicPr preferRelativeResize="0"/>
          <p:nvPr/>
        </p:nvPicPr>
        <p:blipFill rotWithShape="1">
          <a:blip r:embed="rId1"/>
          <a:srcRect/>
          <a:stretch>
            <a:fillRect/>
          </a:stretch>
        </p:blipFill>
        <p:spPr>
          <a:xfrm>
            <a:off x="1242204" y="2229573"/>
            <a:ext cx="7828254" cy="2523582"/>
          </a:xfrm>
          <a:prstGeom prst="rect">
            <a:avLst/>
          </a:prstGeom>
          <a:noFill/>
          <a:ln>
            <a:noFill/>
          </a:ln>
        </p:spPr>
      </p:pic>
      <p:sp>
        <p:nvSpPr>
          <p:cNvPr id="305" name="Google Shape;305;p43"/>
          <p:cNvSpPr txBox="1"/>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Observation</a:t>
            </a:r>
            <a:endParaRPr lang="en-US"/>
          </a:p>
        </p:txBody>
      </p:sp>
      <p:sp>
        <p:nvSpPr>
          <p:cNvPr id="306" name="Google Shape;306;p43"/>
          <p:cNvSpPr txBox="1"/>
          <p:nvPr>
            <p:ph type="body" idx="1"/>
          </p:nvPr>
        </p:nvSpPr>
        <p:spPr>
          <a:xfrm>
            <a:off x="838200" y="131569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We shoot the request with all possible combinations of 4 Digit OTPs and upon a successful hit, we get a response containing user details. We can use the same OTP then to login.</a:t>
            </a:r>
            <a:endParaRPr sz="2000" b="1">
              <a:solidFill>
                <a:srgbClr val="FF0000"/>
              </a:solidFill>
            </a:endParaRPr>
          </a:p>
          <a:p>
            <a:pPr marL="228600" lvl="0" indent="-101600" algn="l" rtl="0">
              <a:lnSpc>
                <a:spcPct val="90000"/>
              </a:lnSpc>
              <a:spcBef>
                <a:spcPts val="1000"/>
              </a:spcBef>
              <a:spcAft>
                <a:spcPts val="0"/>
              </a:spcAft>
              <a:buClr>
                <a:schemeClr val="dk1"/>
              </a:buClr>
              <a:buSzPts val="2000"/>
              <a:buNone/>
            </a:pPr>
            <a:endParaRPr sz="2000"/>
          </a:p>
        </p:txBody>
      </p:sp>
      <p:sp>
        <p:nvSpPr>
          <p:cNvPr id="307" name="Google Shape;307;p43"/>
          <p:cNvSpPr/>
          <p:nvPr/>
        </p:nvSpPr>
        <p:spPr>
          <a:xfrm>
            <a:off x="7003075" y="4264975"/>
            <a:ext cx="1264500" cy="181500"/>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953858" y="552091"/>
            <a:ext cx="7974481" cy="94890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Business Impact – Extremely High</a:t>
            </a:r>
            <a:endParaRPr lang="en-US"/>
          </a:p>
        </p:txBody>
      </p:sp>
      <p:sp>
        <p:nvSpPr>
          <p:cNvPr id="313" name="Google Shape;313;p44"/>
          <p:cNvSpPr txBox="1"/>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14" name="Google Shape;314;p44"/>
          <p:cNvSpPr txBox="1"/>
          <p:nvPr/>
        </p:nvSpPr>
        <p:spPr>
          <a:xfrm>
            <a:off x="1109134" y="1767943"/>
            <a:ext cx="8713694" cy="977631"/>
          </a:xfrm>
          <a:prstGeom prst="rect">
            <a:avLst/>
          </a:prstGeom>
          <a:noFill/>
          <a:ln>
            <a:noFill/>
          </a:ln>
        </p:spPr>
        <p:txBody>
          <a:bodyPr spcFirstLastPara="1" wrap="square" lIns="41475" tIns="41475" rIns="41475" bIns="41475" anchor="t" anchorCtr="0">
            <a:noAutofit/>
          </a:bodyPr>
          <a:lstStyle/>
          <a:p>
            <a:pPr marL="0" marR="0" lvl="0" indent="0" algn="l" rtl="0">
              <a:spcBef>
                <a:spcPts val="0"/>
              </a:spcBef>
              <a:spcAft>
                <a:spcPts val="0"/>
              </a:spcAft>
              <a:buNone/>
            </a:pPr>
            <a:r>
              <a:rPr lang="en-US" sz="1450">
                <a:solidFill>
                  <a:schemeClr val="dk1"/>
                </a:solidFill>
                <a:latin typeface="Calibri" panose="020F0502020204030204"/>
                <a:ea typeface="Calibri" panose="020F0502020204030204"/>
                <a:cs typeface="Calibri" panose="020F0502020204030204"/>
                <a:sym typeface="Calibri" panose="020F0502020204030204"/>
              </a:rPr>
              <a:t>A malicious hacker can gain complete access to any account just by knowing the registered phone number. This leads to complete compromise of personal user data of every customer. </a:t>
            </a:r>
            <a:endParaRPr lang="en-US" sz="145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450">
                <a:solidFill>
                  <a:schemeClr val="dk1"/>
                </a:solidFill>
                <a:latin typeface="Calibri" panose="020F0502020204030204"/>
                <a:ea typeface="Calibri" panose="020F0502020204030204"/>
                <a:cs typeface="Calibri" panose="020F0502020204030204"/>
                <a:sym typeface="Calibri" panose="020F0502020204030204"/>
              </a:rPr>
              <a:t>Attacker once logs in can then carry out actions on behalf of the victim which could lead to serious financial loss to him/her.</a:t>
            </a:r>
            <a:endParaRPr sz="145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15" name="Google Shape;315;p44"/>
          <p:cNvPicPr preferRelativeResize="0"/>
          <p:nvPr/>
        </p:nvPicPr>
        <p:blipFill rotWithShape="1">
          <a:blip r:embed="rId1"/>
          <a:srcRect/>
          <a:stretch>
            <a:fillRect/>
          </a:stretch>
        </p:blipFill>
        <p:spPr>
          <a:xfrm>
            <a:off x="1376901" y="2873944"/>
            <a:ext cx="7781925" cy="27146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19" name="Shape 319"/>
        <p:cNvGrpSpPr/>
        <p:nvPr/>
      </p:nvGrpSpPr>
      <p:grpSpPr>
        <a:xfrm>
          <a:off x="0" y="0"/>
          <a:ext cx="0" cy="0"/>
          <a:chOff x="0" y="0"/>
          <a:chExt cx="0" cy="0"/>
        </a:xfrm>
      </p:grpSpPr>
      <p:sp>
        <p:nvSpPr>
          <p:cNvPr id="320" name="Google Shape;320;p4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Recommendation</a:t>
            </a:r>
            <a:endParaRPr lang="en-US"/>
          </a:p>
        </p:txBody>
      </p:sp>
      <p:sp>
        <p:nvSpPr>
          <p:cNvPr id="321" name="Google Shape;321;p45"/>
          <p:cNvSpPr txBox="1"/>
          <p:nvPr>
            <p:ph type="body" idx="1"/>
          </p:nvPr>
        </p:nvSpPr>
        <p:spPr>
          <a:xfrm>
            <a:off x="838200" y="1515074"/>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Take the following precautions:</a:t>
            </a:r>
            <a:endParaRPr lang="en-US" sz="2400"/>
          </a:p>
          <a:p>
            <a:pPr marL="685800" lvl="1" indent="-228600" algn="l" rtl="0">
              <a:lnSpc>
                <a:spcPct val="90000"/>
              </a:lnSpc>
              <a:spcBef>
                <a:spcPts val="500"/>
              </a:spcBef>
              <a:spcAft>
                <a:spcPts val="0"/>
              </a:spcAft>
              <a:buClr>
                <a:schemeClr val="dk1"/>
              </a:buClr>
              <a:buSzPts val="2000"/>
              <a:buChar char="•"/>
            </a:pPr>
            <a:r>
              <a:rPr lang="en-US" sz="2000"/>
              <a:t>Use proper rate-limiting checks on the no of OTP checking and Generation requests</a:t>
            </a:r>
            <a:endParaRPr lang="en-US" sz="2000"/>
          </a:p>
          <a:p>
            <a:pPr marL="685800" lvl="1" indent="-228600" algn="l" rtl="0">
              <a:lnSpc>
                <a:spcPct val="90000"/>
              </a:lnSpc>
              <a:spcBef>
                <a:spcPts val="500"/>
              </a:spcBef>
              <a:spcAft>
                <a:spcPts val="0"/>
              </a:spcAft>
              <a:buClr>
                <a:schemeClr val="dk1"/>
              </a:buClr>
              <a:buSzPts val="2000"/>
              <a:buChar char="•"/>
            </a:pPr>
            <a:r>
              <a:rPr lang="en-US" sz="2000"/>
              <a:t>Implement anti-bot measures such as ReCAPTCHA after multiple incorrect attempts</a:t>
            </a:r>
            <a:endParaRPr lang="en-US" sz="2000"/>
          </a:p>
          <a:p>
            <a:pPr marL="685800" lvl="1" indent="-228600" algn="l" rtl="0">
              <a:lnSpc>
                <a:spcPct val="90000"/>
              </a:lnSpc>
              <a:spcBef>
                <a:spcPts val="500"/>
              </a:spcBef>
              <a:spcAft>
                <a:spcPts val="0"/>
              </a:spcAft>
              <a:buClr>
                <a:schemeClr val="dk1"/>
              </a:buClr>
              <a:buSzPts val="2000"/>
              <a:buChar char="•"/>
            </a:pPr>
            <a:r>
              <a:rPr lang="en-US" sz="2000"/>
              <a:t>OTP should expire after certain amount of time like 2 minutes</a:t>
            </a:r>
            <a:endParaRPr lang="en-US" sz="2000"/>
          </a:p>
          <a:p>
            <a:pPr marL="685800" lvl="1" indent="-228600" algn="l" rtl="0">
              <a:lnSpc>
                <a:spcPct val="90000"/>
              </a:lnSpc>
              <a:spcBef>
                <a:spcPts val="500"/>
              </a:spcBef>
              <a:spcAft>
                <a:spcPts val="0"/>
              </a:spcAft>
              <a:buClr>
                <a:schemeClr val="dk1"/>
              </a:buClr>
              <a:buSzPts val="2000"/>
              <a:buChar char="•"/>
            </a:pPr>
            <a:r>
              <a:rPr lang="en-US" sz="2000"/>
              <a:t>OTP should be </a:t>
            </a:r>
            <a:r>
              <a:rPr lang="en-US" sz="2000"/>
              <a:t>at least</a:t>
            </a:r>
            <a:r>
              <a:rPr lang="en-US" sz="2000"/>
              <a:t> 6 digit and </a:t>
            </a:r>
            <a:r>
              <a:rPr lang="en-US" sz="2000"/>
              <a:t>alphanumeric</a:t>
            </a:r>
            <a:r>
              <a:rPr lang="en-US" sz="2000"/>
              <a:t> for more security</a:t>
            </a:r>
            <a:endParaRPr lang="en-US"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p:txBody>
      </p:sp>
      <p:sp>
        <p:nvSpPr>
          <p:cNvPr id="322" name="Google Shape;322;p45"/>
          <p:cNvSpPr/>
          <p:nvPr/>
        </p:nvSpPr>
        <p:spPr>
          <a:xfrm>
            <a:off x="838200" y="4960513"/>
            <a:ext cx="11353800"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chemeClr val="dk1"/>
                </a:solidFill>
                <a:latin typeface="Calibri" panose="020F0502020204030204"/>
                <a:ea typeface="Calibri" panose="020F0502020204030204"/>
                <a:cs typeface="Calibri" panose="020F0502020204030204"/>
                <a:sym typeface="Calibri" panose="020F0502020204030204"/>
              </a:rPr>
              <a:t>https://www.owasp.org/index.php/Testing_Multiple_Factors_Authentication_(OWASP-AT-009)</a:t>
            </a:r>
            <a:endParaRPr lang="en-US" sz="1800" i="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i="1">
                <a:solidFill>
                  <a:schemeClr val="dk1"/>
                </a:solidFill>
                <a:latin typeface="Calibri" panose="020F0502020204030204"/>
                <a:ea typeface="Calibri" panose="020F0502020204030204"/>
                <a:cs typeface="Calibri" panose="020F0502020204030204"/>
                <a:sym typeface="Calibri" panose="020F0502020204030204"/>
              </a:rPr>
              <a:t>https://www.owasp.org/index.php/Blocking_Brute_Force_Attacks</a:t>
            </a:r>
            <a:endParaRPr lang="en-US" sz="1800" i="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i="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3" name="Google Shape;323;p45"/>
          <p:cNvSpPr txBox="1"/>
          <p:nvPr/>
        </p:nvSpPr>
        <p:spPr>
          <a:xfrm>
            <a:off x="838200" y="3536770"/>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panose="020F0502020204030204"/>
              <a:buNone/>
            </a:pPr>
            <a:r>
              <a:rPr lang="en-US" sz="4400">
                <a:solidFill>
                  <a:schemeClr val="dk1"/>
                </a:solidFill>
                <a:latin typeface="Calibri" panose="020F0502020204030204"/>
                <a:ea typeface="Calibri" panose="020F0502020204030204"/>
                <a:cs typeface="Calibri" panose="020F0502020204030204"/>
                <a:sym typeface="Calibri" panose="020F0502020204030204"/>
              </a:rPr>
              <a:t>References:</a:t>
            </a:r>
            <a:endParaRPr sz="4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27" name="Shape 327"/>
        <p:cNvGrpSpPr/>
        <p:nvPr/>
      </p:nvGrpSpPr>
      <p:grpSpPr>
        <a:xfrm>
          <a:off x="0" y="0"/>
          <a:ext cx="0" cy="0"/>
          <a:chOff x="0" y="0"/>
          <a:chExt cx="0" cy="0"/>
        </a:xfrm>
      </p:grpSpPr>
      <p:sp>
        <p:nvSpPr>
          <p:cNvPr id="328" name="Google Shape;328;p46"/>
          <p:cNvSpPr txBox="1"/>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29" name="Google Shape;329;p4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4. Unauthorised Access to Customer Details</a:t>
            </a:r>
            <a:endParaRPr lang="en-US"/>
          </a:p>
        </p:txBody>
      </p:sp>
      <p:graphicFrame>
        <p:nvGraphicFramePr>
          <p:cNvPr id="330" name="Google Shape;330;p46"/>
          <p:cNvGraphicFramePr/>
          <p:nvPr/>
        </p:nvGraphicFramePr>
        <p:xfrm>
          <a:off x="2041311" y="2078290"/>
          <a:ext cx="8109375" cy="3000000"/>
        </p:xfrm>
        <a:graphic>
          <a:graphicData uri="http://schemas.openxmlformats.org/drawingml/2006/table">
            <a:tbl>
              <a:tblPr firstRow="1" bandRow="1">
                <a:noFill/>
                <a:tableStyleId>{51015F43-4BEC-485C-AC9F-371C459AA63F}</a:tableStyleId>
              </a:tblPr>
              <a:tblGrid>
                <a:gridCol w="1413550"/>
                <a:gridCol w="6695825"/>
              </a:tblGrid>
              <a:tr h="415125">
                <a:tc>
                  <a:txBody>
                    <a:bodyPr/>
                    <a:lstStyle/>
                    <a:p>
                      <a:pPr marL="0" marR="0" lvl="0" indent="0" algn="ctr"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2406650">
                <a:tc>
                  <a:txBody>
                    <a:bodyPr/>
                    <a:lstStyle/>
                    <a:p>
                      <a:pPr marL="0" marR="0" lvl="0" indent="0" algn="ctr" rtl="0">
                        <a:spcBef>
                          <a:spcPts val="0"/>
                        </a:spcBef>
                        <a:spcAft>
                          <a:spcPts val="0"/>
                        </a:spcAft>
                        <a:buNone/>
                      </a:pPr>
                      <a:r>
                        <a:rPr lang="en-US" sz="1600">
                          <a:solidFill>
                            <a:srgbClr val="FFFFFF"/>
                          </a:solidFill>
                          <a:latin typeface="Calibri" panose="020F0502020204030204"/>
                          <a:ea typeface="Calibri" panose="020F0502020204030204"/>
                          <a:cs typeface="Calibri" panose="020F0502020204030204"/>
                          <a:sym typeface="Calibri" panose="020F0502020204030204"/>
                        </a:rPr>
                        <a:t>Unauthorised Access to Customer Details </a:t>
                      </a:r>
                      <a:br>
                        <a:rPr lang="en-US" sz="1600">
                          <a:solidFill>
                            <a:srgbClr val="FFFFFF"/>
                          </a:solidFill>
                          <a:latin typeface="Calibri" panose="020F0502020204030204"/>
                          <a:ea typeface="Calibri" panose="020F0502020204030204"/>
                          <a:cs typeface="Calibri" panose="020F0502020204030204"/>
                          <a:sym typeface="Calibri" panose="020F0502020204030204"/>
                        </a:rPr>
                      </a:br>
                      <a:r>
                        <a:rPr lang="en-US" sz="1300">
                          <a:solidFill>
                            <a:srgbClr val="FFFFFF"/>
                          </a:solidFill>
                          <a:latin typeface="Calibri" panose="020F0502020204030204"/>
                          <a:ea typeface="Calibri" panose="020F0502020204030204"/>
                          <a:cs typeface="Calibri" panose="020F0502020204030204"/>
                          <a:sym typeface="Calibri" panose="020F0502020204030204"/>
                        </a:rPr>
                        <a:t>(Critical)</a:t>
                      </a:r>
                      <a:endParaRPr sz="1300">
                        <a:solidFill>
                          <a:srgbClr val="FFFFFF"/>
                        </a:solidFill>
                        <a:latin typeface="Calibri" panose="020F0502020204030204"/>
                        <a:ea typeface="Calibri" panose="020F0502020204030204"/>
                        <a:cs typeface="Calibri" panose="020F0502020204030204"/>
                        <a:sym typeface="Calibri" panose="020F0502020204030204"/>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300">
                          <a:solidFill>
                            <a:schemeClr val="dk1"/>
                          </a:solidFill>
                          <a:latin typeface="Calibri" panose="020F0502020204030204"/>
                          <a:ea typeface="Calibri" panose="020F0502020204030204"/>
                          <a:cs typeface="Calibri" panose="020F0502020204030204"/>
                          <a:sym typeface="Calibri" panose="020F0502020204030204"/>
                        </a:rPr>
                        <a:t> </a:t>
                      </a:r>
                      <a:endParaRPr sz="13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300">
                          <a:solidFill>
                            <a:schemeClr val="dk1"/>
                          </a:solidFill>
                          <a:latin typeface="Calibri" panose="020F0502020204030204"/>
                          <a:ea typeface="Calibri" panose="020F0502020204030204"/>
                          <a:cs typeface="Calibri" panose="020F0502020204030204"/>
                          <a:sym typeface="Calibri" panose="020F0502020204030204"/>
                        </a:rPr>
                        <a:t>The Show My Bill module suffers from an Insecure Direct Object Reference (IDOR) that allows attacker get access to anyones Bill details</a:t>
                      </a:r>
                      <a:endParaRPr sz="13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3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300" b="1">
                          <a:solidFill>
                            <a:schemeClr val="dk1"/>
                          </a:solidFill>
                          <a:latin typeface="Calibri" panose="020F0502020204030204"/>
                          <a:ea typeface="Calibri" panose="020F0502020204030204"/>
                          <a:cs typeface="Calibri" panose="020F0502020204030204"/>
                          <a:sym typeface="Calibri" panose="020F0502020204030204"/>
                        </a:rPr>
                        <a:t>Affected URL :</a:t>
                      </a:r>
                      <a:endParaRPr sz="13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300"/>
                        <a:buFont typeface="Arial" panose="020B0604020202020204"/>
                        <a:buChar char="•"/>
                      </a:pPr>
                      <a:r>
                        <a:rPr lang="en-US" sz="1300" b="0" i="0" u="none" strike="noStrike">
                          <a:solidFill>
                            <a:schemeClr val="dk1"/>
                          </a:solidFill>
                          <a:latin typeface="Calibri" panose="020F0502020204030204"/>
                          <a:ea typeface="Calibri" panose="020F0502020204030204"/>
                          <a:cs typeface="Calibri" panose="020F0502020204030204"/>
                          <a:sym typeface="Calibri" panose="020F0502020204030204"/>
                        </a:rPr>
                        <a:t>http://hackingenv.internshala.com/Insecure-Direct-Object-Reference/GET-Based-IDOR-in-URL-Variant-1/bill.php</a:t>
                      </a:r>
                      <a:endParaRPr lang="en-US" sz="13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03200" algn="l" rtl="0">
                        <a:spcBef>
                          <a:spcPts val="0"/>
                        </a:spcBef>
                        <a:spcAft>
                          <a:spcPts val="0"/>
                        </a:spcAft>
                        <a:buClr>
                          <a:schemeClr val="dk1"/>
                        </a:buClr>
                        <a:buSzPts val="1300"/>
                        <a:buFont typeface="Arial" panose="020B0604020202020204"/>
                        <a:buNone/>
                      </a:pP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1300"/>
                        <a:buFont typeface="Arial" panose="020B0604020202020204"/>
                        <a:buNone/>
                      </a:pPr>
                      <a:r>
                        <a:rPr lang="en-US" sz="1300" b="1">
                          <a:solidFill>
                            <a:schemeClr val="dk1"/>
                          </a:solidFill>
                          <a:latin typeface="Calibri" panose="020F0502020204030204"/>
                          <a:ea typeface="Calibri" panose="020F0502020204030204"/>
                          <a:cs typeface="Calibri" panose="020F0502020204030204"/>
                          <a:sym typeface="Calibri" panose="020F0502020204030204"/>
                        </a:rPr>
                        <a:t>Affected</a:t>
                      </a:r>
                      <a:r>
                        <a:rPr lang="en-US" sz="1300" b="1">
                          <a:solidFill>
                            <a:schemeClr val="dk1"/>
                          </a:solidFill>
                          <a:latin typeface="Calibri" panose="020F0502020204030204"/>
                          <a:ea typeface="Calibri" panose="020F0502020204030204"/>
                          <a:cs typeface="Calibri" panose="020F0502020204030204"/>
                          <a:sym typeface="Calibri" panose="020F0502020204030204"/>
                        </a:rPr>
                        <a:t> Parameters</a:t>
                      </a:r>
                      <a:r>
                        <a:rPr lang="en-US" sz="1300" b="1">
                          <a:solidFill>
                            <a:schemeClr val="dk1"/>
                          </a:solidFill>
                          <a:latin typeface="Calibri" panose="020F0502020204030204"/>
                          <a:ea typeface="Calibri" panose="020F0502020204030204"/>
                          <a:cs typeface="Calibri" panose="020F0502020204030204"/>
                          <a:sym typeface="Calibri" panose="020F0502020204030204"/>
                        </a:rPr>
                        <a:t> :</a:t>
                      </a: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300"/>
                        <a:buFont typeface="Arial" panose="020B0604020202020204"/>
                        <a:buChar char="•"/>
                      </a:pPr>
                      <a:r>
                        <a:rPr lang="en-US" sz="1300" b="0">
                          <a:solidFill>
                            <a:schemeClr val="dk1"/>
                          </a:solidFill>
                          <a:latin typeface="Calibri" panose="020F0502020204030204"/>
                          <a:ea typeface="Calibri" panose="020F0502020204030204"/>
                          <a:cs typeface="Calibri" panose="020F0502020204030204"/>
                          <a:sym typeface="Calibri" panose="020F0502020204030204"/>
                        </a:rPr>
                        <a:t>user_id (GET</a:t>
                      </a:r>
                      <a:r>
                        <a:rPr lang="en-US" sz="1300" b="0">
                          <a:solidFill>
                            <a:schemeClr val="dk1"/>
                          </a:solidFill>
                          <a:latin typeface="Calibri" panose="020F0502020204030204"/>
                          <a:ea typeface="Calibri" panose="020F0502020204030204"/>
                          <a:cs typeface="Calibri" panose="020F0502020204030204"/>
                          <a:sym typeface="Calibri" panose="020F0502020204030204"/>
                        </a:rPr>
                        <a:t> parameters)</a:t>
                      </a: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03200" algn="l" rtl="0">
                        <a:spcBef>
                          <a:spcPts val="0"/>
                        </a:spcBef>
                        <a:spcAft>
                          <a:spcPts val="0"/>
                        </a:spcAft>
                        <a:buClr>
                          <a:schemeClr val="dk1"/>
                        </a:buClr>
                        <a:buSzPts val="1300"/>
                        <a:buFont typeface="Arial" panose="020B0604020202020204"/>
                        <a:buNone/>
                      </a:pP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03200" algn="l" rtl="0">
                        <a:spcBef>
                          <a:spcPts val="0"/>
                        </a:spcBef>
                        <a:spcAft>
                          <a:spcPts val="0"/>
                        </a:spcAft>
                        <a:buClr>
                          <a:schemeClr val="dk1"/>
                        </a:buClr>
                        <a:buSzPts val="1300"/>
                        <a:buFont typeface="Arial" panose="020B0604020202020204"/>
                        <a:buNone/>
                      </a:pPr>
                      <a:endParaRPr sz="1300" b="0">
                        <a:solidFill>
                          <a:schemeClr val="dk1"/>
                        </a:solidFill>
                        <a:latin typeface="Calibri" panose="020F0502020204030204"/>
                        <a:ea typeface="Calibri" panose="020F0502020204030204"/>
                        <a:cs typeface="Calibri" panose="020F0502020204030204"/>
                        <a:sym typeface="Calibri" panose="020F0502020204030204"/>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34" name="Shape 334"/>
        <p:cNvGrpSpPr/>
        <p:nvPr/>
      </p:nvGrpSpPr>
      <p:grpSpPr>
        <a:xfrm>
          <a:off x="0" y="0"/>
          <a:ext cx="0" cy="0"/>
          <a:chOff x="0" y="0"/>
          <a:chExt cx="0" cy="0"/>
        </a:xfrm>
      </p:grpSpPr>
      <p:sp>
        <p:nvSpPr>
          <p:cNvPr id="335" name="Google Shape;335;p47"/>
          <p:cNvSpPr txBox="1"/>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36" name="Google Shape;336;p4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4. Unauthorised Access to Customer Details</a:t>
            </a:r>
            <a:endParaRPr lang="en-US"/>
          </a:p>
        </p:txBody>
      </p:sp>
      <p:graphicFrame>
        <p:nvGraphicFramePr>
          <p:cNvPr id="337" name="Google Shape;337;p47"/>
          <p:cNvGraphicFramePr/>
          <p:nvPr/>
        </p:nvGraphicFramePr>
        <p:xfrm>
          <a:off x="2394823" y="1583790"/>
          <a:ext cx="7402350" cy="5076250"/>
        </p:xfrm>
        <a:graphic>
          <a:graphicData uri="http://schemas.openxmlformats.org/drawingml/2006/table">
            <a:tbl>
              <a:tblPr firstRow="1" bandRow="1">
                <a:noFill/>
                <a:tableStyleId>{51015F43-4BEC-485C-AC9F-371C459AA63F}</a:tableStyleId>
              </a:tblPr>
              <a:tblGrid>
                <a:gridCol w="1290325"/>
                <a:gridCol w="6112025"/>
              </a:tblGrid>
              <a:tr h="321725">
                <a:tc>
                  <a:txBody>
                    <a:bodyPr/>
                    <a:lstStyle/>
                    <a:p>
                      <a:pPr marL="0" marR="0" lvl="0" indent="0" algn="ctr" rtl="0">
                        <a:spcBef>
                          <a:spcPts val="0"/>
                        </a:spcBef>
                        <a:spcAft>
                          <a:spcPts val="0"/>
                        </a:spcAft>
                        <a:buNone/>
                      </a:pPr>
                      <a:endParaRPr sz="12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4754525">
                <a:tc>
                  <a:txBody>
                    <a:bodyPr/>
                    <a:lstStyle/>
                    <a:p>
                      <a:pPr marL="0" marR="0" lvl="0" indent="0" algn="ctr" rtl="0">
                        <a:spcBef>
                          <a:spcPts val="0"/>
                        </a:spcBef>
                        <a:spcAft>
                          <a:spcPts val="0"/>
                        </a:spcAft>
                        <a:buNone/>
                      </a:pPr>
                      <a:r>
                        <a:rPr lang="en-US" sz="1200">
                          <a:solidFill>
                            <a:srgbClr val="FFFFFF"/>
                          </a:solidFill>
                          <a:latin typeface="Calibri" panose="020F0502020204030204"/>
                          <a:ea typeface="Calibri" panose="020F0502020204030204"/>
                          <a:cs typeface="Calibri" panose="020F0502020204030204"/>
                          <a:sym typeface="Calibri" panose="020F0502020204030204"/>
                        </a:rPr>
                        <a:t>Unauthorised Access to Customer Details </a:t>
                      </a:r>
                      <a:br>
                        <a:rPr lang="en-US" sz="1200">
                          <a:solidFill>
                            <a:srgbClr val="FFFFFF"/>
                          </a:solidFill>
                          <a:latin typeface="Calibri" panose="020F0502020204030204"/>
                          <a:ea typeface="Calibri" panose="020F0502020204030204"/>
                          <a:cs typeface="Calibri" panose="020F0502020204030204"/>
                          <a:sym typeface="Calibri" panose="020F0502020204030204"/>
                        </a:rPr>
                      </a:br>
                      <a:r>
                        <a:rPr lang="en-US" sz="1100">
                          <a:solidFill>
                            <a:srgbClr val="FFFFFF"/>
                          </a:solidFill>
                          <a:latin typeface="Calibri" panose="020F0502020204030204"/>
                          <a:ea typeface="Calibri" panose="020F0502020204030204"/>
                          <a:cs typeface="Calibri" panose="020F0502020204030204"/>
                          <a:sym typeface="Calibri" panose="020F0502020204030204"/>
                        </a:rPr>
                        <a:t>(Critical)</a:t>
                      </a:r>
                      <a:endParaRPr sz="1100">
                        <a:solidFill>
                          <a:srgbClr val="FFFFFF"/>
                        </a:solidFill>
                        <a:latin typeface="Calibri" panose="020F0502020204030204"/>
                        <a:ea typeface="Calibri" panose="020F0502020204030204"/>
                        <a:cs typeface="Calibri" panose="020F0502020204030204"/>
                        <a:sym typeface="Calibri" panose="020F0502020204030204"/>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1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100">
                          <a:solidFill>
                            <a:schemeClr val="dk1"/>
                          </a:solidFill>
                          <a:latin typeface="Calibri" panose="020F0502020204030204"/>
                          <a:ea typeface="Calibri" panose="020F0502020204030204"/>
                          <a:cs typeface="Calibri" panose="020F0502020204030204"/>
                          <a:sym typeface="Calibri" panose="020F0502020204030204"/>
                        </a:rPr>
                        <a:t>Similar issue is found on below modules too</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100" b="1">
                          <a:solidFill>
                            <a:schemeClr val="dk1"/>
                          </a:solidFill>
                          <a:latin typeface="Calibri" panose="020F0502020204030204"/>
                          <a:ea typeface="Calibri" panose="020F0502020204030204"/>
                          <a:cs typeface="Calibri" panose="020F0502020204030204"/>
                          <a:sym typeface="Calibri" panose="020F0502020204030204"/>
                        </a:rPr>
                        <a:t>Affected URL :</a:t>
                      </a:r>
                      <a:endParaRPr sz="11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100"/>
                        <a:buFont typeface="Arial" panose="020B0604020202020204"/>
                        <a:buChar char="•"/>
                      </a:pPr>
                      <a:r>
                        <a:rPr lang="en-US" sz="1100" b="0" i="0" u="none" strike="noStrike">
                          <a:solidFill>
                            <a:schemeClr val="dk1"/>
                          </a:solidFill>
                          <a:latin typeface="Calibri" panose="020F0502020204030204"/>
                          <a:ea typeface="Calibri" panose="020F0502020204030204"/>
                          <a:cs typeface="Calibri" panose="020F0502020204030204"/>
                          <a:sym typeface="Calibri" panose="020F0502020204030204"/>
                        </a:rPr>
                        <a:t>http://url/invoice.php</a:t>
                      </a:r>
                      <a:endParaRPr lang="en-US" sz="11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15900" algn="l" rtl="0">
                        <a:spcBef>
                          <a:spcPts val="0"/>
                        </a:spcBef>
                        <a:spcAft>
                          <a:spcPts val="0"/>
                        </a:spcAft>
                        <a:buClr>
                          <a:schemeClr val="dk1"/>
                        </a:buClr>
                        <a:buSzPts val="1100"/>
                        <a:buFont typeface="Arial" panose="020B0604020202020204"/>
                        <a:buNone/>
                      </a:pPr>
                      <a:endParaRPr sz="1100" b="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1100"/>
                        <a:buFont typeface="Arial" panose="020B0604020202020204"/>
                        <a:buNone/>
                      </a:pPr>
                      <a:r>
                        <a:rPr lang="en-US" sz="1100" b="1">
                          <a:solidFill>
                            <a:schemeClr val="dk1"/>
                          </a:solidFill>
                          <a:latin typeface="Calibri" panose="020F0502020204030204"/>
                          <a:ea typeface="Calibri" panose="020F0502020204030204"/>
                          <a:cs typeface="Calibri" panose="020F0502020204030204"/>
                          <a:sym typeface="Calibri" panose="020F0502020204030204"/>
                        </a:rPr>
                        <a:t>Affected</a:t>
                      </a:r>
                      <a:r>
                        <a:rPr lang="en-US" sz="1100" b="1">
                          <a:solidFill>
                            <a:schemeClr val="dk1"/>
                          </a:solidFill>
                          <a:latin typeface="Calibri" panose="020F0502020204030204"/>
                          <a:ea typeface="Calibri" panose="020F0502020204030204"/>
                          <a:cs typeface="Calibri" panose="020F0502020204030204"/>
                          <a:sym typeface="Calibri" panose="020F0502020204030204"/>
                        </a:rPr>
                        <a:t> Parameters</a:t>
                      </a:r>
                      <a:r>
                        <a:rPr lang="en-US" sz="1100" b="1">
                          <a:solidFill>
                            <a:schemeClr val="dk1"/>
                          </a:solidFill>
                          <a:latin typeface="Calibri" panose="020F0502020204030204"/>
                          <a:ea typeface="Calibri" panose="020F0502020204030204"/>
                          <a:cs typeface="Calibri" panose="020F0502020204030204"/>
                          <a:sym typeface="Calibri" panose="020F0502020204030204"/>
                        </a:rPr>
                        <a:t> :</a:t>
                      </a:r>
                      <a:endParaRPr sz="11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100"/>
                        <a:buFont typeface="Arial" panose="020B0604020202020204"/>
                        <a:buChar char="•"/>
                      </a:pPr>
                      <a:r>
                        <a:rPr lang="en-US" sz="1100" b="0">
                          <a:solidFill>
                            <a:schemeClr val="dk1"/>
                          </a:solidFill>
                          <a:latin typeface="Calibri" panose="020F0502020204030204"/>
                          <a:ea typeface="Calibri" panose="020F0502020204030204"/>
                          <a:cs typeface="Calibri" panose="020F0502020204030204"/>
                          <a:sym typeface="Calibri" panose="020F0502020204030204"/>
                        </a:rPr>
                        <a:t>invoice_id (GET</a:t>
                      </a:r>
                      <a:r>
                        <a:rPr lang="en-US" sz="1100" b="0">
                          <a:solidFill>
                            <a:schemeClr val="dk1"/>
                          </a:solidFill>
                          <a:latin typeface="Calibri" panose="020F0502020204030204"/>
                          <a:ea typeface="Calibri" panose="020F0502020204030204"/>
                          <a:cs typeface="Calibri" panose="020F0502020204030204"/>
                          <a:sym typeface="Calibri" panose="020F0502020204030204"/>
                        </a:rPr>
                        <a:t> parameter)</a:t>
                      </a:r>
                      <a:endParaRPr sz="1100" b="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100"/>
                        <a:buFont typeface="Arial" panose="020B0604020202020204"/>
                        <a:buNone/>
                      </a:pPr>
                      <a:endParaRPr sz="1100" b="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100" b="1">
                          <a:solidFill>
                            <a:schemeClr val="dk1"/>
                          </a:solidFill>
                          <a:latin typeface="Calibri" panose="020F0502020204030204"/>
                          <a:ea typeface="Calibri" panose="020F0502020204030204"/>
                          <a:cs typeface="Calibri" panose="020F0502020204030204"/>
                          <a:sym typeface="Calibri" panose="020F0502020204030204"/>
                        </a:rPr>
                        <a:t>Affected URL :</a:t>
                      </a:r>
                      <a:endParaRPr sz="11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100"/>
                        <a:buFont typeface="Arial" panose="020B0604020202020204"/>
                        <a:buChar char="•"/>
                      </a:pPr>
                      <a:r>
                        <a:rPr lang="en-US" sz="1100" b="0" i="0" u="none" strike="noStrike">
                          <a:solidFill>
                            <a:schemeClr val="dk1"/>
                          </a:solidFill>
                          <a:latin typeface="Calibri" panose="020F0502020204030204"/>
                          <a:ea typeface="Calibri" panose="020F0502020204030204"/>
                          <a:cs typeface="Calibri" panose="020F0502020204030204"/>
                          <a:sym typeface="Calibri" panose="020F0502020204030204"/>
                        </a:rPr>
                        <a:t>http://url/call_history.php</a:t>
                      </a:r>
                      <a:endParaRPr lang="en-US" sz="11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15900" algn="l" rtl="0">
                        <a:spcBef>
                          <a:spcPts val="0"/>
                        </a:spcBef>
                        <a:spcAft>
                          <a:spcPts val="0"/>
                        </a:spcAft>
                        <a:buClr>
                          <a:schemeClr val="dk1"/>
                        </a:buClr>
                        <a:buSzPts val="1100"/>
                        <a:buFont typeface="Arial" panose="020B0604020202020204"/>
                        <a:buNone/>
                      </a:pPr>
                      <a:endParaRPr sz="1100" b="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1100"/>
                        <a:buFont typeface="Arial" panose="020B0604020202020204"/>
                        <a:buNone/>
                      </a:pPr>
                      <a:r>
                        <a:rPr lang="en-US" sz="1100" b="1">
                          <a:solidFill>
                            <a:schemeClr val="dk1"/>
                          </a:solidFill>
                          <a:latin typeface="Calibri" panose="020F0502020204030204"/>
                          <a:ea typeface="Calibri" panose="020F0502020204030204"/>
                          <a:cs typeface="Calibri" panose="020F0502020204030204"/>
                          <a:sym typeface="Calibri" panose="020F0502020204030204"/>
                        </a:rPr>
                        <a:t>Affected</a:t>
                      </a:r>
                      <a:r>
                        <a:rPr lang="en-US" sz="1100" b="1">
                          <a:solidFill>
                            <a:schemeClr val="dk1"/>
                          </a:solidFill>
                          <a:latin typeface="Calibri" panose="020F0502020204030204"/>
                          <a:ea typeface="Calibri" panose="020F0502020204030204"/>
                          <a:cs typeface="Calibri" panose="020F0502020204030204"/>
                          <a:sym typeface="Calibri" panose="020F0502020204030204"/>
                        </a:rPr>
                        <a:t> Parameters</a:t>
                      </a:r>
                      <a:r>
                        <a:rPr lang="en-US" sz="1100" b="1">
                          <a:solidFill>
                            <a:schemeClr val="dk1"/>
                          </a:solidFill>
                          <a:latin typeface="Calibri" panose="020F0502020204030204"/>
                          <a:ea typeface="Calibri" panose="020F0502020204030204"/>
                          <a:cs typeface="Calibri" panose="020F0502020204030204"/>
                          <a:sym typeface="Calibri" panose="020F0502020204030204"/>
                        </a:rPr>
                        <a:t> :</a:t>
                      </a:r>
                      <a:endParaRPr sz="11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100"/>
                        <a:buFont typeface="Arial" panose="020B0604020202020204"/>
                        <a:buChar char="•"/>
                      </a:pPr>
                      <a:r>
                        <a:rPr lang="en-US" sz="1100" b="0">
                          <a:solidFill>
                            <a:schemeClr val="dk1"/>
                          </a:solidFill>
                          <a:latin typeface="Calibri" panose="020F0502020204030204"/>
                          <a:ea typeface="Calibri" panose="020F0502020204030204"/>
                          <a:cs typeface="Calibri" panose="020F0502020204030204"/>
                          <a:sym typeface="Calibri" panose="020F0502020204030204"/>
                        </a:rPr>
                        <a:t>mobile_no (POST </a:t>
                      </a:r>
                      <a:r>
                        <a:rPr lang="en-US" sz="1100" b="0">
                          <a:solidFill>
                            <a:schemeClr val="dk1"/>
                          </a:solidFill>
                          <a:latin typeface="Calibri" panose="020F0502020204030204"/>
                          <a:ea typeface="Calibri" panose="020F0502020204030204"/>
                          <a:cs typeface="Calibri" panose="020F0502020204030204"/>
                          <a:sym typeface="Calibri" panose="020F0502020204030204"/>
                        </a:rPr>
                        <a:t>parameter)</a:t>
                      </a:r>
                      <a:endParaRPr sz="1100" b="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100"/>
                        <a:buFont typeface="Arial" panose="020B0604020202020204"/>
                        <a:buNone/>
                      </a:pPr>
                      <a:endParaRPr sz="1100" b="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100" b="1">
                          <a:solidFill>
                            <a:schemeClr val="dk1"/>
                          </a:solidFill>
                          <a:latin typeface="Calibri" panose="020F0502020204030204"/>
                          <a:ea typeface="Calibri" panose="020F0502020204030204"/>
                          <a:cs typeface="Calibri" panose="020F0502020204030204"/>
                          <a:sym typeface="Calibri" panose="020F0502020204030204"/>
                        </a:rPr>
                        <a:t>Affected URL :</a:t>
                      </a:r>
                      <a:endParaRPr sz="11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100"/>
                        <a:buFont typeface="Arial" panose="020B0604020202020204"/>
                        <a:buChar char="•"/>
                      </a:pPr>
                      <a:r>
                        <a:rPr lang="en-US" sz="1100" b="0" i="0" u="none" strike="noStrike">
                          <a:solidFill>
                            <a:schemeClr val="dk1"/>
                          </a:solidFill>
                          <a:latin typeface="Calibri" panose="020F0502020204030204"/>
                          <a:ea typeface="Calibri" panose="020F0502020204030204"/>
                          <a:cs typeface="Calibri" panose="020F0502020204030204"/>
                          <a:sym typeface="Calibri" panose="020F0502020204030204"/>
                        </a:rPr>
                        <a:t>http://url/recharge.php</a:t>
                      </a:r>
                      <a:endParaRPr lang="en-US" sz="11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15900" algn="l" rtl="0">
                        <a:spcBef>
                          <a:spcPts val="0"/>
                        </a:spcBef>
                        <a:spcAft>
                          <a:spcPts val="0"/>
                        </a:spcAft>
                        <a:buClr>
                          <a:schemeClr val="dk1"/>
                        </a:buClr>
                        <a:buSzPts val="1100"/>
                        <a:buFont typeface="Arial" panose="020B0604020202020204"/>
                        <a:buNone/>
                      </a:pPr>
                      <a:endParaRPr sz="1100" b="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1100"/>
                        <a:buFont typeface="Arial" panose="020B0604020202020204"/>
                        <a:buNone/>
                      </a:pPr>
                      <a:r>
                        <a:rPr lang="en-US" sz="1100" b="1">
                          <a:solidFill>
                            <a:schemeClr val="dk1"/>
                          </a:solidFill>
                          <a:latin typeface="Calibri" panose="020F0502020204030204"/>
                          <a:ea typeface="Calibri" panose="020F0502020204030204"/>
                          <a:cs typeface="Calibri" panose="020F0502020204030204"/>
                          <a:sym typeface="Calibri" panose="020F0502020204030204"/>
                        </a:rPr>
                        <a:t>Affected</a:t>
                      </a:r>
                      <a:r>
                        <a:rPr lang="en-US" sz="1100" b="1">
                          <a:solidFill>
                            <a:schemeClr val="dk1"/>
                          </a:solidFill>
                          <a:latin typeface="Calibri" panose="020F0502020204030204"/>
                          <a:ea typeface="Calibri" panose="020F0502020204030204"/>
                          <a:cs typeface="Calibri" panose="020F0502020204030204"/>
                          <a:sym typeface="Calibri" panose="020F0502020204030204"/>
                        </a:rPr>
                        <a:t> Parameters</a:t>
                      </a:r>
                      <a:r>
                        <a:rPr lang="en-US" sz="1100" b="1">
                          <a:solidFill>
                            <a:schemeClr val="dk1"/>
                          </a:solidFill>
                          <a:latin typeface="Calibri" panose="020F0502020204030204"/>
                          <a:ea typeface="Calibri" panose="020F0502020204030204"/>
                          <a:cs typeface="Calibri" panose="020F0502020204030204"/>
                          <a:sym typeface="Calibri" panose="020F0502020204030204"/>
                        </a:rPr>
                        <a:t> :</a:t>
                      </a:r>
                      <a:endParaRPr sz="11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100"/>
                        <a:buFont typeface="Arial" panose="020B0604020202020204"/>
                        <a:buChar char="•"/>
                      </a:pPr>
                      <a:r>
                        <a:rPr lang="en-US" sz="1100" b="0">
                          <a:solidFill>
                            <a:schemeClr val="dk1"/>
                          </a:solidFill>
                          <a:latin typeface="Calibri" panose="020F0502020204030204"/>
                          <a:ea typeface="Calibri" panose="020F0502020204030204"/>
                          <a:cs typeface="Calibri" panose="020F0502020204030204"/>
                          <a:sym typeface="Calibri" panose="020F0502020204030204"/>
                        </a:rPr>
                        <a:t>from_accountno (POST</a:t>
                      </a:r>
                      <a:r>
                        <a:rPr lang="en-US" sz="1100" b="0">
                          <a:solidFill>
                            <a:schemeClr val="dk1"/>
                          </a:solidFill>
                          <a:latin typeface="Calibri" panose="020F0502020204030204"/>
                          <a:ea typeface="Calibri" panose="020F0502020204030204"/>
                          <a:cs typeface="Calibri" panose="020F0502020204030204"/>
                          <a:sym typeface="Calibri" panose="020F0502020204030204"/>
                        </a:rPr>
                        <a:t> parameter)</a:t>
                      </a:r>
                      <a:endParaRPr sz="1100" b="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100"/>
                        <a:buFont typeface="Arial" panose="020B0604020202020204"/>
                        <a:buNone/>
                      </a:pPr>
                      <a:endParaRPr sz="1100" b="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100" b="1">
                          <a:solidFill>
                            <a:schemeClr val="dk1"/>
                          </a:solidFill>
                          <a:latin typeface="Calibri" panose="020F0502020204030204"/>
                          <a:ea typeface="Calibri" panose="020F0502020204030204"/>
                          <a:cs typeface="Calibri" panose="020F0502020204030204"/>
                          <a:sym typeface="Calibri" panose="020F0502020204030204"/>
                        </a:rPr>
                        <a:t>Affected URL :</a:t>
                      </a:r>
                      <a:endParaRPr sz="11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100"/>
                        <a:buFont typeface="Arial" panose="020B0604020202020204"/>
                        <a:buChar char="•"/>
                      </a:pPr>
                      <a:r>
                        <a:rPr lang="en-US" sz="1100" b="0" i="0" u="none" strike="noStrike">
                          <a:solidFill>
                            <a:schemeClr val="dk1"/>
                          </a:solidFill>
                          <a:latin typeface="Calibri" panose="020F0502020204030204"/>
                          <a:ea typeface="Calibri" panose="020F0502020204030204"/>
                          <a:cs typeface="Calibri" panose="020F0502020204030204"/>
                          <a:sym typeface="Calibri" panose="020F0502020204030204"/>
                        </a:rPr>
                        <a:t>http://url/sms_history.php</a:t>
                      </a:r>
                      <a:endParaRPr lang="en-US" sz="11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15900" algn="l" rtl="0">
                        <a:spcBef>
                          <a:spcPts val="0"/>
                        </a:spcBef>
                        <a:spcAft>
                          <a:spcPts val="0"/>
                        </a:spcAft>
                        <a:buClr>
                          <a:schemeClr val="dk1"/>
                        </a:buClr>
                        <a:buSzPts val="1100"/>
                        <a:buFont typeface="Arial" panose="020B0604020202020204"/>
                        <a:buNone/>
                      </a:pPr>
                      <a:endParaRPr sz="1100" b="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1100"/>
                        <a:buFont typeface="Arial" panose="020B0604020202020204"/>
                        <a:buNone/>
                      </a:pPr>
                      <a:r>
                        <a:rPr lang="en-US" sz="1100" b="1">
                          <a:solidFill>
                            <a:schemeClr val="dk1"/>
                          </a:solidFill>
                          <a:latin typeface="Calibri" panose="020F0502020204030204"/>
                          <a:ea typeface="Calibri" panose="020F0502020204030204"/>
                          <a:cs typeface="Calibri" panose="020F0502020204030204"/>
                          <a:sym typeface="Calibri" panose="020F0502020204030204"/>
                        </a:rPr>
                        <a:t>Affected</a:t>
                      </a:r>
                      <a:r>
                        <a:rPr lang="en-US" sz="1100" b="1">
                          <a:solidFill>
                            <a:schemeClr val="dk1"/>
                          </a:solidFill>
                          <a:latin typeface="Calibri" panose="020F0502020204030204"/>
                          <a:ea typeface="Calibri" panose="020F0502020204030204"/>
                          <a:cs typeface="Calibri" panose="020F0502020204030204"/>
                          <a:sym typeface="Calibri" panose="020F0502020204030204"/>
                        </a:rPr>
                        <a:t> Parameters</a:t>
                      </a:r>
                      <a:r>
                        <a:rPr lang="en-US" sz="1100" b="1">
                          <a:solidFill>
                            <a:schemeClr val="dk1"/>
                          </a:solidFill>
                          <a:latin typeface="Calibri" panose="020F0502020204030204"/>
                          <a:ea typeface="Calibri" panose="020F0502020204030204"/>
                          <a:cs typeface="Calibri" panose="020F0502020204030204"/>
                          <a:sym typeface="Calibri" panose="020F0502020204030204"/>
                        </a:rPr>
                        <a:t> :</a:t>
                      </a:r>
                      <a:endParaRPr sz="11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100"/>
                        <a:buFont typeface="Arial" panose="020B0604020202020204"/>
                        <a:buChar char="•"/>
                      </a:pPr>
                      <a:r>
                        <a:rPr lang="en-US" sz="1100" b="0">
                          <a:solidFill>
                            <a:schemeClr val="dk1"/>
                          </a:solidFill>
                          <a:latin typeface="Calibri" panose="020F0502020204030204"/>
                          <a:ea typeface="Calibri" panose="020F0502020204030204"/>
                          <a:cs typeface="Calibri" panose="020F0502020204030204"/>
                          <a:sym typeface="Calibri" panose="020F0502020204030204"/>
                        </a:rPr>
                        <a:t>mobile_no(GET</a:t>
                      </a:r>
                      <a:r>
                        <a:rPr lang="en-US" sz="1100" b="0">
                          <a:solidFill>
                            <a:schemeClr val="dk1"/>
                          </a:solidFill>
                          <a:latin typeface="Calibri" panose="020F0502020204030204"/>
                          <a:ea typeface="Calibri" panose="020F0502020204030204"/>
                          <a:cs typeface="Calibri" panose="020F0502020204030204"/>
                          <a:sym typeface="Calibri" panose="020F0502020204030204"/>
                        </a:rPr>
                        <a:t> parameter)</a:t>
                      </a:r>
                      <a:endParaRPr sz="1100" b="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100"/>
                        <a:buFont typeface="Arial" panose="020B0604020202020204"/>
                        <a:buNone/>
                      </a:pPr>
                      <a:endParaRPr sz="11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15900" algn="l" rtl="0">
                        <a:spcBef>
                          <a:spcPts val="0"/>
                        </a:spcBef>
                        <a:spcAft>
                          <a:spcPts val="0"/>
                        </a:spcAft>
                        <a:buClr>
                          <a:schemeClr val="dk1"/>
                        </a:buClr>
                        <a:buSzPts val="1100"/>
                        <a:buFont typeface="Arial" panose="020B0604020202020204"/>
                        <a:buNone/>
                      </a:pPr>
                      <a:endParaRPr sz="1100" b="0">
                        <a:solidFill>
                          <a:schemeClr val="dk1"/>
                        </a:solidFill>
                        <a:latin typeface="Calibri" panose="020F0502020204030204"/>
                        <a:ea typeface="Calibri" panose="020F0502020204030204"/>
                        <a:cs typeface="Calibri" panose="020F0502020204030204"/>
                        <a:sym typeface="Calibri" panose="020F0502020204030204"/>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341" name="Shape 341"/>
        <p:cNvGrpSpPr/>
        <p:nvPr/>
      </p:nvGrpSpPr>
      <p:grpSpPr>
        <a:xfrm>
          <a:off x="0" y="0"/>
          <a:ext cx="0" cy="0"/>
          <a:chOff x="0" y="0"/>
          <a:chExt cx="0" cy="0"/>
        </a:xfrm>
      </p:grpSpPr>
      <p:sp>
        <p:nvSpPr>
          <p:cNvPr id="342" name="Google Shape;342;p48"/>
          <p:cNvSpPr txBox="1"/>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Observation</a:t>
            </a:r>
            <a:endParaRPr lang="en-US"/>
          </a:p>
        </p:txBody>
      </p:sp>
      <p:sp>
        <p:nvSpPr>
          <p:cNvPr id="343" name="Google Shape;343;p48"/>
          <p:cNvSpPr txBox="1"/>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2000"/>
              <a:buChar char="•"/>
            </a:pPr>
            <a:r>
              <a:rPr lang="en-US" sz="2000"/>
              <a:t>Login to your account and navigate to </a:t>
            </a:r>
            <a:r>
              <a:rPr lang="en-US" sz="2000" b="0" i="0" u="none" strike="noStrike">
                <a:solidFill>
                  <a:schemeClr val="dk1"/>
                </a:solidFill>
                <a:latin typeface="Calibri" panose="020F0502020204030204"/>
                <a:ea typeface="Calibri" panose="020F0502020204030204"/>
                <a:cs typeface="Calibri" panose="020F0502020204030204"/>
                <a:sym typeface="Calibri" panose="020F0502020204030204"/>
              </a:rPr>
              <a:t>Bill page on </a:t>
            </a:r>
            <a:r>
              <a:rPr lang="en-US" sz="2000" b="0" i="0" u="sng" strike="noStrike">
                <a:solidFill>
                  <a:schemeClr val="hlink"/>
                </a:solidFill>
                <a:latin typeface="Calibri" panose="020F0502020204030204"/>
                <a:ea typeface="Calibri" panose="020F0502020204030204"/>
                <a:cs typeface="Calibri" panose="020F0502020204030204"/>
                <a:sym typeface="Calibri" panose="020F0502020204030204"/>
                <a:hlinkClick r:id="rId1"/>
              </a:rPr>
              <a:t>http://hackingenv.internshala.com/Insecure-Direct-Object-Reference/GET-Based-IDOR-in-URL-Variant-1/</a:t>
            </a:r>
            <a:r>
              <a:rPr lang="en-US" sz="2000" b="0" i="0" u="none" strike="noStrike">
                <a:solidFill>
                  <a:schemeClr val="dk1"/>
                </a:solidFill>
                <a:latin typeface="Calibri" panose="020F0502020204030204"/>
                <a:ea typeface="Calibri" panose="020F0502020204030204"/>
                <a:cs typeface="Calibri" panose="020F0502020204030204"/>
                <a:sym typeface="Calibri" panose="020F0502020204030204"/>
              </a:rPr>
              <a:t> and click on Show My Bill button</a:t>
            </a:r>
            <a:endParaRPr lang="en-US" sz="20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28600" lvl="0" indent="-101600" algn="l" rtl="0">
              <a:lnSpc>
                <a:spcPct val="90000"/>
              </a:lnSpc>
              <a:spcBef>
                <a:spcPts val="1000"/>
              </a:spcBef>
              <a:spcAft>
                <a:spcPts val="0"/>
              </a:spcAft>
              <a:buClr>
                <a:schemeClr val="dk1"/>
              </a:buClr>
              <a:buSzPts val="2000"/>
              <a:buNone/>
            </a:pPr>
            <a:endParaRPr sz="2000"/>
          </a:p>
        </p:txBody>
      </p:sp>
      <p:pic>
        <p:nvPicPr>
          <p:cNvPr id="344" name="Google Shape;344;p48"/>
          <p:cNvPicPr preferRelativeResize="0"/>
          <p:nvPr/>
        </p:nvPicPr>
        <p:blipFill rotWithShape="1">
          <a:blip r:embed="rId2"/>
          <a:srcRect/>
          <a:stretch>
            <a:fillRect/>
          </a:stretch>
        </p:blipFill>
        <p:spPr>
          <a:xfrm>
            <a:off x="1772642" y="2251715"/>
            <a:ext cx="8646719" cy="391261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48" name="Shape 348"/>
        <p:cNvGrpSpPr/>
        <p:nvPr/>
      </p:nvGrpSpPr>
      <p:grpSpPr>
        <a:xfrm>
          <a:off x="0" y="0"/>
          <a:ext cx="0" cy="0"/>
          <a:chOff x="0" y="0"/>
          <a:chExt cx="0" cy="0"/>
        </a:xfrm>
      </p:grpSpPr>
      <p:sp>
        <p:nvSpPr>
          <p:cNvPr id="349" name="Google Shape;349;p49"/>
          <p:cNvSpPr txBox="1"/>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Your bill will be shown to you like below. Notice the URL: </a:t>
            </a:r>
            <a:r>
              <a:rPr lang="en-US" sz="2000" u="sng">
                <a:solidFill>
                  <a:schemeClr val="hlink"/>
                </a:solidFill>
                <a:hlinkClick r:id="rId1"/>
              </a:rPr>
              <a:t>http://hackingenv.internshala.com/Insecure-Direct-Object-Reference/GET-Based-IDOR-in-URL-Variant-1/bill.php?user_id=1438</a:t>
            </a:r>
            <a:endParaRPr sz="2000"/>
          </a:p>
          <a:p>
            <a:pPr marL="228600" lvl="0" indent="-228600" algn="l" rtl="0">
              <a:lnSpc>
                <a:spcPct val="90000"/>
              </a:lnSpc>
              <a:spcBef>
                <a:spcPts val="1000"/>
              </a:spcBef>
              <a:spcAft>
                <a:spcPts val="0"/>
              </a:spcAft>
              <a:buClr>
                <a:schemeClr val="dk1"/>
              </a:buClr>
              <a:buSzPts val="2000"/>
              <a:buChar char="•"/>
            </a:pPr>
            <a:r>
              <a:rPr lang="en-US" sz="2000"/>
              <a:t>It contains user_id of our user and we get bill details of our user’s </a:t>
            </a:r>
            <a:r>
              <a:rPr lang="en-US" sz="2000" b="1"/>
              <a:t>mobile number: 9876855654</a:t>
            </a:r>
            <a:endParaRPr lang="en-US" sz="2000" b="1"/>
          </a:p>
          <a:p>
            <a:pPr marL="228600" lvl="0" indent="-101600" algn="l" rtl="0">
              <a:lnSpc>
                <a:spcPct val="90000"/>
              </a:lnSpc>
              <a:spcBef>
                <a:spcPts val="1000"/>
              </a:spcBef>
              <a:spcAft>
                <a:spcPts val="0"/>
              </a:spcAft>
              <a:buClr>
                <a:schemeClr val="dk1"/>
              </a:buClr>
              <a:buSzPts val="2000"/>
              <a:buNone/>
            </a:pPr>
            <a:endParaRPr sz="2000"/>
          </a:p>
        </p:txBody>
      </p:sp>
      <p:sp>
        <p:nvSpPr>
          <p:cNvPr id="350" name="Google Shape;350;p49"/>
          <p:cNvSpPr txBox="1"/>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Observation</a:t>
            </a:r>
            <a:endParaRPr lang="en-US"/>
          </a:p>
        </p:txBody>
      </p:sp>
      <p:pic>
        <p:nvPicPr>
          <p:cNvPr id="351" name="Google Shape;351;p49"/>
          <p:cNvPicPr preferRelativeResize="0"/>
          <p:nvPr/>
        </p:nvPicPr>
        <p:blipFill rotWithShape="1">
          <a:blip r:embed="rId2"/>
          <a:srcRect/>
          <a:stretch>
            <a:fillRect/>
          </a:stretch>
        </p:blipFill>
        <p:spPr>
          <a:xfrm>
            <a:off x="2527902" y="2587467"/>
            <a:ext cx="7136200" cy="4111585"/>
          </a:xfrm>
          <a:prstGeom prst="rect">
            <a:avLst/>
          </a:prstGeom>
          <a:noFill/>
          <a:ln>
            <a:noFill/>
          </a:ln>
        </p:spPr>
      </p:pic>
      <p:sp>
        <p:nvSpPr>
          <p:cNvPr id="352" name="Google Shape;352;p49"/>
          <p:cNvSpPr/>
          <p:nvPr/>
        </p:nvSpPr>
        <p:spPr>
          <a:xfrm>
            <a:off x="5664376" y="4564052"/>
            <a:ext cx="1086900" cy="420000"/>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56" name="Shape 356"/>
        <p:cNvGrpSpPr/>
        <p:nvPr/>
      </p:nvGrpSpPr>
      <p:grpSpPr>
        <a:xfrm>
          <a:off x="0" y="0"/>
          <a:ext cx="0" cy="0"/>
          <a:chOff x="0" y="0"/>
          <a:chExt cx="0" cy="0"/>
        </a:xfrm>
      </p:grpSpPr>
      <p:sp>
        <p:nvSpPr>
          <p:cNvPr id="357" name="Google Shape;357;p50"/>
          <p:cNvSpPr txBox="1"/>
          <p:nvPr>
            <p:ph type="body" idx="1"/>
          </p:nvPr>
        </p:nvSpPr>
        <p:spPr>
          <a:xfrm>
            <a:off x="838200" y="131569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We change this user_id from 1438 to 1439 and we get bill information of a different user with </a:t>
            </a:r>
            <a:r>
              <a:rPr lang="en-US" sz="2000" b="1"/>
              <a:t>mobile number: 9976543119 </a:t>
            </a:r>
            <a:endParaRPr sz="2000" b="1"/>
          </a:p>
        </p:txBody>
      </p:sp>
      <p:sp>
        <p:nvSpPr>
          <p:cNvPr id="358" name="Google Shape;358;p50"/>
          <p:cNvSpPr txBox="1"/>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Observation</a:t>
            </a:r>
            <a:endParaRPr lang="en-US"/>
          </a:p>
        </p:txBody>
      </p:sp>
      <p:pic>
        <p:nvPicPr>
          <p:cNvPr id="359" name="Google Shape;359;p50"/>
          <p:cNvPicPr preferRelativeResize="0"/>
          <p:nvPr/>
        </p:nvPicPr>
        <p:blipFill rotWithShape="1">
          <a:blip r:embed="rId1"/>
          <a:srcRect/>
          <a:stretch>
            <a:fillRect/>
          </a:stretch>
        </p:blipFill>
        <p:spPr>
          <a:xfrm>
            <a:off x="1885143" y="2312809"/>
            <a:ext cx="6749899" cy="4433441"/>
          </a:xfrm>
          <a:prstGeom prst="rect">
            <a:avLst/>
          </a:prstGeom>
          <a:noFill/>
          <a:ln>
            <a:noFill/>
          </a:ln>
        </p:spPr>
      </p:pic>
      <p:sp>
        <p:nvSpPr>
          <p:cNvPr id="360" name="Google Shape;360;p50"/>
          <p:cNvSpPr/>
          <p:nvPr/>
        </p:nvSpPr>
        <p:spPr>
          <a:xfrm>
            <a:off x="4710023" y="4529529"/>
            <a:ext cx="1475117" cy="557958"/>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61" name="Google Shape;361;p50"/>
          <p:cNvSpPr/>
          <p:nvPr/>
        </p:nvSpPr>
        <p:spPr>
          <a:xfrm>
            <a:off x="6357668" y="2311240"/>
            <a:ext cx="1078303" cy="330018"/>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65" name="Shape 365"/>
        <p:cNvGrpSpPr/>
        <p:nvPr/>
      </p:nvGrpSpPr>
      <p:grpSpPr>
        <a:xfrm>
          <a:off x="0" y="0"/>
          <a:ext cx="0" cy="0"/>
          <a:chOff x="0" y="0"/>
          <a:chExt cx="0" cy="0"/>
        </a:xfrm>
      </p:grpSpPr>
      <p:sp>
        <p:nvSpPr>
          <p:cNvPr id="366" name="Google Shape;366;p51"/>
          <p:cNvSpPr txBox="1"/>
          <p:nvPr>
            <p:ph type="title"/>
          </p:nvPr>
        </p:nvSpPr>
        <p:spPr>
          <a:xfrm>
            <a:off x="436273" y="552091"/>
            <a:ext cx="7974481" cy="94890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Business Impact – Extremely High</a:t>
            </a:r>
            <a:endParaRPr lang="en-US"/>
          </a:p>
        </p:txBody>
      </p:sp>
      <p:sp>
        <p:nvSpPr>
          <p:cNvPr id="367" name="Google Shape;367;p51"/>
          <p:cNvSpPr txBox="1"/>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68" name="Google Shape;368;p51"/>
          <p:cNvSpPr txBox="1"/>
          <p:nvPr/>
        </p:nvSpPr>
        <p:spPr>
          <a:xfrm>
            <a:off x="548417" y="1518249"/>
            <a:ext cx="8713694" cy="4106051"/>
          </a:xfrm>
          <a:prstGeom prst="rect">
            <a:avLst/>
          </a:prstGeom>
          <a:noFill/>
          <a:ln>
            <a:noFill/>
          </a:ln>
        </p:spPr>
        <p:txBody>
          <a:bodyPr spcFirstLastPara="1" wrap="square" lIns="41475" tIns="41475" rIns="41475" bIns="41475" anchor="t" anchorCtr="0">
            <a:noAutofit/>
          </a:bodyPr>
          <a:lstStyle/>
          <a:p>
            <a:pPr marL="0" marR="0" lvl="0" indent="0" algn="l" rtl="0">
              <a:spcBef>
                <a:spcPts val="0"/>
              </a:spcBef>
              <a:spcAft>
                <a:spcPts val="0"/>
              </a:spcAft>
              <a:buNone/>
            </a:pPr>
            <a:r>
              <a:rPr lang="en-US" sz="1450">
                <a:solidFill>
                  <a:schemeClr val="dk1"/>
                </a:solidFill>
                <a:latin typeface="Calibri" panose="020F0502020204030204"/>
                <a:ea typeface="Calibri" panose="020F0502020204030204"/>
                <a:cs typeface="Calibri" panose="020F0502020204030204"/>
                <a:sym typeface="Calibri" panose="020F0502020204030204"/>
              </a:rPr>
              <a:t>A malicious hacker can read bill information of any user just by knowing the User ID. This discloses critical billing information of users including:</a:t>
            </a:r>
            <a:endParaRPr lang="en-US" sz="145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452"/>
              <a:buFont typeface="Arial" panose="020B0604020202020204"/>
              <a:buChar char="•"/>
            </a:pPr>
            <a:r>
              <a:rPr lang="en-US" sz="1450">
                <a:solidFill>
                  <a:schemeClr val="dk1"/>
                </a:solidFill>
                <a:latin typeface="Calibri" panose="020F0502020204030204"/>
                <a:ea typeface="Calibri" panose="020F0502020204030204"/>
                <a:cs typeface="Calibri" panose="020F0502020204030204"/>
                <a:sym typeface="Calibri" panose="020F0502020204030204"/>
              </a:rPr>
              <a:t>Mobile Number</a:t>
            </a:r>
            <a:endParaRPr lang="en-US" sz="145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452"/>
              <a:buFont typeface="Arial" panose="020B0604020202020204"/>
              <a:buChar char="•"/>
            </a:pPr>
            <a:r>
              <a:rPr lang="en-US" sz="1450">
                <a:solidFill>
                  <a:schemeClr val="dk1"/>
                </a:solidFill>
                <a:latin typeface="Calibri" panose="020F0502020204030204"/>
                <a:ea typeface="Calibri" panose="020F0502020204030204"/>
                <a:cs typeface="Calibri" panose="020F0502020204030204"/>
                <a:sym typeface="Calibri" panose="020F0502020204030204"/>
              </a:rPr>
              <a:t>Bill Number</a:t>
            </a:r>
            <a:endParaRPr lang="en-US" sz="145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452"/>
              <a:buFont typeface="Arial" panose="020B0604020202020204"/>
              <a:buChar char="•"/>
            </a:pPr>
            <a:r>
              <a:rPr lang="en-US" sz="1450">
                <a:solidFill>
                  <a:schemeClr val="dk1"/>
                </a:solidFill>
                <a:latin typeface="Calibri" panose="020F0502020204030204"/>
                <a:ea typeface="Calibri" panose="020F0502020204030204"/>
                <a:cs typeface="Calibri" panose="020F0502020204030204"/>
                <a:sym typeface="Calibri" panose="020F0502020204030204"/>
              </a:rPr>
              <a:t>Billing Period</a:t>
            </a:r>
            <a:endParaRPr lang="en-US" sz="145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452"/>
              <a:buFont typeface="Arial" panose="020B0604020202020204"/>
              <a:buChar char="•"/>
            </a:pPr>
            <a:r>
              <a:rPr lang="en-US" sz="1450">
                <a:solidFill>
                  <a:schemeClr val="dk1"/>
                </a:solidFill>
                <a:latin typeface="Calibri" panose="020F0502020204030204"/>
                <a:ea typeface="Calibri" panose="020F0502020204030204"/>
                <a:cs typeface="Calibri" panose="020F0502020204030204"/>
                <a:sym typeface="Calibri" panose="020F0502020204030204"/>
              </a:rPr>
              <a:t>Bill Amount and Breakdown</a:t>
            </a:r>
            <a:endParaRPr lang="en-US" sz="145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93675" algn="l" rtl="0">
              <a:spcBef>
                <a:spcPts val="0"/>
              </a:spcBef>
              <a:spcAft>
                <a:spcPts val="0"/>
              </a:spcAft>
              <a:buClr>
                <a:schemeClr val="dk1"/>
              </a:buClr>
              <a:buSzPts val="1452"/>
              <a:buFont typeface="Arial" panose="020B0604020202020204"/>
              <a:buNone/>
            </a:pPr>
            <a:endParaRPr sz="145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450">
                <a:solidFill>
                  <a:schemeClr val="dk1"/>
                </a:solidFill>
                <a:latin typeface="Calibri" panose="020F0502020204030204"/>
                <a:ea typeface="Calibri" panose="020F0502020204030204"/>
                <a:cs typeface="Calibri" panose="020F0502020204030204"/>
                <a:sym typeface="Calibri" panose="020F0502020204030204"/>
              </a:rPr>
              <a:t>This can be used by malicious hackers to carry out targeted phishing attacks on the users and the information can also be sold to competitors/blackmarket.</a:t>
            </a:r>
            <a:endParaRPr lang="en-US" sz="145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45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450">
                <a:solidFill>
                  <a:schemeClr val="dk1"/>
                </a:solidFill>
                <a:latin typeface="Calibri" panose="020F0502020204030204"/>
                <a:ea typeface="Calibri" panose="020F0502020204030204"/>
                <a:cs typeface="Calibri" panose="020F0502020204030204"/>
                <a:sym typeface="Calibri" panose="020F0502020204030204"/>
              </a:rPr>
              <a:t>More over, as there is no ratelimiting checks, attacker can bruteforce the user_id for all possible values and get bill information of each and every user of the organization resulting is a massive information leakage.</a:t>
            </a:r>
            <a:endParaRPr lang="en-US" sz="145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45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450">
                <a:solidFill>
                  <a:schemeClr val="dk1"/>
                </a:solidFill>
                <a:latin typeface="Calibri" panose="020F0502020204030204"/>
                <a:ea typeface="Calibri" panose="020F0502020204030204"/>
                <a:cs typeface="Calibri" panose="020F0502020204030204"/>
                <a:sym typeface="Calibri" panose="020F0502020204030204"/>
              </a:rPr>
              <a:t>Other IDORs on the application are leaking much more information including Payment details, call history and even allow attacker to recharge his mobile number deducting money from any one else’s account which can be used to steal money from users.</a:t>
            </a:r>
            <a:endParaRPr lang="en-US" sz="145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45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450">
                <a:solidFill>
                  <a:schemeClr val="dk1"/>
                </a:solidFill>
                <a:latin typeface="Calibri" panose="020F0502020204030204"/>
                <a:ea typeface="Calibri" panose="020F0502020204030204"/>
                <a:cs typeface="Calibri" panose="020F0502020204030204"/>
                <a:sym typeface="Calibri" panose="020F0502020204030204"/>
              </a:rPr>
              <a:t>As a PoC, Bill details of 100 users are dumped in the attached excel file below:</a:t>
            </a:r>
            <a:endParaRPr sz="145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69" name="Google Shape;369;p51"/>
          <p:cNvPicPr preferRelativeResize="0"/>
          <p:nvPr/>
        </p:nvPicPr>
        <p:blipFill rotWithShape="1">
          <a:blip r:embed="rId1"/>
          <a:srcRect/>
          <a:stretch>
            <a:fillRect/>
          </a:stretch>
        </p:blipFill>
        <p:spPr>
          <a:xfrm>
            <a:off x="2857500" y="5641553"/>
            <a:ext cx="1215167" cy="105272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373" name="Shape 373"/>
        <p:cNvGrpSpPr/>
        <p:nvPr/>
      </p:nvGrpSpPr>
      <p:grpSpPr>
        <a:xfrm>
          <a:off x="0" y="0"/>
          <a:ext cx="0" cy="0"/>
          <a:chOff x="0" y="0"/>
          <a:chExt cx="0" cy="0"/>
        </a:xfrm>
      </p:grpSpPr>
      <p:sp>
        <p:nvSpPr>
          <p:cNvPr id="374" name="Google Shape;374;p5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Recommendation</a:t>
            </a:r>
            <a:endParaRPr lang="en-US"/>
          </a:p>
        </p:txBody>
      </p:sp>
      <p:sp>
        <p:nvSpPr>
          <p:cNvPr id="375" name="Google Shape;375;p52"/>
          <p:cNvSpPr txBox="1"/>
          <p:nvPr>
            <p:ph type="body" idx="1"/>
          </p:nvPr>
        </p:nvSpPr>
        <p:spPr>
          <a:xfrm>
            <a:off x="838200" y="1515074"/>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Take the following precautions:</a:t>
            </a:r>
            <a:endParaRPr lang="en-US" sz="2400"/>
          </a:p>
          <a:p>
            <a:pPr marL="685800" lvl="1" indent="-228600" algn="l" rtl="0">
              <a:lnSpc>
                <a:spcPct val="90000"/>
              </a:lnSpc>
              <a:spcBef>
                <a:spcPts val="500"/>
              </a:spcBef>
              <a:spcAft>
                <a:spcPts val="0"/>
              </a:spcAft>
              <a:buClr>
                <a:schemeClr val="dk1"/>
              </a:buClr>
              <a:buSzPts val="2000"/>
              <a:buChar char="•"/>
            </a:pPr>
            <a:r>
              <a:rPr lang="en-US" sz="2000"/>
              <a:t>Implement proper authentication and authorisation checks to make sure that the user has permission to the data he/she is requesting</a:t>
            </a:r>
            <a:endParaRPr lang="en-US" sz="2000"/>
          </a:p>
          <a:p>
            <a:pPr marL="685800" lvl="1" indent="-228600" algn="l" rtl="0">
              <a:lnSpc>
                <a:spcPct val="90000"/>
              </a:lnSpc>
              <a:spcBef>
                <a:spcPts val="500"/>
              </a:spcBef>
              <a:spcAft>
                <a:spcPts val="0"/>
              </a:spcAft>
              <a:buClr>
                <a:schemeClr val="dk1"/>
              </a:buClr>
              <a:buSzPts val="2000"/>
              <a:buChar char="•"/>
            </a:pPr>
            <a:r>
              <a:rPr lang="en-US" sz="2000"/>
              <a:t>Use proper </a:t>
            </a:r>
            <a:r>
              <a:rPr lang="en-US" sz="2000"/>
              <a:t>rate limiting</a:t>
            </a:r>
            <a:r>
              <a:rPr lang="en-US" sz="2000"/>
              <a:t> checks on the number of request comes from a single user in a small amount of time</a:t>
            </a:r>
            <a:endParaRPr lang="en-US" sz="2000"/>
          </a:p>
          <a:p>
            <a:pPr marL="685800" lvl="1" indent="-228600" algn="l" rtl="0">
              <a:lnSpc>
                <a:spcPct val="90000"/>
              </a:lnSpc>
              <a:spcBef>
                <a:spcPts val="500"/>
              </a:spcBef>
              <a:spcAft>
                <a:spcPts val="0"/>
              </a:spcAft>
              <a:buClr>
                <a:schemeClr val="dk1"/>
              </a:buClr>
              <a:buSzPts val="2000"/>
              <a:buChar char="•"/>
            </a:pPr>
            <a:r>
              <a:rPr lang="en-US" sz="2000"/>
              <a:t>Make sure each user can only see his/her data only.</a:t>
            </a:r>
            <a:endParaRPr lang="en-US"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p:txBody>
      </p:sp>
      <p:sp>
        <p:nvSpPr>
          <p:cNvPr id="376" name="Google Shape;376;p52"/>
          <p:cNvSpPr/>
          <p:nvPr/>
        </p:nvSpPr>
        <p:spPr>
          <a:xfrm>
            <a:off x="838200" y="4960513"/>
            <a:ext cx="11353800"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chemeClr val="dk1"/>
                </a:solidFill>
                <a:latin typeface="Calibri" panose="020F0502020204030204"/>
                <a:ea typeface="Calibri" panose="020F0502020204030204"/>
                <a:cs typeface="Calibri" panose="020F0502020204030204"/>
                <a:sym typeface="Calibri" panose="020F0502020204030204"/>
              </a:rPr>
              <a:t>https://www.owasp.org/index.php/Insecure_Configuration_Management</a:t>
            </a:r>
            <a:endParaRPr lang="en-US" sz="1800" i="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i="1">
                <a:solidFill>
                  <a:schemeClr val="dk1"/>
                </a:solidFill>
                <a:latin typeface="Calibri" panose="020F0502020204030204"/>
                <a:ea typeface="Calibri" panose="020F0502020204030204"/>
                <a:cs typeface="Calibri" panose="020F0502020204030204"/>
                <a:sym typeface="Calibri" panose="020F0502020204030204"/>
              </a:rPr>
              <a:t>https://www.owasp.org/index.php/Top_10_2013-A4-Insecure_Direct_Object_References</a:t>
            </a:r>
            <a:endParaRPr lang="en-US" sz="1800" i="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i="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77" name="Google Shape;377;p52"/>
          <p:cNvSpPr txBox="1"/>
          <p:nvPr/>
        </p:nvSpPr>
        <p:spPr>
          <a:xfrm>
            <a:off x="838200" y="3536770"/>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panose="020F0502020204030204"/>
              <a:buNone/>
            </a:pPr>
            <a:r>
              <a:rPr lang="en-US" sz="4400">
                <a:solidFill>
                  <a:schemeClr val="dk1"/>
                </a:solidFill>
                <a:latin typeface="Calibri" panose="020F0502020204030204"/>
                <a:ea typeface="Calibri" panose="020F0502020204030204"/>
                <a:cs typeface="Calibri" panose="020F0502020204030204"/>
                <a:sym typeface="Calibri" panose="020F0502020204030204"/>
              </a:rPr>
              <a:t>References:</a:t>
            </a:r>
            <a:endParaRPr sz="4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17"/>
          <p:cNvSpPr txBox="1"/>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graphicFrame>
        <p:nvGraphicFramePr>
          <p:cNvPr id="111" name="Google Shape;111;p17"/>
          <p:cNvGraphicFramePr/>
          <p:nvPr/>
        </p:nvGraphicFramePr>
        <p:xfrm>
          <a:off x="1574961" y="1815672"/>
          <a:ext cx="7676325" cy="3273325"/>
        </p:xfrm>
        <a:graphic>
          <a:graphicData uri="http://schemas.openxmlformats.org/drawingml/2006/table">
            <a:tbl>
              <a:tblPr firstRow="1" bandRow="1">
                <a:noFill/>
                <a:tableStyleId>{51015F43-4BEC-485C-AC9F-371C459AA63F}</a:tableStyleId>
              </a:tblPr>
              <a:tblGrid>
                <a:gridCol w="487325"/>
                <a:gridCol w="1034100"/>
                <a:gridCol w="5186725"/>
                <a:gridCol w="968175"/>
              </a:tblGrid>
              <a:tr h="580925">
                <a:tc>
                  <a:txBody>
                    <a:bodyPr/>
                    <a:lstStyle/>
                    <a:p>
                      <a:pPr marL="0" marR="0" lvl="0" indent="0" algn="ctr" rtl="0">
                        <a:spcBef>
                          <a:spcPts val="0"/>
                        </a:spcBef>
                        <a:spcAft>
                          <a:spcPts val="0"/>
                        </a:spcAft>
                        <a:buNone/>
                      </a:pPr>
                      <a:r>
                        <a:rPr lang="en-US" sz="1600" u="none" strike="noStrike" cap="none">
                          <a:latin typeface="Calibri" panose="020F0502020204030204"/>
                          <a:ea typeface="Calibri" panose="020F0502020204030204"/>
                          <a:cs typeface="Calibri" panose="020F0502020204030204"/>
                          <a:sym typeface="Calibri" panose="020F0502020204030204"/>
                        </a:rPr>
                        <a:t>No</a:t>
                      </a:r>
                      <a:endParaRPr lang="en-US" sz="1600" u="none" strike="noStrike" cap="none">
                        <a:latin typeface="Calibri" panose="020F0502020204030204"/>
                        <a:ea typeface="Calibri" panose="020F0502020204030204"/>
                        <a:cs typeface="Calibri" panose="020F0502020204030204"/>
                        <a:sym typeface="Calibri" panose="020F0502020204030204"/>
                      </a:endParaRPr>
                    </a:p>
                  </a:txBody>
                  <a:tcPr marL="83000" marR="83000" marT="41500" marB="41500" anchor="ctr">
                    <a:solidFill>
                      <a:schemeClr val="dk1"/>
                    </a:solidFill>
                  </a:tcPr>
                </a:tc>
                <a:tc>
                  <a:txBody>
                    <a:bodyPr/>
                    <a:lstStyle/>
                    <a:p>
                      <a:pPr marL="0" marR="0" lvl="0" indent="0" algn="ctr" rtl="0">
                        <a:spcBef>
                          <a:spcPts val="0"/>
                        </a:spcBef>
                        <a:spcAft>
                          <a:spcPts val="0"/>
                        </a:spcAft>
                        <a:buNone/>
                      </a:pPr>
                      <a:r>
                        <a:rPr lang="en-US" sz="1600" u="none" strike="noStrike" cap="none">
                          <a:latin typeface="Calibri" panose="020F0502020204030204"/>
                          <a:ea typeface="Calibri" panose="020F0502020204030204"/>
                          <a:cs typeface="Calibri" panose="020F0502020204030204"/>
                          <a:sym typeface="Calibri" panose="020F0502020204030204"/>
                        </a:rPr>
                        <a:t>Severity</a:t>
                      </a:r>
                      <a:endParaRPr lang="en-US" sz="1600" u="none" strike="noStrike" cap="none">
                        <a:latin typeface="Calibri" panose="020F0502020204030204"/>
                        <a:ea typeface="Calibri" panose="020F0502020204030204"/>
                        <a:cs typeface="Calibri" panose="020F0502020204030204"/>
                        <a:sym typeface="Calibri" panose="020F0502020204030204"/>
                      </a:endParaRPr>
                    </a:p>
                  </a:txBody>
                  <a:tcPr marL="83000" marR="83000" marT="41500" marB="41500" anchor="ctr">
                    <a:solidFill>
                      <a:schemeClr val="dk1"/>
                    </a:solidFill>
                  </a:tcPr>
                </a:tc>
                <a:tc>
                  <a:txBody>
                    <a:bodyPr/>
                    <a:lstStyle/>
                    <a:p>
                      <a:pPr marL="0" marR="0" lvl="0" indent="0" algn="ctr" rtl="0">
                        <a:spcBef>
                          <a:spcPts val="0"/>
                        </a:spcBef>
                        <a:spcAft>
                          <a:spcPts val="0"/>
                        </a:spcAft>
                        <a:buNone/>
                      </a:pPr>
                      <a:r>
                        <a:rPr lang="en-US" sz="1600" u="none" strike="noStrike" cap="none">
                          <a:latin typeface="Calibri" panose="020F0502020204030204"/>
                          <a:ea typeface="Calibri" panose="020F0502020204030204"/>
                          <a:cs typeface="Calibri" panose="020F0502020204030204"/>
                          <a:sym typeface="Calibri" panose="020F0502020204030204"/>
                        </a:rPr>
                        <a:t>Vulnerability</a:t>
                      </a:r>
                      <a:endParaRPr lang="en-US" sz="1600" u="none" strike="noStrike" cap="none">
                        <a:latin typeface="Calibri" panose="020F0502020204030204"/>
                        <a:ea typeface="Calibri" panose="020F0502020204030204"/>
                        <a:cs typeface="Calibri" panose="020F0502020204030204"/>
                        <a:sym typeface="Calibri" panose="020F0502020204030204"/>
                      </a:endParaRPr>
                    </a:p>
                  </a:txBody>
                  <a:tcPr marL="83000" marR="83000" marT="41500" marB="41500" anchor="ctr">
                    <a:solidFill>
                      <a:schemeClr val="dk1"/>
                    </a:solidFill>
                  </a:tcPr>
                </a:tc>
                <a:tc>
                  <a:txBody>
                    <a:bodyPr/>
                    <a:lstStyle/>
                    <a:p>
                      <a:pPr marL="0" marR="0" lvl="0" indent="0" algn="ctr" rtl="0">
                        <a:spcBef>
                          <a:spcPts val="0"/>
                        </a:spcBef>
                        <a:spcAft>
                          <a:spcPts val="0"/>
                        </a:spcAft>
                        <a:buNone/>
                      </a:pPr>
                      <a:r>
                        <a:rPr lang="en-US" sz="1600" u="none" strike="noStrike" cap="none">
                          <a:latin typeface="Calibri" panose="020F0502020204030204"/>
                          <a:ea typeface="Calibri" panose="020F0502020204030204"/>
                          <a:cs typeface="Calibri" panose="020F0502020204030204"/>
                          <a:sym typeface="Calibri" panose="020F0502020204030204"/>
                        </a:rPr>
                        <a:t>Count</a:t>
                      </a:r>
                      <a:endParaRPr sz="1600" u="none" strike="noStrike" cap="none">
                        <a:latin typeface="Calibri" panose="020F0502020204030204"/>
                        <a:ea typeface="Calibri" panose="020F0502020204030204"/>
                        <a:cs typeface="Calibri" panose="020F0502020204030204"/>
                        <a:sym typeface="Calibri" panose="020F0502020204030204"/>
                      </a:endParaRPr>
                    </a:p>
                  </a:txBody>
                  <a:tcPr marL="83000" marR="83000" marT="41500" marB="41500" anchor="ctr">
                    <a:solidFill>
                      <a:schemeClr val="dk1"/>
                    </a:solidFill>
                  </a:tcPr>
                </a:tc>
              </a:tr>
              <a:tr h="336550">
                <a:tc>
                  <a:txBody>
                    <a:bodyPr/>
                    <a:lstStyle/>
                    <a:p>
                      <a:pPr marL="0" marR="0" lvl="0" indent="0" algn="ctr" rtl="0">
                        <a:spcBef>
                          <a:spcPts val="0"/>
                        </a:spcBef>
                        <a:spcAft>
                          <a:spcPts val="0"/>
                        </a:spcAft>
                        <a:buNone/>
                      </a:pPr>
                      <a:r>
                        <a:rPr lang="en-US" sz="1300" b="0" u="none" strike="noStrike" cap="none">
                          <a:latin typeface="Calibri" panose="020F0502020204030204"/>
                          <a:ea typeface="Calibri" panose="020F0502020204030204"/>
                          <a:cs typeface="Calibri" panose="020F0502020204030204"/>
                          <a:sym typeface="Calibri" panose="020F0502020204030204"/>
                        </a:rPr>
                        <a:t>1</a:t>
                      </a:r>
                      <a:endParaRPr lang="en-US" sz="1300" b="0" u="none" strike="noStrike" cap="none">
                        <a:latin typeface="Calibri" panose="020F0502020204030204"/>
                        <a:ea typeface="Calibri" panose="020F0502020204030204"/>
                        <a:cs typeface="Calibri" panose="020F0502020204030204"/>
                        <a:sym typeface="Calibri" panose="020F0502020204030204"/>
                      </a:endParaRPr>
                    </a:p>
                  </a:txBody>
                  <a:tcPr marL="83000" marR="83000" marT="41500" marB="41500"/>
                </a:tc>
                <a:tc>
                  <a:txBody>
                    <a:bodyPr/>
                    <a:lstStyle/>
                    <a:p>
                      <a:pPr marL="0" marR="0" lvl="0" indent="0" algn="ctr" rtl="0">
                        <a:spcBef>
                          <a:spcPts val="0"/>
                        </a:spcBef>
                        <a:spcAft>
                          <a:spcPts val="0"/>
                        </a:spcAft>
                        <a:buNone/>
                      </a:pPr>
                      <a:r>
                        <a:rPr lang="en-US" sz="1300" b="0" u="none" strike="noStrike" cap="none">
                          <a:latin typeface="Calibri" panose="020F0502020204030204"/>
                          <a:ea typeface="Calibri" panose="020F0502020204030204"/>
                          <a:cs typeface="Calibri" panose="020F0502020204030204"/>
                          <a:sym typeface="Calibri" panose="020F0502020204030204"/>
                        </a:rPr>
                        <a:t>Critical</a:t>
                      </a:r>
                      <a:endParaRPr sz="1300" b="0" u="none" strike="noStrike" cap="none">
                        <a:latin typeface="Calibri" panose="020F0502020204030204"/>
                        <a:ea typeface="Calibri" panose="020F0502020204030204"/>
                        <a:cs typeface="Calibri" panose="020F0502020204030204"/>
                        <a:sym typeface="Calibri" panose="020F0502020204030204"/>
                      </a:endParaRPr>
                    </a:p>
                  </a:txBody>
                  <a:tcPr marL="83000" marR="83000" marT="41500" marB="41500"/>
                </a:tc>
                <a:tc>
                  <a:txBody>
                    <a:bodyPr/>
                    <a:lstStyle/>
                    <a:p>
                      <a:pPr marL="0" marR="0" lvl="0" indent="0" algn="l" rtl="0">
                        <a:spcBef>
                          <a:spcPts val="0"/>
                        </a:spcBef>
                        <a:spcAft>
                          <a:spcPts val="0"/>
                        </a:spcAft>
                        <a:buNone/>
                      </a:pPr>
                      <a:r>
                        <a:rPr lang="en-US" sz="1300" b="0" u="none" strike="noStrike" cap="none">
                          <a:latin typeface="Calibri" panose="020F0502020204030204"/>
                          <a:ea typeface="Calibri" panose="020F0502020204030204"/>
                          <a:cs typeface="Calibri" panose="020F0502020204030204"/>
                          <a:sym typeface="Calibri" panose="020F0502020204030204"/>
                        </a:rPr>
                        <a:t>SQL Injection</a:t>
                      </a:r>
                      <a:endParaRPr sz="1300" b="0">
                        <a:latin typeface="Calibri" panose="020F0502020204030204"/>
                        <a:ea typeface="Calibri" panose="020F0502020204030204"/>
                        <a:cs typeface="Calibri" panose="020F0502020204030204"/>
                        <a:sym typeface="Calibri" panose="020F0502020204030204"/>
                      </a:endParaRPr>
                    </a:p>
                  </a:txBody>
                  <a:tcPr marL="83000" marR="83000" marT="41500" marB="41500"/>
                </a:tc>
                <a:tc>
                  <a:txBody>
                    <a:bodyPr/>
                    <a:lstStyle/>
                    <a:p>
                      <a:pPr marL="0" marR="0" lvl="0" indent="0" algn="ctr" rtl="0">
                        <a:spcBef>
                          <a:spcPts val="0"/>
                        </a:spcBef>
                        <a:spcAft>
                          <a:spcPts val="0"/>
                        </a:spcAft>
                        <a:buNone/>
                      </a:pPr>
                      <a:r>
                        <a:rPr lang="en-US" sz="1300" b="0">
                          <a:latin typeface="Calibri" panose="020F0502020204030204"/>
                          <a:ea typeface="Calibri" panose="020F0502020204030204"/>
                          <a:cs typeface="Calibri" panose="020F0502020204030204"/>
                          <a:sym typeface="Calibri" panose="020F0502020204030204"/>
                        </a:rPr>
                        <a:t>8</a:t>
                      </a:r>
                      <a:endParaRPr sz="1300" b="0">
                        <a:latin typeface="Calibri" panose="020F0502020204030204"/>
                        <a:ea typeface="Calibri" panose="020F0502020204030204"/>
                        <a:cs typeface="Calibri" panose="020F0502020204030204"/>
                        <a:sym typeface="Calibri" panose="020F0502020204030204"/>
                      </a:endParaRPr>
                    </a:p>
                  </a:txBody>
                  <a:tcPr marL="83000" marR="83000" marT="41500" marB="41500"/>
                </a:tc>
              </a:tr>
              <a:tr h="336550">
                <a:tc>
                  <a:txBody>
                    <a:bodyPr/>
                    <a:lstStyle/>
                    <a:p>
                      <a:pPr marL="0" marR="0" lvl="0" indent="0" algn="ctr" rtl="0">
                        <a:spcBef>
                          <a:spcPts val="0"/>
                        </a:spcBef>
                        <a:spcAft>
                          <a:spcPts val="0"/>
                        </a:spcAft>
                        <a:buNone/>
                      </a:pPr>
                      <a:r>
                        <a:rPr lang="en-US" sz="1300" b="0">
                          <a:solidFill>
                            <a:schemeClr val="dk1"/>
                          </a:solidFill>
                          <a:latin typeface="Calibri" panose="020F0502020204030204"/>
                          <a:ea typeface="Calibri" panose="020F0502020204030204"/>
                          <a:cs typeface="Calibri" panose="020F0502020204030204"/>
                          <a:sym typeface="Calibri" panose="020F0502020204030204"/>
                        </a:rPr>
                        <a:t>2</a:t>
                      </a:r>
                      <a:endParaRPr sz="1300" b="0">
                        <a:solidFill>
                          <a:schemeClr val="dk1"/>
                        </a:solidFill>
                        <a:latin typeface="Calibri" panose="020F0502020204030204"/>
                        <a:ea typeface="Calibri" panose="020F0502020204030204"/>
                        <a:cs typeface="Calibri" panose="020F0502020204030204"/>
                        <a:sym typeface="Calibri" panose="020F0502020204030204"/>
                      </a:endParaRPr>
                    </a:p>
                  </a:txBody>
                  <a:tcPr marL="83000" marR="83000" marT="41500" marB="41500"/>
                </a:tc>
                <a:tc>
                  <a:txBody>
                    <a:bodyPr/>
                    <a:lstStyle/>
                    <a:p>
                      <a:pPr marL="0" marR="0" lvl="0" indent="0" algn="ctr" rtl="0">
                        <a:lnSpc>
                          <a:spcPct val="100000"/>
                        </a:lnSpc>
                        <a:spcBef>
                          <a:spcPts val="0"/>
                        </a:spcBef>
                        <a:spcAft>
                          <a:spcPts val="0"/>
                        </a:spcAft>
                        <a:buClr>
                          <a:schemeClr val="dk1"/>
                        </a:buClr>
                        <a:buSzPts val="1300"/>
                        <a:buFont typeface="Calibri" panose="020F0502020204030204"/>
                        <a:buNone/>
                      </a:pPr>
                      <a:r>
                        <a:rPr lang="en-US" sz="1300" b="0">
                          <a:solidFill>
                            <a:schemeClr val="dk1"/>
                          </a:solidFill>
                          <a:latin typeface="Calibri" panose="020F0502020204030204"/>
                          <a:ea typeface="Calibri" panose="020F0502020204030204"/>
                          <a:cs typeface="Calibri" panose="020F0502020204030204"/>
                          <a:sym typeface="Calibri" panose="020F0502020204030204"/>
                        </a:rPr>
                        <a:t>Critical</a:t>
                      </a:r>
                      <a:endParaRPr lang="en-US" sz="1300" b="0">
                        <a:solidFill>
                          <a:schemeClr val="dk1"/>
                        </a:solidFill>
                        <a:latin typeface="Calibri" panose="020F0502020204030204"/>
                        <a:ea typeface="Calibri" panose="020F0502020204030204"/>
                        <a:cs typeface="Calibri" panose="020F0502020204030204"/>
                        <a:sym typeface="Calibri" panose="020F0502020204030204"/>
                      </a:endParaRPr>
                    </a:p>
                  </a:txBody>
                  <a:tcPr marL="83000" marR="83000" marT="41500" marB="41500"/>
                </a:tc>
                <a:tc>
                  <a:txBody>
                    <a:bodyPr/>
                    <a:lstStyle/>
                    <a:p>
                      <a:pPr marL="0" marR="0" lvl="0" indent="0" algn="l" rtl="0">
                        <a:spcBef>
                          <a:spcPts val="0"/>
                        </a:spcBef>
                        <a:spcAft>
                          <a:spcPts val="0"/>
                        </a:spcAft>
                        <a:buNone/>
                      </a:pPr>
                      <a:r>
                        <a:rPr lang="en-US" sz="1300" b="0">
                          <a:solidFill>
                            <a:schemeClr val="dk1"/>
                          </a:solidFill>
                          <a:latin typeface="Calibri" panose="020F0502020204030204"/>
                          <a:ea typeface="Calibri" panose="020F0502020204030204"/>
                          <a:cs typeface="Calibri" panose="020F0502020204030204"/>
                          <a:sym typeface="Calibri" panose="020F0502020204030204"/>
                        </a:rPr>
                        <a:t>Access to sales dashboard</a:t>
                      </a:r>
                      <a:endParaRPr sz="1300" b="0">
                        <a:solidFill>
                          <a:schemeClr val="dk1"/>
                        </a:solidFill>
                        <a:latin typeface="Calibri" panose="020F0502020204030204"/>
                        <a:ea typeface="Calibri" panose="020F0502020204030204"/>
                        <a:cs typeface="Calibri" panose="020F0502020204030204"/>
                        <a:sym typeface="Calibri" panose="020F0502020204030204"/>
                      </a:endParaRPr>
                    </a:p>
                  </a:txBody>
                  <a:tcPr marL="83000" marR="83000" marT="41500" marB="41500"/>
                </a:tc>
                <a:tc>
                  <a:txBody>
                    <a:bodyPr/>
                    <a:lstStyle/>
                    <a:p>
                      <a:pPr marL="0" marR="0" lvl="0" indent="0" algn="ctr" rtl="0">
                        <a:spcBef>
                          <a:spcPts val="0"/>
                        </a:spcBef>
                        <a:spcAft>
                          <a:spcPts val="0"/>
                        </a:spcAft>
                        <a:buNone/>
                      </a:pPr>
                      <a:r>
                        <a:rPr lang="en-US" sz="1300" b="0">
                          <a:latin typeface="Calibri" panose="020F0502020204030204"/>
                          <a:ea typeface="Calibri" panose="020F0502020204030204"/>
                          <a:cs typeface="Calibri" panose="020F0502020204030204"/>
                          <a:sym typeface="Calibri" panose="020F0502020204030204"/>
                        </a:rPr>
                        <a:t>1</a:t>
                      </a:r>
                      <a:endParaRPr sz="1300" b="0">
                        <a:latin typeface="Calibri" panose="020F0502020204030204"/>
                        <a:ea typeface="Calibri" panose="020F0502020204030204"/>
                        <a:cs typeface="Calibri" panose="020F0502020204030204"/>
                        <a:sym typeface="Calibri" panose="020F0502020204030204"/>
                      </a:endParaRPr>
                    </a:p>
                  </a:txBody>
                  <a:tcPr marL="83000" marR="83000" marT="41500" marB="41500"/>
                </a:tc>
              </a:tr>
              <a:tr h="336550">
                <a:tc>
                  <a:txBody>
                    <a:bodyPr/>
                    <a:lstStyle/>
                    <a:p>
                      <a:pPr marL="0" marR="0" lvl="0" indent="0" algn="ctr" rtl="0">
                        <a:spcBef>
                          <a:spcPts val="0"/>
                        </a:spcBef>
                        <a:spcAft>
                          <a:spcPts val="0"/>
                        </a:spcAft>
                        <a:buNone/>
                      </a:pPr>
                      <a:r>
                        <a:rPr lang="en-US" sz="1300" b="0">
                          <a:solidFill>
                            <a:schemeClr val="dk1"/>
                          </a:solidFill>
                          <a:latin typeface="Calibri" panose="020F0502020204030204"/>
                          <a:ea typeface="Calibri" panose="020F0502020204030204"/>
                          <a:cs typeface="Calibri" panose="020F0502020204030204"/>
                          <a:sym typeface="Calibri" panose="020F0502020204030204"/>
                        </a:rPr>
                        <a:t>3</a:t>
                      </a:r>
                      <a:endParaRPr sz="1300" b="0">
                        <a:solidFill>
                          <a:schemeClr val="dk1"/>
                        </a:solidFill>
                        <a:latin typeface="Calibri" panose="020F0502020204030204"/>
                        <a:ea typeface="Calibri" panose="020F0502020204030204"/>
                        <a:cs typeface="Calibri" panose="020F0502020204030204"/>
                        <a:sym typeface="Calibri" panose="020F0502020204030204"/>
                      </a:endParaRPr>
                    </a:p>
                  </a:txBody>
                  <a:tcPr marL="83000" marR="83000" marT="41500" marB="41500"/>
                </a:tc>
                <a:tc>
                  <a:txBody>
                    <a:bodyPr/>
                    <a:lstStyle/>
                    <a:p>
                      <a:pPr marL="0" marR="0" lvl="0" indent="0" algn="ctr" rtl="0">
                        <a:lnSpc>
                          <a:spcPct val="100000"/>
                        </a:lnSpc>
                        <a:spcBef>
                          <a:spcPts val="0"/>
                        </a:spcBef>
                        <a:spcAft>
                          <a:spcPts val="0"/>
                        </a:spcAft>
                        <a:buClr>
                          <a:schemeClr val="dk1"/>
                        </a:buClr>
                        <a:buSzPts val="1300"/>
                        <a:buFont typeface="Calibri" panose="020F0502020204030204"/>
                        <a:buNone/>
                      </a:pPr>
                      <a:r>
                        <a:rPr lang="en-US" sz="1300" b="0">
                          <a:solidFill>
                            <a:schemeClr val="dk1"/>
                          </a:solidFill>
                          <a:latin typeface="Calibri" panose="020F0502020204030204"/>
                          <a:ea typeface="Calibri" panose="020F0502020204030204"/>
                          <a:cs typeface="Calibri" panose="020F0502020204030204"/>
                          <a:sym typeface="Calibri" panose="020F0502020204030204"/>
                        </a:rPr>
                        <a:t>Critical</a:t>
                      </a:r>
                      <a:endParaRPr sz="1300" b="0">
                        <a:solidFill>
                          <a:schemeClr val="dk1"/>
                        </a:solidFill>
                        <a:latin typeface="Calibri" panose="020F0502020204030204"/>
                        <a:ea typeface="Calibri" panose="020F0502020204030204"/>
                        <a:cs typeface="Calibri" panose="020F0502020204030204"/>
                        <a:sym typeface="Calibri" panose="020F0502020204030204"/>
                      </a:endParaRPr>
                    </a:p>
                  </a:txBody>
                  <a:tcPr marL="83000" marR="83000" marT="41500" marB="41500"/>
                </a:tc>
                <a:tc>
                  <a:txBody>
                    <a:bodyPr/>
                    <a:lstStyle/>
                    <a:p>
                      <a:pPr marL="0" marR="0" lvl="0" indent="0" algn="l" rtl="0">
                        <a:lnSpc>
                          <a:spcPct val="100000"/>
                        </a:lnSpc>
                        <a:spcBef>
                          <a:spcPts val="0"/>
                        </a:spcBef>
                        <a:spcAft>
                          <a:spcPts val="0"/>
                        </a:spcAft>
                        <a:buClr>
                          <a:schemeClr val="dk1"/>
                        </a:buClr>
                        <a:buSzPts val="1300"/>
                        <a:buFont typeface="Calibri" panose="020F0502020204030204"/>
                        <a:buNone/>
                      </a:pPr>
                      <a:r>
                        <a:rPr lang="en-US" sz="1300" b="0">
                          <a:solidFill>
                            <a:schemeClr val="dk1"/>
                          </a:solidFill>
                          <a:latin typeface="Calibri" panose="020F0502020204030204"/>
                          <a:ea typeface="Calibri" panose="020F0502020204030204"/>
                          <a:cs typeface="Calibri" panose="020F0502020204030204"/>
                          <a:sym typeface="Calibri" panose="020F0502020204030204"/>
                        </a:rPr>
                        <a:t>Access to admin panel</a:t>
                      </a:r>
                      <a:endParaRPr sz="1300" b="0">
                        <a:solidFill>
                          <a:schemeClr val="dk1"/>
                        </a:solidFill>
                        <a:latin typeface="Calibri" panose="020F0502020204030204"/>
                        <a:ea typeface="Calibri" panose="020F0502020204030204"/>
                        <a:cs typeface="Calibri" panose="020F0502020204030204"/>
                        <a:sym typeface="Calibri" panose="020F0502020204030204"/>
                      </a:endParaRPr>
                    </a:p>
                  </a:txBody>
                  <a:tcPr marL="83000" marR="83000" marT="41500" marB="41500"/>
                </a:tc>
                <a:tc>
                  <a:txBody>
                    <a:bodyPr/>
                    <a:lstStyle/>
                    <a:p>
                      <a:pPr marL="0" marR="0" lvl="0" indent="0" algn="ctr" rtl="0">
                        <a:spcBef>
                          <a:spcPts val="0"/>
                        </a:spcBef>
                        <a:spcAft>
                          <a:spcPts val="0"/>
                        </a:spcAft>
                        <a:buNone/>
                      </a:pPr>
                      <a:r>
                        <a:rPr lang="en-US" sz="1300" b="0">
                          <a:latin typeface="Calibri" panose="020F0502020204030204"/>
                          <a:ea typeface="Calibri" panose="020F0502020204030204"/>
                          <a:cs typeface="Calibri" panose="020F0502020204030204"/>
                          <a:sym typeface="Calibri" panose="020F0502020204030204"/>
                        </a:rPr>
                        <a:t>1</a:t>
                      </a:r>
                      <a:endParaRPr sz="1300" b="0">
                        <a:latin typeface="Calibri" panose="020F0502020204030204"/>
                        <a:ea typeface="Calibri" panose="020F0502020204030204"/>
                        <a:cs typeface="Calibri" panose="020F0502020204030204"/>
                        <a:sym typeface="Calibri" panose="020F0502020204030204"/>
                      </a:endParaRPr>
                    </a:p>
                  </a:txBody>
                  <a:tcPr marL="83000" marR="83000" marT="41500" marB="41500"/>
                </a:tc>
              </a:tr>
              <a:tr h="336550">
                <a:tc>
                  <a:txBody>
                    <a:bodyPr/>
                    <a:lstStyle/>
                    <a:p>
                      <a:pPr marL="0" marR="0" lvl="0" indent="0" algn="ctr" rtl="0">
                        <a:spcBef>
                          <a:spcPts val="0"/>
                        </a:spcBef>
                        <a:spcAft>
                          <a:spcPts val="0"/>
                        </a:spcAft>
                        <a:buNone/>
                      </a:pPr>
                      <a:r>
                        <a:rPr lang="en-US" sz="1300" b="0">
                          <a:solidFill>
                            <a:schemeClr val="dk1"/>
                          </a:solidFill>
                          <a:latin typeface="Calibri" panose="020F0502020204030204"/>
                          <a:ea typeface="Calibri" panose="020F0502020204030204"/>
                          <a:cs typeface="Calibri" panose="020F0502020204030204"/>
                          <a:sym typeface="Calibri" panose="020F0502020204030204"/>
                        </a:rPr>
                        <a:t>4</a:t>
                      </a:r>
                      <a:endParaRPr sz="1300" b="0">
                        <a:solidFill>
                          <a:schemeClr val="dk1"/>
                        </a:solidFill>
                        <a:latin typeface="Calibri" panose="020F0502020204030204"/>
                        <a:ea typeface="Calibri" panose="020F0502020204030204"/>
                        <a:cs typeface="Calibri" panose="020F0502020204030204"/>
                        <a:sym typeface="Calibri" panose="020F0502020204030204"/>
                      </a:endParaRPr>
                    </a:p>
                  </a:txBody>
                  <a:tcPr marL="83000" marR="83000" marT="41500" marB="41500"/>
                </a:tc>
                <a:tc>
                  <a:txBody>
                    <a:bodyPr/>
                    <a:lstStyle/>
                    <a:p>
                      <a:pPr marL="0" marR="0" lvl="0" indent="0" algn="ctr" rtl="0">
                        <a:spcBef>
                          <a:spcPts val="0"/>
                        </a:spcBef>
                        <a:spcAft>
                          <a:spcPts val="0"/>
                        </a:spcAft>
                        <a:buNone/>
                      </a:pPr>
                      <a:r>
                        <a:rPr lang="en-US" sz="1300" b="0">
                          <a:latin typeface="Calibri" panose="020F0502020204030204"/>
                          <a:ea typeface="Calibri" panose="020F0502020204030204"/>
                          <a:cs typeface="Calibri" panose="020F0502020204030204"/>
                          <a:sym typeface="Calibri" panose="020F0502020204030204"/>
                        </a:rPr>
                        <a:t>Critical</a:t>
                      </a:r>
                      <a:endParaRPr sz="1300" b="0">
                        <a:latin typeface="Calibri" panose="020F0502020204030204"/>
                        <a:ea typeface="Calibri" panose="020F0502020204030204"/>
                        <a:cs typeface="Calibri" panose="020F0502020204030204"/>
                        <a:sym typeface="Calibri" panose="020F0502020204030204"/>
                      </a:endParaRPr>
                    </a:p>
                  </a:txBody>
                  <a:tcPr marL="83000" marR="83000" marT="41500" marB="41500"/>
                </a:tc>
                <a:tc>
                  <a:txBody>
                    <a:bodyPr/>
                    <a:lstStyle/>
                    <a:p>
                      <a:pPr marL="0" marR="0" lvl="0" indent="0" algn="l" rtl="0">
                        <a:lnSpc>
                          <a:spcPct val="100000"/>
                        </a:lnSpc>
                        <a:spcBef>
                          <a:spcPts val="0"/>
                        </a:spcBef>
                        <a:spcAft>
                          <a:spcPts val="0"/>
                        </a:spcAft>
                        <a:buClr>
                          <a:schemeClr val="dk1"/>
                        </a:buClr>
                        <a:buSzPts val="1300"/>
                        <a:buFont typeface="Calibri" panose="020F0502020204030204"/>
                        <a:buNone/>
                      </a:pPr>
                      <a:r>
                        <a:rPr lang="en-US" sz="1300" b="0">
                          <a:solidFill>
                            <a:schemeClr val="dk1"/>
                          </a:solidFill>
                          <a:latin typeface="Calibri" panose="020F0502020204030204"/>
                          <a:ea typeface="Calibri" panose="020F0502020204030204"/>
                          <a:cs typeface="Calibri" panose="020F0502020204030204"/>
                          <a:sym typeface="Calibri" panose="020F0502020204030204"/>
                        </a:rPr>
                        <a:t>Account takeover via OTP Bypass</a:t>
                      </a:r>
                      <a:endParaRPr sz="1300" b="0">
                        <a:solidFill>
                          <a:schemeClr val="dk1"/>
                        </a:solidFill>
                        <a:latin typeface="Calibri" panose="020F0502020204030204"/>
                        <a:ea typeface="Calibri" panose="020F0502020204030204"/>
                        <a:cs typeface="Calibri" panose="020F0502020204030204"/>
                        <a:sym typeface="Calibri" panose="020F0502020204030204"/>
                      </a:endParaRPr>
                    </a:p>
                  </a:txBody>
                  <a:tcPr marL="83000" marR="83000" marT="41500" marB="41500"/>
                </a:tc>
                <a:tc>
                  <a:txBody>
                    <a:bodyPr/>
                    <a:lstStyle/>
                    <a:p>
                      <a:pPr marL="0" marR="0" lvl="0" indent="0" algn="ctr" rtl="0">
                        <a:spcBef>
                          <a:spcPts val="0"/>
                        </a:spcBef>
                        <a:spcAft>
                          <a:spcPts val="0"/>
                        </a:spcAft>
                        <a:buNone/>
                      </a:pPr>
                      <a:r>
                        <a:rPr lang="en-US" sz="1300" b="0">
                          <a:latin typeface="Calibri" panose="020F0502020204030204"/>
                          <a:ea typeface="Calibri" panose="020F0502020204030204"/>
                          <a:cs typeface="Calibri" panose="020F0502020204030204"/>
                          <a:sym typeface="Calibri" panose="020F0502020204030204"/>
                        </a:rPr>
                        <a:t>2</a:t>
                      </a:r>
                      <a:endParaRPr sz="1300" b="0">
                        <a:latin typeface="Calibri" panose="020F0502020204030204"/>
                        <a:ea typeface="Calibri" panose="020F0502020204030204"/>
                        <a:cs typeface="Calibri" panose="020F0502020204030204"/>
                        <a:sym typeface="Calibri" panose="020F0502020204030204"/>
                      </a:endParaRPr>
                    </a:p>
                  </a:txBody>
                  <a:tcPr marL="83000" marR="83000" marT="41500" marB="41500"/>
                </a:tc>
              </a:tr>
              <a:tr h="336550">
                <a:tc>
                  <a:txBody>
                    <a:bodyPr/>
                    <a:lstStyle/>
                    <a:p>
                      <a:pPr marL="0" marR="0" lvl="0" indent="0" algn="ctr" rtl="0">
                        <a:spcBef>
                          <a:spcPts val="0"/>
                        </a:spcBef>
                        <a:spcAft>
                          <a:spcPts val="0"/>
                        </a:spcAft>
                        <a:buNone/>
                      </a:pPr>
                      <a:r>
                        <a:rPr lang="en-US" sz="1300" b="0">
                          <a:solidFill>
                            <a:schemeClr val="dk1"/>
                          </a:solidFill>
                          <a:latin typeface="Calibri" panose="020F0502020204030204"/>
                          <a:ea typeface="Calibri" panose="020F0502020204030204"/>
                          <a:cs typeface="Calibri" panose="020F0502020204030204"/>
                          <a:sym typeface="Calibri" panose="020F0502020204030204"/>
                        </a:rPr>
                        <a:t>5</a:t>
                      </a:r>
                      <a:endParaRPr sz="1300" b="0">
                        <a:solidFill>
                          <a:schemeClr val="dk1"/>
                        </a:solidFill>
                        <a:latin typeface="Calibri" panose="020F0502020204030204"/>
                        <a:ea typeface="Calibri" panose="020F0502020204030204"/>
                        <a:cs typeface="Calibri" panose="020F0502020204030204"/>
                        <a:sym typeface="Calibri" panose="020F0502020204030204"/>
                      </a:endParaRPr>
                    </a:p>
                  </a:txBody>
                  <a:tcPr marL="83000" marR="83000" marT="41500" marB="41500"/>
                </a:tc>
                <a:tc>
                  <a:txBody>
                    <a:bodyPr/>
                    <a:lstStyle/>
                    <a:p>
                      <a:pPr marL="0" marR="0" lvl="0" indent="0" algn="ctr" rtl="0">
                        <a:spcBef>
                          <a:spcPts val="0"/>
                        </a:spcBef>
                        <a:spcAft>
                          <a:spcPts val="0"/>
                        </a:spcAft>
                        <a:buNone/>
                      </a:pPr>
                      <a:r>
                        <a:rPr lang="en-US" sz="1300" b="0">
                          <a:latin typeface="Calibri" panose="020F0502020204030204"/>
                          <a:ea typeface="Calibri" panose="020F0502020204030204"/>
                          <a:cs typeface="Calibri" panose="020F0502020204030204"/>
                          <a:sym typeface="Calibri" panose="020F0502020204030204"/>
                        </a:rPr>
                        <a:t>Critical</a:t>
                      </a:r>
                      <a:endParaRPr sz="1300" b="0">
                        <a:latin typeface="Calibri" panose="020F0502020204030204"/>
                        <a:ea typeface="Calibri" panose="020F0502020204030204"/>
                        <a:cs typeface="Calibri" panose="020F0502020204030204"/>
                        <a:sym typeface="Calibri" panose="020F0502020204030204"/>
                      </a:endParaRPr>
                    </a:p>
                  </a:txBody>
                  <a:tcPr marL="83000" marR="83000" marT="41500" marB="41500"/>
                </a:tc>
                <a:tc>
                  <a:txBody>
                    <a:bodyPr/>
                    <a:lstStyle/>
                    <a:p>
                      <a:pPr marL="0" marR="0" lvl="0" indent="0" algn="l" rtl="0">
                        <a:lnSpc>
                          <a:spcPct val="100000"/>
                        </a:lnSpc>
                        <a:spcBef>
                          <a:spcPts val="0"/>
                        </a:spcBef>
                        <a:spcAft>
                          <a:spcPts val="0"/>
                        </a:spcAft>
                        <a:buClr>
                          <a:schemeClr val="dk1"/>
                        </a:buClr>
                        <a:buSzPts val="1300"/>
                        <a:buFont typeface="Calibri" panose="020F0502020204030204"/>
                        <a:buNone/>
                      </a:pPr>
                      <a:r>
                        <a:rPr lang="en-US" sz="1300" b="0">
                          <a:solidFill>
                            <a:schemeClr val="dk1"/>
                          </a:solidFill>
                          <a:latin typeface="Calibri" panose="020F0502020204030204"/>
                          <a:ea typeface="Calibri" panose="020F0502020204030204"/>
                          <a:cs typeface="Calibri" panose="020F0502020204030204"/>
                          <a:sym typeface="Calibri" panose="020F0502020204030204"/>
                        </a:rPr>
                        <a:t>Unauthorized Access To Customer Details</a:t>
                      </a:r>
                      <a:endParaRPr sz="1300" b="0">
                        <a:solidFill>
                          <a:schemeClr val="dk1"/>
                        </a:solidFill>
                        <a:latin typeface="Calibri" panose="020F0502020204030204"/>
                        <a:ea typeface="Calibri" panose="020F0502020204030204"/>
                        <a:cs typeface="Calibri" panose="020F0502020204030204"/>
                        <a:sym typeface="Calibri" panose="020F0502020204030204"/>
                      </a:endParaRPr>
                    </a:p>
                  </a:txBody>
                  <a:tcPr marL="83000" marR="83000" marT="41500" marB="41500"/>
                </a:tc>
                <a:tc>
                  <a:txBody>
                    <a:bodyPr/>
                    <a:lstStyle/>
                    <a:p>
                      <a:pPr marL="0" marR="0" lvl="0" indent="0" algn="ctr" rtl="0">
                        <a:spcBef>
                          <a:spcPts val="0"/>
                        </a:spcBef>
                        <a:spcAft>
                          <a:spcPts val="0"/>
                        </a:spcAft>
                        <a:buNone/>
                      </a:pPr>
                      <a:r>
                        <a:rPr lang="en-US" sz="1300" b="0">
                          <a:latin typeface="Calibri" panose="020F0502020204030204"/>
                          <a:ea typeface="Calibri" panose="020F0502020204030204"/>
                          <a:cs typeface="Calibri" panose="020F0502020204030204"/>
                          <a:sym typeface="Calibri" panose="020F0502020204030204"/>
                        </a:rPr>
                        <a:t>5</a:t>
                      </a:r>
                      <a:endParaRPr sz="1300" b="0">
                        <a:latin typeface="Calibri" panose="020F0502020204030204"/>
                        <a:ea typeface="Calibri" panose="020F0502020204030204"/>
                        <a:cs typeface="Calibri" panose="020F0502020204030204"/>
                        <a:sym typeface="Calibri" panose="020F0502020204030204"/>
                      </a:endParaRPr>
                    </a:p>
                  </a:txBody>
                  <a:tcPr marL="83000" marR="83000" marT="41500" marB="41500"/>
                </a:tc>
              </a:tr>
              <a:tr h="336550">
                <a:tc>
                  <a:txBody>
                    <a:bodyPr/>
                    <a:lstStyle/>
                    <a:p>
                      <a:pPr marL="0" marR="0" lvl="0" indent="0" algn="ctr" rtl="0">
                        <a:spcBef>
                          <a:spcPts val="0"/>
                        </a:spcBef>
                        <a:spcAft>
                          <a:spcPts val="0"/>
                        </a:spcAft>
                        <a:buNone/>
                      </a:pPr>
                      <a:r>
                        <a:rPr lang="en-US" sz="1300" b="0">
                          <a:solidFill>
                            <a:schemeClr val="dk1"/>
                          </a:solidFill>
                          <a:latin typeface="Calibri" panose="020F0502020204030204"/>
                          <a:ea typeface="Calibri" panose="020F0502020204030204"/>
                          <a:cs typeface="Calibri" panose="020F0502020204030204"/>
                          <a:sym typeface="Calibri" panose="020F0502020204030204"/>
                        </a:rPr>
                        <a:t>6</a:t>
                      </a:r>
                      <a:endParaRPr sz="1300" b="0">
                        <a:solidFill>
                          <a:schemeClr val="dk1"/>
                        </a:solidFill>
                        <a:latin typeface="Calibri" panose="020F0502020204030204"/>
                        <a:ea typeface="Calibri" panose="020F0502020204030204"/>
                        <a:cs typeface="Calibri" panose="020F0502020204030204"/>
                        <a:sym typeface="Calibri" panose="020F0502020204030204"/>
                      </a:endParaRPr>
                    </a:p>
                  </a:txBody>
                  <a:tcPr marL="83000" marR="83000" marT="41500" marB="41500"/>
                </a:tc>
                <a:tc>
                  <a:txBody>
                    <a:bodyPr/>
                    <a:lstStyle/>
                    <a:p>
                      <a:pPr marL="0" marR="0" lvl="0" indent="0" algn="ctr" rtl="0">
                        <a:lnSpc>
                          <a:spcPct val="100000"/>
                        </a:lnSpc>
                        <a:spcBef>
                          <a:spcPts val="0"/>
                        </a:spcBef>
                        <a:spcAft>
                          <a:spcPts val="0"/>
                        </a:spcAft>
                        <a:buClr>
                          <a:schemeClr val="dk1"/>
                        </a:buClr>
                        <a:buSzPts val="1300"/>
                        <a:buFont typeface="Calibri" panose="020F0502020204030204"/>
                        <a:buNone/>
                      </a:pPr>
                      <a:r>
                        <a:rPr lang="en-US" sz="1300" b="0">
                          <a:solidFill>
                            <a:schemeClr val="dk1"/>
                          </a:solidFill>
                          <a:latin typeface="Calibri" panose="020F0502020204030204"/>
                          <a:ea typeface="Calibri" panose="020F0502020204030204"/>
                          <a:cs typeface="Calibri" panose="020F0502020204030204"/>
                          <a:sym typeface="Calibri" panose="020F0502020204030204"/>
                        </a:rPr>
                        <a:t>Severe</a:t>
                      </a:r>
                      <a:endParaRPr sz="1300" b="0">
                        <a:solidFill>
                          <a:schemeClr val="dk1"/>
                        </a:solidFill>
                        <a:latin typeface="Calibri" panose="020F0502020204030204"/>
                        <a:ea typeface="Calibri" panose="020F0502020204030204"/>
                        <a:cs typeface="Calibri" panose="020F0502020204030204"/>
                        <a:sym typeface="Calibri" panose="020F0502020204030204"/>
                      </a:endParaRPr>
                    </a:p>
                  </a:txBody>
                  <a:tcPr marL="83000" marR="83000" marT="41500" marB="41500"/>
                </a:tc>
                <a:tc>
                  <a:txBody>
                    <a:bodyPr/>
                    <a:lstStyle/>
                    <a:p>
                      <a:pPr marL="0" marR="0" lvl="0" indent="0" algn="l" rtl="0">
                        <a:lnSpc>
                          <a:spcPct val="100000"/>
                        </a:lnSpc>
                        <a:spcBef>
                          <a:spcPts val="0"/>
                        </a:spcBef>
                        <a:spcAft>
                          <a:spcPts val="0"/>
                        </a:spcAft>
                        <a:buClr>
                          <a:schemeClr val="dk1"/>
                        </a:buClr>
                        <a:buSzPts val="1300"/>
                        <a:buFont typeface="Calibri" panose="020F0502020204030204"/>
                        <a:buNone/>
                      </a:pPr>
                      <a:r>
                        <a:rPr lang="en-US" sz="1300" b="0">
                          <a:solidFill>
                            <a:schemeClr val="dk1"/>
                          </a:solidFill>
                          <a:latin typeface="Calibri" panose="020F0502020204030204"/>
                          <a:ea typeface="Calibri" panose="020F0502020204030204"/>
                          <a:cs typeface="Calibri" panose="020F0502020204030204"/>
                          <a:sym typeface="Calibri" panose="020F0502020204030204"/>
                        </a:rPr>
                        <a:t>Reflected cross site scripting</a:t>
                      </a:r>
                      <a:endParaRPr sz="1300" b="0">
                        <a:solidFill>
                          <a:schemeClr val="dk1"/>
                        </a:solidFill>
                        <a:latin typeface="Calibri" panose="020F0502020204030204"/>
                        <a:ea typeface="Calibri" panose="020F0502020204030204"/>
                        <a:cs typeface="Calibri" panose="020F0502020204030204"/>
                        <a:sym typeface="Calibri" panose="020F0502020204030204"/>
                      </a:endParaRPr>
                    </a:p>
                  </a:txBody>
                  <a:tcPr marL="83000" marR="83000" marT="41500" marB="41500"/>
                </a:tc>
                <a:tc>
                  <a:txBody>
                    <a:bodyPr/>
                    <a:lstStyle/>
                    <a:p>
                      <a:pPr marL="0" marR="0" lvl="0" indent="0" algn="ctr" rtl="0">
                        <a:spcBef>
                          <a:spcPts val="0"/>
                        </a:spcBef>
                        <a:spcAft>
                          <a:spcPts val="0"/>
                        </a:spcAft>
                        <a:buNone/>
                      </a:pPr>
                      <a:r>
                        <a:rPr lang="en-US" sz="1300" b="0">
                          <a:latin typeface="Calibri" panose="020F0502020204030204"/>
                          <a:ea typeface="Calibri" panose="020F0502020204030204"/>
                          <a:cs typeface="Calibri" panose="020F0502020204030204"/>
                          <a:sym typeface="Calibri" panose="020F0502020204030204"/>
                        </a:rPr>
                        <a:t>15</a:t>
                      </a:r>
                      <a:endParaRPr sz="1300" b="0">
                        <a:latin typeface="Calibri" panose="020F0502020204030204"/>
                        <a:ea typeface="Calibri" panose="020F0502020204030204"/>
                        <a:cs typeface="Calibri" panose="020F0502020204030204"/>
                        <a:sym typeface="Calibri" panose="020F0502020204030204"/>
                      </a:endParaRPr>
                    </a:p>
                  </a:txBody>
                  <a:tcPr marL="83000" marR="83000" marT="41500" marB="41500"/>
                </a:tc>
              </a:tr>
              <a:tr h="336550">
                <a:tc>
                  <a:txBody>
                    <a:bodyPr/>
                    <a:lstStyle/>
                    <a:p>
                      <a:pPr marL="0" marR="0" lvl="0" indent="0" algn="ctr" rtl="0">
                        <a:spcBef>
                          <a:spcPts val="0"/>
                        </a:spcBef>
                        <a:spcAft>
                          <a:spcPts val="0"/>
                        </a:spcAft>
                        <a:buNone/>
                      </a:pPr>
                      <a:r>
                        <a:rPr lang="en-US" sz="1300" b="0">
                          <a:solidFill>
                            <a:schemeClr val="dk1"/>
                          </a:solidFill>
                          <a:latin typeface="Calibri" panose="020F0502020204030204"/>
                          <a:ea typeface="Calibri" panose="020F0502020204030204"/>
                          <a:cs typeface="Calibri" panose="020F0502020204030204"/>
                          <a:sym typeface="Calibri" panose="020F0502020204030204"/>
                        </a:rPr>
                        <a:t>7</a:t>
                      </a:r>
                      <a:endParaRPr sz="1300" b="0">
                        <a:solidFill>
                          <a:schemeClr val="dk1"/>
                        </a:solidFill>
                        <a:latin typeface="Calibri" panose="020F0502020204030204"/>
                        <a:ea typeface="Calibri" panose="020F0502020204030204"/>
                        <a:cs typeface="Calibri" panose="020F0502020204030204"/>
                        <a:sym typeface="Calibri" panose="020F0502020204030204"/>
                      </a:endParaRPr>
                    </a:p>
                  </a:txBody>
                  <a:tcPr marL="83000" marR="83000" marT="41500" marB="41500"/>
                </a:tc>
                <a:tc>
                  <a:txBody>
                    <a:bodyPr/>
                    <a:lstStyle/>
                    <a:p>
                      <a:pPr marL="0" marR="0" lvl="0" indent="0" algn="ctr" rtl="0">
                        <a:spcBef>
                          <a:spcPts val="0"/>
                        </a:spcBef>
                        <a:spcAft>
                          <a:spcPts val="0"/>
                        </a:spcAft>
                        <a:buNone/>
                      </a:pPr>
                      <a:r>
                        <a:rPr lang="en-US" sz="1300" b="0">
                          <a:latin typeface="Calibri" panose="020F0502020204030204"/>
                          <a:ea typeface="Calibri" panose="020F0502020204030204"/>
                          <a:cs typeface="Calibri" panose="020F0502020204030204"/>
                          <a:sym typeface="Calibri" panose="020F0502020204030204"/>
                        </a:rPr>
                        <a:t>Moderate</a:t>
                      </a:r>
                      <a:endParaRPr sz="1300" b="0">
                        <a:latin typeface="Calibri" panose="020F0502020204030204"/>
                        <a:ea typeface="Calibri" panose="020F0502020204030204"/>
                        <a:cs typeface="Calibri" panose="020F0502020204030204"/>
                        <a:sym typeface="Calibri" panose="020F0502020204030204"/>
                      </a:endParaRPr>
                    </a:p>
                  </a:txBody>
                  <a:tcPr marL="83000" marR="83000" marT="41500" marB="41500"/>
                </a:tc>
                <a:tc>
                  <a:txBody>
                    <a:bodyPr/>
                    <a:lstStyle/>
                    <a:p>
                      <a:pPr marL="0" marR="0" lvl="0" indent="0" algn="l" rtl="0">
                        <a:spcBef>
                          <a:spcPts val="0"/>
                        </a:spcBef>
                        <a:spcAft>
                          <a:spcPts val="0"/>
                        </a:spcAft>
                        <a:buNone/>
                      </a:pPr>
                      <a:r>
                        <a:rPr lang="en-US" sz="1300" b="0">
                          <a:solidFill>
                            <a:schemeClr val="dk1"/>
                          </a:solidFill>
                          <a:latin typeface="Calibri" panose="020F0502020204030204"/>
                          <a:ea typeface="Calibri" panose="020F0502020204030204"/>
                          <a:cs typeface="Calibri" panose="020F0502020204030204"/>
                          <a:sym typeface="Calibri" panose="020F0502020204030204"/>
                        </a:rPr>
                        <a:t>Directory</a:t>
                      </a:r>
                      <a:r>
                        <a:rPr lang="en-US" sz="1300" b="0">
                          <a:solidFill>
                            <a:schemeClr val="dk1"/>
                          </a:solidFill>
                          <a:latin typeface="Calibri" panose="020F0502020204030204"/>
                          <a:ea typeface="Calibri" panose="020F0502020204030204"/>
                          <a:cs typeface="Calibri" panose="020F0502020204030204"/>
                          <a:sym typeface="Calibri" panose="020F0502020204030204"/>
                        </a:rPr>
                        <a:t> Listing of Configuration FIles</a:t>
                      </a:r>
                      <a:endParaRPr sz="1300" b="0">
                        <a:solidFill>
                          <a:schemeClr val="dk1"/>
                        </a:solidFill>
                        <a:latin typeface="Calibri" panose="020F0502020204030204"/>
                        <a:ea typeface="Calibri" panose="020F0502020204030204"/>
                        <a:cs typeface="Calibri" panose="020F0502020204030204"/>
                        <a:sym typeface="Calibri" panose="020F0502020204030204"/>
                      </a:endParaRPr>
                    </a:p>
                  </a:txBody>
                  <a:tcPr marL="83000" marR="83000" marT="41500" marB="41500"/>
                </a:tc>
                <a:tc>
                  <a:txBody>
                    <a:bodyPr/>
                    <a:lstStyle/>
                    <a:p>
                      <a:pPr marL="0" marR="0" lvl="0" indent="0" algn="ctr" rtl="0">
                        <a:spcBef>
                          <a:spcPts val="0"/>
                        </a:spcBef>
                        <a:spcAft>
                          <a:spcPts val="0"/>
                        </a:spcAft>
                        <a:buNone/>
                      </a:pPr>
                      <a:r>
                        <a:rPr lang="en-US" sz="1300" b="0">
                          <a:latin typeface="Calibri" panose="020F0502020204030204"/>
                          <a:ea typeface="Calibri" panose="020F0502020204030204"/>
                          <a:cs typeface="Calibri" panose="020F0502020204030204"/>
                          <a:sym typeface="Calibri" panose="020F0502020204030204"/>
                        </a:rPr>
                        <a:t>2</a:t>
                      </a:r>
                      <a:endParaRPr sz="1300" b="0">
                        <a:latin typeface="Calibri" panose="020F0502020204030204"/>
                        <a:ea typeface="Calibri" panose="020F0502020204030204"/>
                        <a:cs typeface="Calibri" panose="020F0502020204030204"/>
                        <a:sym typeface="Calibri" panose="020F0502020204030204"/>
                      </a:endParaRPr>
                    </a:p>
                  </a:txBody>
                  <a:tcPr marL="83000" marR="83000" marT="41500" marB="41500"/>
                </a:tc>
              </a:tr>
              <a:tr h="336550">
                <a:tc>
                  <a:txBody>
                    <a:bodyPr/>
                    <a:lstStyle/>
                    <a:p>
                      <a:pPr marL="0" marR="0" lvl="0" indent="0" algn="ctr" rtl="0">
                        <a:spcBef>
                          <a:spcPts val="0"/>
                        </a:spcBef>
                        <a:spcAft>
                          <a:spcPts val="0"/>
                        </a:spcAft>
                        <a:buNone/>
                      </a:pPr>
                      <a:r>
                        <a:rPr lang="en-US" sz="1300" b="0">
                          <a:solidFill>
                            <a:schemeClr val="dk1"/>
                          </a:solidFill>
                          <a:latin typeface="Calibri" panose="020F0502020204030204"/>
                          <a:ea typeface="Calibri" panose="020F0502020204030204"/>
                          <a:cs typeface="Calibri" panose="020F0502020204030204"/>
                          <a:sym typeface="Calibri" panose="020F0502020204030204"/>
                        </a:rPr>
                        <a:t>8</a:t>
                      </a:r>
                      <a:endParaRPr sz="1300" b="0">
                        <a:solidFill>
                          <a:schemeClr val="dk1"/>
                        </a:solidFill>
                        <a:latin typeface="Calibri" panose="020F0502020204030204"/>
                        <a:ea typeface="Calibri" panose="020F0502020204030204"/>
                        <a:cs typeface="Calibri" panose="020F0502020204030204"/>
                        <a:sym typeface="Calibri" panose="020F0502020204030204"/>
                      </a:endParaRPr>
                    </a:p>
                  </a:txBody>
                  <a:tcPr marL="83000" marR="83000" marT="41500" marB="41500"/>
                </a:tc>
                <a:tc>
                  <a:txBody>
                    <a:bodyPr/>
                    <a:lstStyle/>
                    <a:p>
                      <a:pPr marL="0" marR="0" lvl="0" indent="0" algn="ctr" rtl="0">
                        <a:spcBef>
                          <a:spcPts val="0"/>
                        </a:spcBef>
                        <a:spcAft>
                          <a:spcPts val="0"/>
                        </a:spcAft>
                        <a:buNone/>
                      </a:pPr>
                      <a:r>
                        <a:rPr lang="en-US" sz="1300" b="0">
                          <a:latin typeface="Calibri" panose="020F0502020204030204"/>
                          <a:ea typeface="Calibri" panose="020F0502020204030204"/>
                          <a:cs typeface="Calibri" panose="020F0502020204030204"/>
                          <a:sym typeface="Calibri" panose="020F0502020204030204"/>
                        </a:rPr>
                        <a:t>Low</a:t>
                      </a:r>
                      <a:endParaRPr sz="1300" b="0">
                        <a:latin typeface="Calibri" panose="020F0502020204030204"/>
                        <a:ea typeface="Calibri" panose="020F0502020204030204"/>
                        <a:cs typeface="Calibri" panose="020F0502020204030204"/>
                        <a:sym typeface="Calibri" panose="020F0502020204030204"/>
                      </a:endParaRPr>
                    </a:p>
                  </a:txBody>
                  <a:tcPr marL="83000" marR="83000" marT="41500" marB="41500"/>
                </a:tc>
                <a:tc>
                  <a:txBody>
                    <a:bodyPr/>
                    <a:lstStyle/>
                    <a:p>
                      <a:pPr marL="0" marR="0" lvl="0" indent="0" algn="l" rtl="0">
                        <a:spcBef>
                          <a:spcPts val="0"/>
                        </a:spcBef>
                        <a:spcAft>
                          <a:spcPts val="0"/>
                        </a:spcAft>
                        <a:buNone/>
                      </a:pPr>
                      <a:r>
                        <a:rPr lang="en-US" sz="1300" b="0">
                          <a:solidFill>
                            <a:schemeClr val="dk1"/>
                          </a:solidFill>
                          <a:latin typeface="Calibri" panose="020F0502020204030204"/>
                          <a:ea typeface="Calibri" panose="020F0502020204030204"/>
                          <a:cs typeface="Calibri" panose="020F0502020204030204"/>
                          <a:sym typeface="Calibri" panose="020F0502020204030204"/>
                        </a:rPr>
                        <a:t>I</a:t>
                      </a:r>
                      <a:r>
                        <a:rPr lang="en-US" sz="1300" b="0">
                          <a:solidFill>
                            <a:schemeClr val="dk1"/>
                          </a:solidFill>
                          <a:latin typeface="Calibri" panose="020F0502020204030204"/>
                          <a:ea typeface="Calibri" panose="020F0502020204030204"/>
                          <a:cs typeface="Calibri" panose="020F0502020204030204"/>
                          <a:sym typeface="Calibri" panose="020F0502020204030204"/>
                        </a:rPr>
                        <a:t>nformation disclosure due to Apache Default Pages</a:t>
                      </a:r>
                      <a:endParaRPr sz="1300" b="0">
                        <a:solidFill>
                          <a:schemeClr val="dk1"/>
                        </a:solidFill>
                        <a:latin typeface="Calibri" panose="020F0502020204030204"/>
                        <a:ea typeface="Calibri" panose="020F0502020204030204"/>
                        <a:cs typeface="Calibri" panose="020F0502020204030204"/>
                        <a:sym typeface="Calibri" panose="020F0502020204030204"/>
                      </a:endParaRPr>
                    </a:p>
                  </a:txBody>
                  <a:tcPr marL="83000" marR="83000" marT="41500" marB="41500"/>
                </a:tc>
                <a:tc>
                  <a:txBody>
                    <a:bodyPr/>
                    <a:lstStyle/>
                    <a:p>
                      <a:pPr marL="0" marR="0" lvl="0" indent="0" algn="ctr" rtl="0">
                        <a:spcBef>
                          <a:spcPts val="0"/>
                        </a:spcBef>
                        <a:spcAft>
                          <a:spcPts val="0"/>
                        </a:spcAft>
                        <a:buNone/>
                      </a:pPr>
                      <a:r>
                        <a:rPr lang="en-US" sz="1300" b="0">
                          <a:latin typeface="Calibri" panose="020F0502020204030204"/>
                          <a:ea typeface="Calibri" panose="020F0502020204030204"/>
                          <a:cs typeface="Calibri" panose="020F0502020204030204"/>
                          <a:sym typeface="Calibri" panose="020F0502020204030204"/>
                        </a:rPr>
                        <a:t>2</a:t>
                      </a:r>
                      <a:endParaRPr sz="1300" b="0">
                        <a:latin typeface="Calibri" panose="020F0502020204030204"/>
                        <a:ea typeface="Calibri" panose="020F0502020204030204"/>
                        <a:cs typeface="Calibri" panose="020F0502020204030204"/>
                        <a:sym typeface="Calibri" panose="020F0502020204030204"/>
                      </a:endParaRPr>
                    </a:p>
                  </a:txBody>
                  <a:tcPr marL="83000" marR="83000" marT="41500" marB="41500"/>
                </a:tc>
              </a:tr>
            </a:tbl>
          </a:graphicData>
        </a:graphic>
      </p:graphicFrame>
      <p:sp>
        <p:nvSpPr>
          <p:cNvPr id="112" name="Google Shape;112;p1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Vulnerabilities:</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381" name="Shape 381"/>
        <p:cNvGrpSpPr/>
        <p:nvPr/>
      </p:nvGrpSpPr>
      <p:grpSpPr>
        <a:xfrm>
          <a:off x="0" y="0"/>
          <a:ext cx="0" cy="0"/>
          <a:chOff x="0" y="0"/>
          <a:chExt cx="0" cy="0"/>
        </a:xfrm>
      </p:grpSpPr>
      <p:sp>
        <p:nvSpPr>
          <p:cNvPr id="382" name="Google Shape;382;p53"/>
          <p:cNvSpPr txBox="1"/>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83" name="Google Shape;383;p5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5. Reflected Cross Site Scripting (XSS)</a:t>
            </a:r>
            <a:endParaRPr lang="en-US"/>
          </a:p>
        </p:txBody>
      </p:sp>
      <p:graphicFrame>
        <p:nvGraphicFramePr>
          <p:cNvPr id="384" name="Google Shape;384;p53"/>
          <p:cNvGraphicFramePr/>
          <p:nvPr/>
        </p:nvGraphicFramePr>
        <p:xfrm>
          <a:off x="2041311" y="1879765"/>
          <a:ext cx="8109375" cy="3000000"/>
        </p:xfrm>
        <a:graphic>
          <a:graphicData uri="http://schemas.openxmlformats.org/drawingml/2006/table">
            <a:tbl>
              <a:tblPr firstRow="1" bandRow="1">
                <a:noFill/>
                <a:tableStyleId>{51015F43-4BEC-485C-AC9F-371C459AA63F}</a:tableStyleId>
              </a:tblPr>
              <a:tblGrid>
                <a:gridCol w="1413550"/>
                <a:gridCol w="6695825"/>
              </a:tblGrid>
              <a:tr h="415125">
                <a:tc>
                  <a:txBody>
                    <a:bodyPr/>
                    <a:lstStyle/>
                    <a:p>
                      <a:pPr marL="0" marR="0" lvl="0" indent="0" algn="ctr"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2406650">
                <a:tc>
                  <a:txBody>
                    <a:bodyPr/>
                    <a:lstStyle/>
                    <a:p>
                      <a:pPr marL="0" marR="0" lvl="0" indent="0" algn="ctr" rtl="0">
                        <a:spcBef>
                          <a:spcPts val="0"/>
                        </a:spcBef>
                        <a:spcAft>
                          <a:spcPts val="0"/>
                        </a:spcAft>
                        <a:buNone/>
                      </a:pPr>
                      <a:r>
                        <a:rPr lang="en-US" sz="1600">
                          <a:solidFill>
                            <a:srgbClr val="FFFFFF"/>
                          </a:solidFill>
                          <a:latin typeface="Calibri" panose="020F0502020204030204"/>
                          <a:ea typeface="Calibri" panose="020F0502020204030204"/>
                          <a:cs typeface="Calibri" panose="020F0502020204030204"/>
                          <a:sym typeface="Calibri" panose="020F0502020204030204"/>
                        </a:rPr>
                        <a:t>Reflected Cross Site Scripting </a:t>
                      </a:r>
                      <a:r>
                        <a:rPr lang="en-US" sz="1300">
                          <a:solidFill>
                            <a:srgbClr val="FFFFFF"/>
                          </a:solidFill>
                          <a:latin typeface="Calibri" panose="020F0502020204030204"/>
                          <a:ea typeface="Calibri" panose="020F0502020204030204"/>
                          <a:cs typeface="Calibri" panose="020F0502020204030204"/>
                          <a:sym typeface="Calibri" panose="020F0502020204030204"/>
                        </a:rPr>
                        <a:t>(Severe)</a:t>
                      </a:r>
                      <a:endParaRPr sz="1300">
                        <a:solidFill>
                          <a:srgbClr val="FFFFFF"/>
                        </a:solidFill>
                        <a:latin typeface="Calibri" panose="020F0502020204030204"/>
                        <a:ea typeface="Calibri" panose="020F0502020204030204"/>
                        <a:cs typeface="Calibri" panose="020F0502020204030204"/>
                        <a:sym typeface="Calibri" panose="020F0502020204030204"/>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9933"/>
                    </a:solidFill>
                  </a:tcPr>
                </a:tc>
                <a:tc>
                  <a:txBody>
                    <a:bodyPr/>
                    <a:lstStyle/>
                    <a:p>
                      <a:pPr marL="0" marR="0" lvl="0" indent="0" algn="l" rtl="0">
                        <a:spcBef>
                          <a:spcPts val="0"/>
                        </a:spcBef>
                        <a:spcAft>
                          <a:spcPts val="0"/>
                        </a:spcAft>
                        <a:buNone/>
                      </a:pPr>
                      <a:r>
                        <a:rPr lang="en-US" sz="1300">
                          <a:solidFill>
                            <a:schemeClr val="dk1"/>
                          </a:solidFill>
                          <a:latin typeface="Calibri" panose="020F0502020204030204"/>
                          <a:ea typeface="Calibri" panose="020F0502020204030204"/>
                          <a:cs typeface="Calibri" panose="020F0502020204030204"/>
                          <a:sym typeface="Calibri" panose="020F0502020204030204"/>
                        </a:rPr>
                        <a:t> </a:t>
                      </a:r>
                      <a:endParaRPr sz="13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300">
                          <a:solidFill>
                            <a:schemeClr val="dk1"/>
                          </a:solidFill>
                          <a:latin typeface="Calibri" panose="020F0502020204030204"/>
                          <a:ea typeface="Calibri" panose="020F0502020204030204"/>
                          <a:cs typeface="Calibri" panose="020F0502020204030204"/>
                          <a:sym typeface="Calibri" panose="020F0502020204030204"/>
                        </a:rPr>
                        <a:t>Below mentioned parameters are vulnerable to reflected XSS</a:t>
                      </a:r>
                      <a:endParaRPr sz="13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3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300" b="1">
                          <a:solidFill>
                            <a:schemeClr val="dk1"/>
                          </a:solidFill>
                          <a:latin typeface="Calibri" panose="020F0502020204030204"/>
                          <a:ea typeface="Calibri" panose="020F0502020204030204"/>
                          <a:cs typeface="Calibri" panose="020F0502020204030204"/>
                          <a:sym typeface="Calibri" panose="020F0502020204030204"/>
                        </a:rPr>
                        <a:t>Affected URL :</a:t>
                      </a:r>
                      <a:endParaRPr sz="13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300"/>
                        <a:buFont typeface="Arial" panose="020B0604020202020204"/>
                        <a:buChar char="•"/>
                      </a:pPr>
                      <a:r>
                        <a:rPr lang="en-US" sz="1300" b="0" i="0" u="none" strike="noStrike">
                          <a:solidFill>
                            <a:schemeClr val="dk1"/>
                          </a:solidFill>
                          <a:latin typeface="Calibri" panose="020F0502020204030204"/>
                          <a:ea typeface="Calibri" panose="020F0502020204030204"/>
                          <a:cs typeface="Calibri" panose="020F0502020204030204"/>
                          <a:sym typeface="Calibri" panose="020F0502020204030204"/>
                        </a:rPr>
                        <a:t>hackingenv.internshala.com/Cross-Site-Scripting/Temporary-XSS-Variant-1/hello.php</a:t>
                      </a:r>
                      <a:endParaRPr sz="13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03200" algn="l" rtl="0">
                        <a:spcBef>
                          <a:spcPts val="0"/>
                        </a:spcBef>
                        <a:spcAft>
                          <a:spcPts val="0"/>
                        </a:spcAft>
                        <a:buClr>
                          <a:schemeClr val="dk1"/>
                        </a:buClr>
                        <a:buSzPts val="1300"/>
                        <a:buFont typeface="Arial" panose="020B0604020202020204"/>
                        <a:buNone/>
                      </a:pP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1300"/>
                        <a:buFont typeface="Arial" panose="020B0604020202020204"/>
                        <a:buNone/>
                      </a:pPr>
                      <a:r>
                        <a:rPr lang="en-US" sz="1300" b="1">
                          <a:solidFill>
                            <a:schemeClr val="dk1"/>
                          </a:solidFill>
                          <a:latin typeface="Calibri" panose="020F0502020204030204"/>
                          <a:ea typeface="Calibri" panose="020F0502020204030204"/>
                          <a:cs typeface="Calibri" panose="020F0502020204030204"/>
                          <a:sym typeface="Calibri" panose="020F0502020204030204"/>
                        </a:rPr>
                        <a:t>Affected</a:t>
                      </a:r>
                      <a:r>
                        <a:rPr lang="en-US" sz="1300" b="1">
                          <a:solidFill>
                            <a:schemeClr val="dk1"/>
                          </a:solidFill>
                          <a:latin typeface="Calibri" panose="020F0502020204030204"/>
                          <a:ea typeface="Calibri" panose="020F0502020204030204"/>
                          <a:cs typeface="Calibri" panose="020F0502020204030204"/>
                          <a:sym typeface="Calibri" panose="020F0502020204030204"/>
                        </a:rPr>
                        <a:t> Parameters</a:t>
                      </a:r>
                      <a:r>
                        <a:rPr lang="en-US" sz="1300" b="1">
                          <a:solidFill>
                            <a:schemeClr val="dk1"/>
                          </a:solidFill>
                          <a:latin typeface="Calibri" panose="020F0502020204030204"/>
                          <a:ea typeface="Calibri" panose="020F0502020204030204"/>
                          <a:cs typeface="Calibri" panose="020F0502020204030204"/>
                          <a:sym typeface="Calibri" panose="020F0502020204030204"/>
                        </a:rPr>
                        <a:t> :</a:t>
                      </a: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300"/>
                        <a:buFont typeface="Arial" panose="020B0604020202020204"/>
                        <a:buChar char="•"/>
                      </a:pPr>
                      <a:r>
                        <a:rPr lang="en-US" sz="1300" b="0">
                          <a:solidFill>
                            <a:schemeClr val="dk1"/>
                          </a:solidFill>
                          <a:latin typeface="Calibri" panose="020F0502020204030204"/>
                          <a:ea typeface="Calibri" panose="020F0502020204030204"/>
                          <a:cs typeface="Calibri" panose="020F0502020204030204"/>
                          <a:sym typeface="Calibri" panose="020F0502020204030204"/>
                        </a:rPr>
                        <a:t>user_name(GET</a:t>
                      </a:r>
                      <a:r>
                        <a:rPr lang="en-US" sz="1300" b="0">
                          <a:solidFill>
                            <a:schemeClr val="dk1"/>
                          </a:solidFill>
                          <a:latin typeface="Calibri" panose="020F0502020204030204"/>
                          <a:ea typeface="Calibri" panose="020F0502020204030204"/>
                          <a:cs typeface="Calibri" panose="020F0502020204030204"/>
                          <a:sym typeface="Calibri" panose="020F0502020204030204"/>
                        </a:rPr>
                        <a:t> parameters)</a:t>
                      </a:r>
                      <a:endParaRPr lang="en-US" sz="13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03200" algn="l" rtl="0">
                        <a:spcBef>
                          <a:spcPts val="0"/>
                        </a:spcBef>
                        <a:spcAft>
                          <a:spcPts val="0"/>
                        </a:spcAft>
                        <a:buClr>
                          <a:schemeClr val="dk1"/>
                        </a:buClr>
                        <a:buSzPts val="1300"/>
                        <a:buFont typeface="Arial" panose="020B0604020202020204"/>
                        <a:buNone/>
                      </a:pP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300"/>
                        <a:buFont typeface="Arial" panose="020B0604020202020204"/>
                        <a:buNone/>
                      </a:pPr>
                      <a:r>
                        <a:rPr lang="en-US" sz="1300" b="1">
                          <a:solidFill>
                            <a:schemeClr val="dk1"/>
                          </a:solidFill>
                          <a:latin typeface="Calibri" panose="020F0502020204030204"/>
                          <a:ea typeface="Calibri" panose="020F0502020204030204"/>
                          <a:cs typeface="Calibri" panose="020F0502020204030204"/>
                          <a:sym typeface="Calibri" panose="020F0502020204030204"/>
                        </a:rPr>
                        <a:t>Payload:</a:t>
                      </a:r>
                      <a:endParaRPr lang="en-US" sz="1300" b="1">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300"/>
                        <a:buFont typeface="Arial" panose="020B0604020202020204"/>
                        <a:buChar char="•"/>
                      </a:pPr>
                      <a:r>
                        <a:rPr lang="en-US" sz="1300" b="0">
                          <a:solidFill>
                            <a:schemeClr val="dk1"/>
                          </a:solidFill>
                          <a:latin typeface="Calibri" panose="020F0502020204030204"/>
                          <a:ea typeface="Calibri" panose="020F0502020204030204"/>
                          <a:cs typeface="Calibri" panose="020F0502020204030204"/>
                          <a:sym typeface="Calibri" panose="020F0502020204030204"/>
                        </a:rPr>
                        <a:t>&lt;script&gt;alert(1)&lt;/script&gt;</a:t>
                      </a: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03200" algn="l" rtl="0">
                        <a:spcBef>
                          <a:spcPts val="0"/>
                        </a:spcBef>
                        <a:spcAft>
                          <a:spcPts val="0"/>
                        </a:spcAft>
                        <a:buClr>
                          <a:schemeClr val="dk1"/>
                        </a:buClr>
                        <a:buSzPts val="1300"/>
                        <a:buFont typeface="Arial" panose="020B0604020202020204"/>
                        <a:buNone/>
                      </a:pP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03200" algn="l" rtl="0">
                        <a:spcBef>
                          <a:spcPts val="0"/>
                        </a:spcBef>
                        <a:spcAft>
                          <a:spcPts val="0"/>
                        </a:spcAft>
                        <a:buClr>
                          <a:schemeClr val="dk1"/>
                        </a:buClr>
                        <a:buSzPts val="1300"/>
                        <a:buFont typeface="Arial" panose="020B0604020202020204"/>
                        <a:buNone/>
                      </a:pPr>
                      <a:endParaRPr sz="1300" b="0">
                        <a:solidFill>
                          <a:schemeClr val="dk1"/>
                        </a:solidFill>
                        <a:latin typeface="Calibri" panose="020F0502020204030204"/>
                        <a:ea typeface="Calibri" panose="020F0502020204030204"/>
                        <a:cs typeface="Calibri" panose="020F0502020204030204"/>
                        <a:sym typeface="Calibri" panose="020F0502020204030204"/>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388" name="Shape 388"/>
        <p:cNvGrpSpPr/>
        <p:nvPr/>
      </p:nvGrpSpPr>
      <p:grpSpPr>
        <a:xfrm>
          <a:off x="0" y="0"/>
          <a:ext cx="0" cy="0"/>
          <a:chOff x="0" y="0"/>
          <a:chExt cx="0" cy="0"/>
        </a:xfrm>
      </p:grpSpPr>
      <p:sp>
        <p:nvSpPr>
          <p:cNvPr id="389" name="Google Shape;389;p54"/>
          <p:cNvSpPr txBox="1"/>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90" name="Google Shape;390;p5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5. Reflected Cross Site Scripting (XSS)</a:t>
            </a:r>
            <a:endParaRPr lang="en-US"/>
          </a:p>
        </p:txBody>
      </p:sp>
      <p:graphicFrame>
        <p:nvGraphicFramePr>
          <p:cNvPr id="391" name="Google Shape;391;p54"/>
          <p:cNvGraphicFramePr/>
          <p:nvPr/>
        </p:nvGraphicFramePr>
        <p:xfrm>
          <a:off x="2394823" y="1419340"/>
          <a:ext cx="7402350" cy="4812150"/>
        </p:xfrm>
        <a:graphic>
          <a:graphicData uri="http://schemas.openxmlformats.org/drawingml/2006/table">
            <a:tbl>
              <a:tblPr firstRow="1" bandRow="1">
                <a:noFill/>
                <a:tableStyleId>{51015F43-4BEC-485C-AC9F-371C459AA63F}</a:tableStyleId>
              </a:tblPr>
              <a:tblGrid>
                <a:gridCol w="1290325"/>
                <a:gridCol w="6112025"/>
              </a:tblGrid>
              <a:tr h="330450">
                <a:tc>
                  <a:txBody>
                    <a:bodyPr/>
                    <a:lstStyle/>
                    <a:p>
                      <a:pPr marL="0" marR="0" lvl="0" indent="0" algn="ctr" rtl="0">
                        <a:spcBef>
                          <a:spcPts val="0"/>
                        </a:spcBef>
                        <a:spcAft>
                          <a:spcPts val="0"/>
                        </a:spcAft>
                        <a:buNone/>
                      </a:pPr>
                      <a:endParaRPr sz="12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2240850">
                <a:tc rowSpan="2">
                  <a:txBody>
                    <a:bodyPr/>
                    <a:lstStyle/>
                    <a:p>
                      <a:pPr marL="0" marR="0" lvl="0" indent="0" algn="ctr" rtl="0">
                        <a:spcBef>
                          <a:spcPts val="0"/>
                        </a:spcBef>
                        <a:spcAft>
                          <a:spcPts val="0"/>
                        </a:spcAft>
                        <a:buNone/>
                      </a:pPr>
                      <a:r>
                        <a:rPr lang="en-US" sz="1200">
                          <a:solidFill>
                            <a:srgbClr val="FFFFFF"/>
                          </a:solidFill>
                          <a:latin typeface="Calibri" panose="020F0502020204030204"/>
                          <a:ea typeface="Calibri" panose="020F0502020204030204"/>
                          <a:cs typeface="Calibri" panose="020F0502020204030204"/>
                          <a:sym typeface="Calibri" panose="020F0502020204030204"/>
                        </a:rPr>
                        <a:t>Reflected Cross Site Scripting</a:t>
                      </a:r>
                      <a:br>
                        <a:rPr lang="en-US" sz="1200">
                          <a:solidFill>
                            <a:srgbClr val="FFFFFF"/>
                          </a:solidFill>
                          <a:latin typeface="Calibri" panose="020F0502020204030204"/>
                          <a:ea typeface="Calibri" panose="020F0502020204030204"/>
                          <a:cs typeface="Calibri" panose="020F0502020204030204"/>
                          <a:sym typeface="Calibri" panose="020F0502020204030204"/>
                        </a:rPr>
                      </a:br>
                      <a:r>
                        <a:rPr lang="en-US" sz="1100">
                          <a:solidFill>
                            <a:srgbClr val="FFFFFF"/>
                          </a:solidFill>
                          <a:latin typeface="Calibri" panose="020F0502020204030204"/>
                          <a:ea typeface="Calibri" panose="020F0502020204030204"/>
                          <a:cs typeface="Calibri" panose="020F0502020204030204"/>
                          <a:sym typeface="Calibri" panose="020F0502020204030204"/>
                        </a:rPr>
                        <a:t>(Severe)</a:t>
                      </a:r>
                      <a:endParaRPr sz="1100">
                        <a:solidFill>
                          <a:srgbClr val="FFFFFF"/>
                        </a:solidFill>
                        <a:latin typeface="Calibri" panose="020F0502020204030204"/>
                        <a:ea typeface="Calibri" panose="020F0502020204030204"/>
                        <a:cs typeface="Calibri" panose="020F0502020204030204"/>
                        <a:sym typeface="Calibri" panose="020F0502020204030204"/>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9933"/>
                    </a:solidFill>
                  </a:tcPr>
                </a:tc>
                <a:tc>
                  <a:txBody>
                    <a:bodyPr/>
                    <a:lstStyle/>
                    <a:p>
                      <a:pPr marL="0" marR="0" lvl="0" indent="0" algn="l" rtl="0">
                        <a:spcBef>
                          <a:spcPts val="0"/>
                        </a:spcBef>
                        <a:spcAft>
                          <a:spcPts val="0"/>
                        </a:spcAft>
                        <a:buNone/>
                      </a:pPr>
                      <a:r>
                        <a:rPr lang="en-US" sz="1100">
                          <a:solidFill>
                            <a:schemeClr val="dk1"/>
                          </a:solidFill>
                          <a:latin typeface="Calibri" panose="020F0502020204030204"/>
                          <a:ea typeface="Calibri" panose="020F0502020204030204"/>
                          <a:cs typeface="Calibri" panose="020F0502020204030204"/>
                          <a:sym typeface="Calibri" panose="020F0502020204030204"/>
                        </a:rPr>
                        <a:t> </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100">
                          <a:solidFill>
                            <a:schemeClr val="dk1"/>
                          </a:solidFill>
                          <a:latin typeface="Calibri" panose="020F0502020204030204"/>
                          <a:ea typeface="Calibri" panose="020F0502020204030204"/>
                          <a:cs typeface="Calibri" panose="020F0502020204030204"/>
                          <a:sym typeface="Calibri" panose="020F0502020204030204"/>
                        </a:rPr>
                        <a:t>Similar issue is found on below modules too</a:t>
                      </a: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1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100" b="1">
                          <a:solidFill>
                            <a:schemeClr val="dk1"/>
                          </a:solidFill>
                          <a:latin typeface="Calibri" panose="020F0502020204030204"/>
                          <a:ea typeface="Calibri" panose="020F0502020204030204"/>
                          <a:cs typeface="Calibri" panose="020F0502020204030204"/>
                          <a:sym typeface="Calibri" panose="020F0502020204030204"/>
                        </a:rPr>
                        <a:t>Affected URL :</a:t>
                      </a:r>
                      <a:endParaRPr sz="11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100"/>
                        <a:buFont typeface="Arial" panose="020B0604020202020204"/>
                        <a:buChar char="•"/>
                      </a:pPr>
                      <a:r>
                        <a:rPr lang="en-US" sz="1100" b="0" i="0" u="none" strike="noStrike">
                          <a:solidFill>
                            <a:schemeClr val="dk1"/>
                          </a:solidFill>
                          <a:latin typeface="Calibri" panose="020F0502020204030204"/>
                          <a:ea typeface="Calibri" panose="020F0502020204030204"/>
                          <a:cs typeface="Calibri" panose="020F0502020204030204"/>
                          <a:sym typeface="Calibri" panose="020F0502020204030204"/>
                        </a:rPr>
                        <a:t>http://hackingenv.internshala.com/Cross-Site-Scripting/Temporary-XSS-Variant-2/xss/testing*</a:t>
                      </a:r>
                      <a:endParaRPr sz="1100" b="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1100"/>
                        <a:buFont typeface="Arial" panose="020B0604020202020204"/>
                        <a:buNone/>
                      </a:pPr>
                      <a:endParaRPr sz="11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1100"/>
                        <a:buFont typeface="Arial" panose="020B0604020202020204"/>
                        <a:buNone/>
                      </a:pPr>
                      <a:r>
                        <a:rPr lang="en-US" sz="1100" b="1">
                          <a:solidFill>
                            <a:schemeClr val="dk1"/>
                          </a:solidFill>
                          <a:latin typeface="Calibri" panose="020F0502020204030204"/>
                          <a:ea typeface="Calibri" panose="020F0502020204030204"/>
                          <a:cs typeface="Calibri" panose="020F0502020204030204"/>
                          <a:sym typeface="Calibri" panose="020F0502020204030204"/>
                        </a:rPr>
                        <a:t>Affected</a:t>
                      </a:r>
                      <a:r>
                        <a:rPr lang="en-US" sz="1100" b="1">
                          <a:solidFill>
                            <a:schemeClr val="dk1"/>
                          </a:solidFill>
                          <a:latin typeface="Calibri" panose="020F0502020204030204"/>
                          <a:ea typeface="Calibri" panose="020F0502020204030204"/>
                          <a:cs typeface="Calibri" panose="020F0502020204030204"/>
                          <a:sym typeface="Calibri" panose="020F0502020204030204"/>
                        </a:rPr>
                        <a:t> Parameters</a:t>
                      </a:r>
                      <a:r>
                        <a:rPr lang="en-US" sz="1100" b="1">
                          <a:solidFill>
                            <a:schemeClr val="dk1"/>
                          </a:solidFill>
                          <a:latin typeface="Calibri" panose="020F0502020204030204"/>
                          <a:ea typeface="Calibri" panose="020F0502020204030204"/>
                          <a:cs typeface="Calibri" panose="020F0502020204030204"/>
                          <a:sym typeface="Calibri" panose="020F0502020204030204"/>
                        </a:rPr>
                        <a:t> :</a:t>
                      </a:r>
                      <a:endParaRPr sz="11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100"/>
                        <a:buFont typeface="Arial" panose="020B0604020202020204"/>
                        <a:buChar char="•"/>
                      </a:pPr>
                      <a:r>
                        <a:rPr lang="en-US" sz="1100" b="0">
                          <a:solidFill>
                            <a:schemeClr val="dk1"/>
                          </a:solidFill>
                          <a:latin typeface="Calibri" panose="020F0502020204030204"/>
                          <a:ea typeface="Calibri" panose="020F0502020204030204"/>
                          <a:cs typeface="Calibri" panose="020F0502020204030204"/>
                          <a:sym typeface="Calibri" panose="020F0502020204030204"/>
                        </a:rPr>
                        <a:t>URL – anything after testing</a:t>
                      </a:r>
                      <a:endParaRPr sz="11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15900" algn="l" rtl="0">
                        <a:spcBef>
                          <a:spcPts val="0"/>
                        </a:spcBef>
                        <a:spcAft>
                          <a:spcPts val="0"/>
                        </a:spcAft>
                        <a:buClr>
                          <a:schemeClr val="dk1"/>
                        </a:buClr>
                        <a:buSzPts val="1100"/>
                        <a:buFont typeface="Arial" panose="020B0604020202020204"/>
                        <a:buNone/>
                      </a:pPr>
                      <a:endParaRPr sz="1100" b="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100"/>
                        <a:buFont typeface="Arial" panose="020B0604020202020204"/>
                        <a:buNone/>
                      </a:pPr>
                      <a:r>
                        <a:rPr lang="en-US" sz="1100" b="1">
                          <a:solidFill>
                            <a:schemeClr val="dk1"/>
                          </a:solidFill>
                          <a:latin typeface="Calibri" panose="020F0502020204030204"/>
                          <a:ea typeface="Calibri" panose="020F0502020204030204"/>
                          <a:cs typeface="Calibri" panose="020F0502020204030204"/>
                          <a:sym typeface="Calibri" panose="020F0502020204030204"/>
                        </a:rPr>
                        <a:t>Payload:</a:t>
                      </a:r>
                      <a:endParaRPr lang="en-US" sz="1100" b="1">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100"/>
                        <a:buFont typeface="Arial" panose="020B0604020202020204"/>
                        <a:buChar char="•"/>
                      </a:pPr>
                      <a:r>
                        <a:rPr lang="en-US" sz="1100" b="0">
                          <a:solidFill>
                            <a:schemeClr val="dk1"/>
                          </a:solidFill>
                          <a:latin typeface="Calibri" panose="020F0502020204030204"/>
                          <a:ea typeface="Calibri" panose="020F0502020204030204"/>
                          <a:cs typeface="Calibri" panose="020F0502020204030204"/>
                          <a:sym typeface="Calibri" panose="020F0502020204030204"/>
                        </a:rPr>
                        <a:t>&lt;body onload=alert(1)&gt;</a:t>
                      </a:r>
                      <a:endParaRPr sz="1100" b="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100"/>
                        <a:buFont typeface="Arial" panose="020B0604020202020204"/>
                        <a:buNone/>
                      </a:pPr>
                      <a:endParaRPr sz="1100" b="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100"/>
                        <a:buFont typeface="Arial" panose="020B0604020202020204"/>
                        <a:buNone/>
                      </a:pPr>
                      <a:endParaRPr sz="11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15900" algn="l" rtl="0">
                        <a:spcBef>
                          <a:spcPts val="0"/>
                        </a:spcBef>
                        <a:spcAft>
                          <a:spcPts val="0"/>
                        </a:spcAft>
                        <a:buClr>
                          <a:schemeClr val="dk1"/>
                        </a:buClr>
                        <a:buSzPts val="1100"/>
                        <a:buFont typeface="Arial" panose="020B0604020202020204"/>
                        <a:buNone/>
                      </a:pPr>
                      <a:endParaRPr sz="1100" b="0">
                        <a:solidFill>
                          <a:schemeClr val="dk1"/>
                        </a:solidFill>
                        <a:latin typeface="Calibri" panose="020F0502020204030204"/>
                        <a:ea typeface="Calibri" panose="020F0502020204030204"/>
                        <a:cs typeface="Calibri" panose="020F0502020204030204"/>
                        <a:sym typeface="Calibri" panose="020F0502020204030204"/>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2240850">
                <a:tc vMerge="1">
                  <a:tcPr/>
                </a:tc>
                <a:tc>
                  <a:txBody>
                    <a:bodyPr/>
                    <a:lstStyle/>
                    <a:p>
                      <a:pPr marL="0" marR="0" lvl="0" indent="0" algn="l" rtl="0">
                        <a:spcBef>
                          <a:spcPts val="0"/>
                        </a:spcBef>
                        <a:spcAft>
                          <a:spcPts val="0"/>
                        </a:spcAft>
                        <a:buNone/>
                      </a:pPr>
                      <a:r>
                        <a:rPr lang="en-US" sz="1100" b="1">
                          <a:solidFill>
                            <a:schemeClr val="dk1"/>
                          </a:solidFill>
                          <a:latin typeface="Calibri" panose="020F0502020204030204"/>
                          <a:ea typeface="Calibri" panose="020F0502020204030204"/>
                          <a:cs typeface="Calibri" panose="020F0502020204030204"/>
                          <a:sym typeface="Calibri" panose="020F0502020204030204"/>
                        </a:rPr>
                        <a:t>Affected URL :</a:t>
                      </a:r>
                      <a:endParaRPr sz="11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100"/>
                        <a:buFont typeface="Arial" panose="020B0604020202020204"/>
                        <a:buChar char="•"/>
                      </a:pPr>
                      <a:r>
                        <a:rPr lang="en-US" sz="1100" b="0" i="0" u="none" strike="noStrike">
                          <a:solidFill>
                            <a:schemeClr val="dk1"/>
                          </a:solidFill>
                          <a:latin typeface="Calibri" panose="020F0502020204030204"/>
                          <a:ea typeface="Calibri" panose="020F0502020204030204"/>
                          <a:cs typeface="Calibri" panose="020F0502020204030204"/>
                          <a:sym typeface="Calibri" panose="020F0502020204030204"/>
                        </a:rPr>
                        <a:t>http://hackingenv.internshala.com/Cross-Site-Scripting/Temporary-XSS-Variant-4/</a:t>
                      </a:r>
                      <a:endParaRPr lang="en-US" sz="11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15900" algn="l" rtl="0">
                        <a:spcBef>
                          <a:spcPts val="0"/>
                        </a:spcBef>
                        <a:spcAft>
                          <a:spcPts val="0"/>
                        </a:spcAft>
                        <a:buClr>
                          <a:schemeClr val="dk1"/>
                        </a:buClr>
                        <a:buSzPts val="1100"/>
                        <a:buFont typeface="Arial" panose="020B0604020202020204"/>
                        <a:buNone/>
                      </a:pPr>
                      <a:endParaRPr sz="1100" b="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1100"/>
                        <a:buFont typeface="Arial" panose="020B0604020202020204"/>
                        <a:buNone/>
                      </a:pPr>
                      <a:r>
                        <a:rPr lang="en-US" sz="1100" b="1">
                          <a:solidFill>
                            <a:schemeClr val="dk1"/>
                          </a:solidFill>
                          <a:latin typeface="Calibri" panose="020F0502020204030204"/>
                          <a:ea typeface="Calibri" panose="020F0502020204030204"/>
                          <a:cs typeface="Calibri" panose="020F0502020204030204"/>
                          <a:sym typeface="Calibri" panose="020F0502020204030204"/>
                        </a:rPr>
                        <a:t>Affected</a:t>
                      </a:r>
                      <a:r>
                        <a:rPr lang="en-US" sz="1100" b="1">
                          <a:solidFill>
                            <a:schemeClr val="dk1"/>
                          </a:solidFill>
                          <a:latin typeface="Calibri" panose="020F0502020204030204"/>
                          <a:ea typeface="Calibri" panose="020F0502020204030204"/>
                          <a:cs typeface="Calibri" panose="020F0502020204030204"/>
                          <a:sym typeface="Calibri" panose="020F0502020204030204"/>
                        </a:rPr>
                        <a:t> Parameters</a:t>
                      </a:r>
                      <a:r>
                        <a:rPr lang="en-US" sz="1100" b="1">
                          <a:solidFill>
                            <a:schemeClr val="dk1"/>
                          </a:solidFill>
                          <a:latin typeface="Calibri" panose="020F0502020204030204"/>
                          <a:ea typeface="Calibri" panose="020F0502020204030204"/>
                          <a:cs typeface="Calibri" panose="020F0502020204030204"/>
                          <a:sym typeface="Calibri" panose="020F0502020204030204"/>
                        </a:rPr>
                        <a:t> :</a:t>
                      </a:r>
                      <a:endParaRPr sz="11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100"/>
                        <a:buFont typeface="Arial" panose="020B0604020202020204"/>
                        <a:buChar char="•"/>
                      </a:pPr>
                      <a:r>
                        <a:rPr lang="en-US" sz="1100" b="0">
                          <a:solidFill>
                            <a:schemeClr val="dk1"/>
                          </a:solidFill>
                          <a:latin typeface="Calibri" panose="020F0502020204030204"/>
                          <a:ea typeface="Calibri" panose="020F0502020204030204"/>
                          <a:cs typeface="Calibri" panose="020F0502020204030204"/>
                          <a:sym typeface="Calibri" panose="020F0502020204030204"/>
                        </a:rPr>
                        <a:t>url (POST </a:t>
                      </a:r>
                      <a:r>
                        <a:rPr lang="en-US" sz="1100" b="0">
                          <a:solidFill>
                            <a:schemeClr val="dk1"/>
                          </a:solidFill>
                          <a:latin typeface="Calibri" panose="020F0502020204030204"/>
                          <a:ea typeface="Calibri" panose="020F0502020204030204"/>
                          <a:cs typeface="Calibri" panose="020F0502020204030204"/>
                          <a:sym typeface="Calibri" panose="020F0502020204030204"/>
                        </a:rPr>
                        <a:t>parameters)</a:t>
                      </a:r>
                      <a:endParaRPr lang="en-US" sz="11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15900" algn="l" rtl="0">
                        <a:spcBef>
                          <a:spcPts val="0"/>
                        </a:spcBef>
                        <a:spcAft>
                          <a:spcPts val="0"/>
                        </a:spcAft>
                        <a:buClr>
                          <a:schemeClr val="dk1"/>
                        </a:buClr>
                        <a:buSzPts val="1100"/>
                        <a:buFont typeface="Arial" panose="020B0604020202020204"/>
                        <a:buNone/>
                      </a:pPr>
                      <a:endParaRPr sz="1100" b="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100"/>
                        <a:buFont typeface="Arial" panose="020B0604020202020204"/>
                        <a:buNone/>
                      </a:pPr>
                      <a:r>
                        <a:rPr lang="en-US" sz="1100" b="1">
                          <a:solidFill>
                            <a:schemeClr val="dk1"/>
                          </a:solidFill>
                          <a:latin typeface="Calibri" panose="020F0502020204030204"/>
                          <a:ea typeface="Calibri" panose="020F0502020204030204"/>
                          <a:cs typeface="Calibri" panose="020F0502020204030204"/>
                          <a:sym typeface="Calibri" panose="020F0502020204030204"/>
                        </a:rPr>
                        <a:t>Payload:</a:t>
                      </a:r>
                      <a:endParaRPr lang="en-US" sz="1100" b="1">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100"/>
                        <a:buFont typeface="Arial" panose="020B0604020202020204"/>
                        <a:buChar char="•"/>
                      </a:pPr>
                      <a:r>
                        <a:rPr lang="en-US" sz="1100" b="0">
                          <a:solidFill>
                            <a:schemeClr val="dk1"/>
                          </a:solidFill>
                          <a:latin typeface="Calibri" panose="020F0502020204030204"/>
                          <a:ea typeface="Calibri" panose="020F0502020204030204"/>
                          <a:cs typeface="Calibri" panose="020F0502020204030204"/>
                          <a:sym typeface="Calibri" panose="020F0502020204030204"/>
                        </a:rPr>
                        <a:t>" onload="alert(1)</a:t>
                      </a:r>
                      <a:endParaRPr sz="1100" b="0">
                        <a:solidFill>
                          <a:schemeClr val="dk1"/>
                        </a:solidFill>
                        <a:latin typeface="Calibri" panose="020F0502020204030204"/>
                        <a:ea typeface="Calibri" panose="020F0502020204030204"/>
                        <a:cs typeface="Calibri" panose="020F0502020204030204"/>
                        <a:sym typeface="Calibri" panose="020F0502020204030204"/>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395" name="Shape 395"/>
        <p:cNvGrpSpPr/>
        <p:nvPr/>
      </p:nvGrpSpPr>
      <p:grpSpPr>
        <a:xfrm>
          <a:off x="0" y="0"/>
          <a:ext cx="0" cy="0"/>
          <a:chOff x="0" y="0"/>
          <a:chExt cx="0" cy="0"/>
        </a:xfrm>
      </p:grpSpPr>
      <p:sp>
        <p:nvSpPr>
          <p:cNvPr id="396" name="Google Shape;396;p55"/>
          <p:cNvSpPr txBox="1"/>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Observation</a:t>
            </a:r>
            <a:endParaRPr lang="en-US"/>
          </a:p>
        </p:txBody>
      </p:sp>
      <p:sp>
        <p:nvSpPr>
          <p:cNvPr id="397" name="Google Shape;397;p55"/>
          <p:cNvSpPr txBox="1"/>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Navigate to </a:t>
            </a:r>
            <a:r>
              <a:rPr lang="en-US" sz="2000" b="0" i="0" u="none" strike="noStrike">
                <a:solidFill>
                  <a:schemeClr val="dk1"/>
                </a:solidFill>
                <a:latin typeface="Calibri" panose="020F0502020204030204"/>
                <a:ea typeface="Calibri" panose="020F0502020204030204"/>
                <a:cs typeface="Calibri" panose="020F0502020204030204"/>
                <a:sym typeface="Calibri" panose="020F0502020204030204"/>
              </a:rPr>
              <a:t>hackingenv.internshala.com/Cross-Site-Scripting/Temporary-XSS-Variant-1/hello.php</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000"/>
              <a:buNone/>
            </a:pPr>
            <a:r>
              <a:rPr lang="en-US" sz="2000">
                <a:solidFill>
                  <a:schemeClr val="dk1"/>
                </a:solidFill>
                <a:latin typeface="Calibri" panose="020F0502020204030204"/>
                <a:ea typeface="Calibri" panose="020F0502020204030204"/>
                <a:cs typeface="Calibri" panose="020F0502020204030204"/>
                <a:sym typeface="Calibri" panose="020F0502020204030204"/>
              </a:rPr>
              <a:t>You will see a field to enter some text</a:t>
            </a:r>
            <a:r>
              <a:rPr lang="en-US" sz="2000"/>
              <a:t> </a:t>
            </a:r>
            <a:endParaRPr sz="20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28600" lvl="0" indent="-101600" algn="l" rtl="0">
              <a:lnSpc>
                <a:spcPct val="90000"/>
              </a:lnSpc>
              <a:spcBef>
                <a:spcPts val="1000"/>
              </a:spcBef>
              <a:spcAft>
                <a:spcPts val="0"/>
              </a:spcAft>
              <a:buClr>
                <a:schemeClr val="dk1"/>
              </a:buClr>
              <a:buSzPts val="2000"/>
              <a:buNone/>
            </a:pPr>
            <a:endParaRPr sz="2000"/>
          </a:p>
        </p:txBody>
      </p:sp>
      <p:pic>
        <p:nvPicPr>
          <p:cNvPr id="398" name="Google Shape;398;p55"/>
          <p:cNvPicPr preferRelativeResize="0"/>
          <p:nvPr/>
        </p:nvPicPr>
        <p:blipFill rotWithShape="1">
          <a:blip r:embed="rId1"/>
          <a:srcRect/>
          <a:stretch>
            <a:fillRect/>
          </a:stretch>
        </p:blipFill>
        <p:spPr>
          <a:xfrm>
            <a:off x="2871775" y="2039400"/>
            <a:ext cx="6448426" cy="481860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402" name="Shape 402"/>
        <p:cNvGrpSpPr/>
        <p:nvPr/>
      </p:nvGrpSpPr>
      <p:grpSpPr>
        <a:xfrm>
          <a:off x="0" y="0"/>
          <a:ext cx="0" cy="0"/>
          <a:chOff x="0" y="0"/>
          <a:chExt cx="0" cy="0"/>
        </a:xfrm>
      </p:grpSpPr>
      <p:pic>
        <p:nvPicPr>
          <p:cNvPr id="403" name="Google Shape;403;p56"/>
          <p:cNvPicPr preferRelativeResize="0"/>
          <p:nvPr/>
        </p:nvPicPr>
        <p:blipFill rotWithShape="1">
          <a:blip r:embed="rId1"/>
          <a:srcRect/>
          <a:stretch>
            <a:fillRect/>
          </a:stretch>
        </p:blipFill>
        <p:spPr>
          <a:xfrm>
            <a:off x="2017047" y="1903467"/>
            <a:ext cx="5993478" cy="4445399"/>
          </a:xfrm>
          <a:prstGeom prst="rect">
            <a:avLst/>
          </a:prstGeom>
          <a:noFill/>
          <a:ln>
            <a:noFill/>
          </a:ln>
        </p:spPr>
      </p:pic>
      <p:sp>
        <p:nvSpPr>
          <p:cNvPr id="404" name="Google Shape;404;p56"/>
          <p:cNvSpPr txBox="1"/>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Enter any text and click the button, you will see it reflected in the next page and value will be in GET parameter </a:t>
            </a:r>
            <a:r>
              <a:rPr lang="en-US" sz="2000" b="1"/>
              <a:t>user_name</a:t>
            </a:r>
            <a:endParaRPr sz="2000" b="1"/>
          </a:p>
        </p:txBody>
      </p:sp>
      <p:sp>
        <p:nvSpPr>
          <p:cNvPr id="405" name="Google Shape;405;p56"/>
          <p:cNvSpPr txBox="1"/>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Observation</a:t>
            </a:r>
            <a:endParaRPr lang="en-US"/>
          </a:p>
        </p:txBody>
      </p:sp>
      <p:sp>
        <p:nvSpPr>
          <p:cNvPr id="406" name="Google Shape;406;p56"/>
          <p:cNvSpPr/>
          <p:nvPr/>
        </p:nvSpPr>
        <p:spPr>
          <a:xfrm>
            <a:off x="4632026" y="4874527"/>
            <a:ext cx="1086928" cy="419936"/>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07" name="Google Shape;407;p56"/>
          <p:cNvSpPr/>
          <p:nvPr/>
        </p:nvSpPr>
        <p:spPr>
          <a:xfrm>
            <a:off x="2117426" y="1956497"/>
            <a:ext cx="1086928" cy="419936"/>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411" name="Shape 411"/>
        <p:cNvGrpSpPr/>
        <p:nvPr/>
      </p:nvGrpSpPr>
      <p:grpSpPr>
        <a:xfrm>
          <a:off x="0" y="0"/>
          <a:ext cx="0" cy="0"/>
          <a:chOff x="0" y="0"/>
          <a:chExt cx="0" cy="0"/>
        </a:xfrm>
      </p:grpSpPr>
      <p:pic>
        <p:nvPicPr>
          <p:cNvPr id="412" name="Google Shape;412;p57"/>
          <p:cNvPicPr preferRelativeResize="0"/>
          <p:nvPr/>
        </p:nvPicPr>
        <p:blipFill rotWithShape="1">
          <a:blip r:embed="rId1"/>
          <a:srcRect/>
          <a:stretch>
            <a:fillRect/>
          </a:stretch>
        </p:blipFill>
        <p:spPr>
          <a:xfrm>
            <a:off x="2062162" y="2105025"/>
            <a:ext cx="6110288" cy="4676313"/>
          </a:xfrm>
          <a:prstGeom prst="rect">
            <a:avLst/>
          </a:prstGeom>
          <a:noFill/>
          <a:ln>
            <a:noFill/>
          </a:ln>
        </p:spPr>
      </p:pic>
      <p:sp>
        <p:nvSpPr>
          <p:cNvPr id="413" name="Google Shape;413;p57"/>
          <p:cNvSpPr txBox="1"/>
          <p:nvPr>
            <p:ph type="body" idx="1"/>
          </p:nvPr>
        </p:nvSpPr>
        <p:spPr>
          <a:xfrm>
            <a:off x="838200" y="131569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Put the payload instead of asd: </a:t>
            </a:r>
            <a:r>
              <a:rPr lang="en-US" sz="2000" b="1">
                <a:solidFill>
                  <a:schemeClr val="dk1"/>
                </a:solidFill>
                <a:latin typeface="Calibri" panose="020F0502020204030204"/>
                <a:ea typeface="Calibri" panose="020F0502020204030204"/>
                <a:cs typeface="Calibri" panose="020F0502020204030204"/>
                <a:sym typeface="Calibri" panose="020F0502020204030204"/>
              </a:rPr>
              <a:t>&lt;script&gt;alert(1)&lt;/script&gt; </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000"/>
              <a:buNone/>
            </a:pPr>
            <a:r>
              <a:rPr lang="en-US" sz="2000" b="1">
                <a:latin typeface="Calibri" panose="020F0502020204030204"/>
                <a:ea typeface="Calibri" panose="020F0502020204030204"/>
                <a:cs typeface="Calibri" panose="020F0502020204030204"/>
                <a:sym typeface="Calibri" panose="020F0502020204030204"/>
              </a:rPr>
              <a:t>As you can see we executed custom JS causing popup</a:t>
            </a:r>
            <a:endParaRPr sz="2000" b="1">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90000"/>
              </a:lnSpc>
              <a:spcBef>
                <a:spcPts val="1000"/>
              </a:spcBef>
              <a:spcAft>
                <a:spcPts val="0"/>
              </a:spcAft>
              <a:buClr>
                <a:schemeClr val="dk1"/>
              </a:buClr>
              <a:buSzPts val="2000"/>
              <a:buNone/>
            </a:pPr>
            <a:endParaRPr sz="2000" b="1"/>
          </a:p>
        </p:txBody>
      </p:sp>
      <p:sp>
        <p:nvSpPr>
          <p:cNvPr id="414" name="Google Shape;414;p57"/>
          <p:cNvSpPr txBox="1"/>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Observation</a:t>
            </a:r>
            <a:endParaRPr lang="en-US"/>
          </a:p>
        </p:txBody>
      </p:sp>
      <p:sp>
        <p:nvSpPr>
          <p:cNvPr id="415" name="Google Shape;415;p57"/>
          <p:cNvSpPr/>
          <p:nvPr/>
        </p:nvSpPr>
        <p:spPr>
          <a:xfrm>
            <a:off x="2062162" y="2174532"/>
            <a:ext cx="2290763" cy="378167"/>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419" name="Shape 419"/>
        <p:cNvGrpSpPr/>
        <p:nvPr/>
      </p:nvGrpSpPr>
      <p:grpSpPr>
        <a:xfrm>
          <a:off x="0" y="0"/>
          <a:ext cx="0" cy="0"/>
          <a:chOff x="0" y="0"/>
          <a:chExt cx="0" cy="0"/>
        </a:xfrm>
      </p:grpSpPr>
      <p:sp>
        <p:nvSpPr>
          <p:cNvPr id="420" name="Google Shape;420;p5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PoC</a:t>
            </a:r>
            <a:endParaRPr lang="en-US"/>
          </a:p>
        </p:txBody>
      </p:sp>
      <p:pic>
        <p:nvPicPr>
          <p:cNvPr id="421" name="Google Shape;421;p58"/>
          <p:cNvPicPr preferRelativeResize="0"/>
          <p:nvPr/>
        </p:nvPicPr>
        <p:blipFill rotWithShape="1">
          <a:blip r:embed="rId1"/>
          <a:srcRect/>
          <a:stretch>
            <a:fillRect/>
          </a:stretch>
        </p:blipFill>
        <p:spPr>
          <a:xfrm>
            <a:off x="1557337" y="1433514"/>
            <a:ext cx="6889513" cy="476726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425" name="Shape 425"/>
        <p:cNvGrpSpPr/>
        <p:nvPr/>
      </p:nvGrpSpPr>
      <p:grpSpPr>
        <a:xfrm>
          <a:off x="0" y="0"/>
          <a:ext cx="0" cy="0"/>
          <a:chOff x="0" y="0"/>
          <a:chExt cx="0" cy="0"/>
        </a:xfrm>
      </p:grpSpPr>
      <p:sp>
        <p:nvSpPr>
          <p:cNvPr id="426" name="Google Shape;426;p59"/>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PoC</a:t>
            </a:r>
            <a:endParaRPr lang="en-US"/>
          </a:p>
        </p:txBody>
      </p:sp>
      <p:pic>
        <p:nvPicPr>
          <p:cNvPr id="427" name="Google Shape;427;p59"/>
          <p:cNvPicPr preferRelativeResize="0"/>
          <p:nvPr/>
        </p:nvPicPr>
        <p:blipFill rotWithShape="1">
          <a:blip r:embed="rId1"/>
          <a:srcRect/>
          <a:stretch>
            <a:fillRect/>
          </a:stretch>
        </p:blipFill>
        <p:spPr>
          <a:xfrm>
            <a:off x="1862137" y="1343480"/>
            <a:ext cx="7005638" cy="531228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431" name="Shape 431"/>
        <p:cNvGrpSpPr/>
        <p:nvPr/>
      </p:nvGrpSpPr>
      <p:grpSpPr>
        <a:xfrm>
          <a:off x="0" y="0"/>
          <a:ext cx="0" cy="0"/>
          <a:chOff x="0" y="0"/>
          <a:chExt cx="0" cy="0"/>
        </a:xfrm>
      </p:grpSpPr>
      <p:sp>
        <p:nvSpPr>
          <p:cNvPr id="432" name="Google Shape;432;p60"/>
          <p:cNvSpPr txBox="1"/>
          <p:nvPr>
            <p:ph type="title"/>
          </p:nvPr>
        </p:nvSpPr>
        <p:spPr>
          <a:xfrm>
            <a:off x="436273" y="552091"/>
            <a:ext cx="7974481" cy="94890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Business Impact – High</a:t>
            </a:r>
            <a:endParaRPr lang="en-US"/>
          </a:p>
        </p:txBody>
      </p:sp>
      <p:sp>
        <p:nvSpPr>
          <p:cNvPr id="433" name="Google Shape;433;p60"/>
          <p:cNvSpPr txBox="1"/>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34" name="Google Shape;434;p60"/>
          <p:cNvSpPr txBox="1"/>
          <p:nvPr/>
        </p:nvSpPr>
        <p:spPr>
          <a:xfrm>
            <a:off x="548416" y="1518249"/>
            <a:ext cx="10081483" cy="1745790"/>
          </a:xfrm>
          <a:prstGeom prst="rect">
            <a:avLst/>
          </a:prstGeom>
          <a:noFill/>
          <a:ln>
            <a:noFill/>
          </a:ln>
        </p:spPr>
        <p:txBody>
          <a:bodyPr spcFirstLastPara="1" wrap="square" lIns="41475" tIns="41475" rIns="41475" bIns="41475" anchor="t" anchorCtr="0">
            <a:no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As attacker can inject arbitrary HTML CSS and JS via the URL, attacker can put any content on the page like phishing pages, install malware on victim’s device and even host explicit content that could compromise the reputation of the organization</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All attacker needs to do is send the link with the payload to the victim and victim would see hacker controlled content on the website. As the user trusts the website, he/she will trust the content.</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438" name="Shape 438"/>
        <p:cNvGrpSpPr/>
        <p:nvPr/>
      </p:nvGrpSpPr>
      <p:grpSpPr>
        <a:xfrm>
          <a:off x="0" y="0"/>
          <a:ext cx="0" cy="0"/>
          <a:chOff x="0" y="0"/>
          <a:chExt cx="0" cy="0"/>
        </a:xfrm>
      </p:grpSpPr>
      <p:sp>
        <p:nvSpPr>
          <p:cNvPr id="439" name="Google Shape;439;p6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Recommendation</a:t>
            </a:r>
            <a:endParaRPr lang="en-US"/>
          </a:p>
        </p:txBody>
      </p:sp>
      <p:sp>
        <p:nvSpPr>
          <p:cNvPr id="440" name="Google Shape;440;p61"/>
          <p:cNvSpPr txBox="1"/>
          <p:nvPr>
            <p:ph type="body" idx="1"/>
          </p:nvPr>
        </p:nvSpPr>
        <p:spPr>
          <a:xfrm>
            <a:off x="838200" y="1515074"/>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Take the following precautions:</a:t>
            </a:r>
            <a:endParaRPr lang="en-US" sz="2400"/>
          </a:p>
          <a:p>
            <a:pPr marL="685800" lvl="1" indent="-228600" algn="l" rtl="0">
              <a:lnSpc>
                <a:spcPct val="90000"/>
              </a:lnSpc>
              <a:spcBef>
                <a:spcPts val="500"/>
              </a:spcBef>
              <a:spcAft>
                <a:spcPts val="0"/>
              </a:spcAft>
              <a:buClr>
                <a:schemeClr val="dk1"/>
              </a:buClr>
              <a:buSzPts val="2000"/>
              <a:buChar char="•"/>
            </a:pPr>
            <a:r>
              <a:rPr lang="en-US" sz="2000"/>
              <a:t>Sanitise all user input and block characters you do not want</a:t>
            </a:r>
            <a:endParaRPr lang="en-US" sz="2000"/>
          </a:p>
          <a:p>
            <a:pPr marL="685800" lvl="1" indent="-228600" algn="l" rtl="0">
              <a:lnSpc>
                <a:spcPct val="90000"/>
              </a:lnSpc>
              <a:spcBef>
                <a:spcPts val="500"/>
              </a:spcBef>
              <a:spcAft>
                <a:spcPts val="0"/>
              </a:spcAft>
              <a:buClr>
                <a:schemeClr val="dk1"/>
              </a:buClr>
              <a:buSzPts val="2000"/>
              <a:buChar char="•"/>
            </a:pPr>
            <a:r>
              <a:rPr lang="en-US" sz="2000"/>
              <a:t>Convert special HTML characters like ‘ “ &lt; &gt; into HTML entities &amp;quot; %22 &amp;lt; &amp;gt; before printing them on the website</a:t>
            </a:r>
            <a:endParaRPr lang="en-US" sz="2000"/>
          </a:p>
          <a:p>
            <a:pPr marL="457200" lvl="1" indent="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p:txBody>
      </p:sp>
      <p:sp>
        <p:nvSpPr>
          <p:cNvPr id="441" name="Google Shape;441;p61"/>
          <p:cNvSpPr/>
          <p:nvPr/>
        </p:nvSpPr>
        <p:spPr>
          <a:xfrm>
            <a:off x="838200" y="4960513"/>
            <a:ext cx="1135380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chemeClr val="dk1"/>
                </a:solidFill>
                <a:latin typeface="Calibri" panose="020F0502020204030204"/>
                <a:ea typeface="Calibri" panose="020F0502020204030204"/>
                <a:cs typeface="Calibri" panose="020F0502020204030204"/>
                <a:sym typeface="Calibri" panose="020F0502020204030204"/>
              </a:rPr>
              <a:t>https://www.owasp.org/index.php/Cross-site_Scripting_(XSS)</a:t>
            </a:r>
            <a:endParaRPr lang="en-US" sz="1800" i="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u="sng">
                <a:solidFill>
                  <a:schemeClr val="dk1"/>
                </a:solidFill>
                <a:latin typeface="Calibri" panose="020F0502020204030204"/>
                <a:ea typeface="Calibri" panose="020F0502020204030204"/>
                <a:cs typeface="Calibri" panose="020F0502020204030204"/>
                <a:sym typeface="Calibri" panose="020F0502020204030204"/>
              </a:rPr>
              <a:t>https://en.wikipedia.org/wiki/Cross-site_scripting</a:t>
            </a:r>
            <a:endParaRPr lang="en-US" sz="1800" u="sng">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https://www.w3schools.com/html/html_entities.asp</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i="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2" name="Google Shape;442;p61"/>
          <p:cNvSpPr txBox="1"/>
          <p:nvPr/>
        </p:nvSpPr>
        <p:spPr>
          <a:xfrm>
            <a:off x="838200" y="3536770"/>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panose="020F0502020204030204"/>
              <a:buNone/>
            </a:pPr>
            <a:r>
              <a:rPr lang="en-US" sz="4400">
                <a:solidFill>
                  <a:schemeClr val="dk1"/>
                </a:solidFill>
                <a:latin typeface="Calibri" panose="020F0502020204030204"/>
                <a:ea typeface="Calibri" panose="020F0502020204030204"/>
                <a:cs typeface="Calibri" panose="020F0502020204030204"/>
                <a:sym typeface="Calibri" panose="020F0502020204030204"/>
              </a:rPr>
              <a:t>References:</a:t>
            </a:r>
            <a:endParaRPr sz="4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446" name="Shape 446"/>
        <p:cNvGrpSpPr/>
        <p:nvPr/>
      </p:nvGrpSpPr>
      <p:grpSpPr>
        <a:xfrm>
          <a:off x="0" y="0"/>
          <a:ext cx="0" cy="0"/>
          <a:chOff x="0" y="0"/>
          <a:chExt cx="0" cy="0"/>
        </a:xfrm>
      </p:grpSpPr>
      <p:sp>
        <p:nvSpPr>
          <p:cNvPr id="447" name="Google Shape;447;p62"/>
          <p:cNvSpPr txBox="1"/>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48" name="Google Shape;448;p6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6. Directory Listing</a:t>
            </a:r>
            <a:endParaRPr lang="en-US"/>
          </a:p>
        </p:txBody>
      </p:sp>
      <p:graphicFrame>
        <p:nvGraphicFramePr>
          <p:cNvPr id="449" name="Google Shape;449;p62"/>
          <p:cNvGraphicFramePr/>
          <p:nvPr/>
        </p:nvGraphicFramePr>
        <p:xfrm>
          <a:off x="1926673" y="1835115"/>
          <a:ext cx="8109375" cy="3000000"/>
        </p:xfrm>
        <a:graphic>
          <a:graphicData uri="http://schemas.openxmlformats.org/drawingml/2006/table">
            <a:tbl>
              <a:tblPr firstRow="1" bandRow="1">
                <a:noFill/>
                <a:tableStyleId>{51015F43-4BEC-485C-AC9F-371C459AA63F}</a:tableStyleId>
              </a:tblPr>
              <a:tblGrid>
                <a:gridCol w="1413550"/>
                <a:gridCol w="6695825"/>
              </a:tblGrid>
              <a:tr h="415125">
                <a:tc>
                  <a:txBody>
                    <a:bodyPr/>
                    <a:lstStyle/>
                    <a:p>
                      <a:pPr marL="0" marR="0" lvl="0" indent="0" algn="ctr"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2406650">
                <a:tc>
                  <a:txBody>
                    <a:bodyPr/>
                    <a:lstStyle/>
                    <a:p>
                      <a:pPr marL="0" marR="0" lvl="0" indent="0" algn="ctr" rtl="0">
                        <a:spcBef>
                          <a:spcPts val="0"/>
                        </a:spcBef>
                        <a:spcAft>
                          <a:spcPts val="0"/>
                        </a:spcAft>
                        <a:buNone/>
                      </a:pPr>
                      <a:r>
                        <a:rPr lang="en-US" sz="1600">
                          <a:solidFill>
                            <a:schemeClr val="dk1"/>
                          </a:solidFill>
                          <a:latin typeface="Calibri" panose="020F0502020204030204"/>
                          <a:ea typeface="Calibri" panose="020F0502020204030204"/>
                          <a:cs typeface="Calibri" panose="020F0502020204030204"/>
                          <a:sym typeface="Calibri" panose="020F0502020204030204"/>
                        </a:rPr>
                        <a:t>Directory Listing </a:t>
                      </a:r>
                      <a:r>
                        <a:rPr lang="en-US" sz="1300">
                          <a:solidFill>
                            <a:schemeClr val="dk1"/>
                          </a:solidFill>
                          <a:latin typeface="Calibri" panose="020F0502020204030204"/>
                          <a:ea typeface="Calibri" panose="020F0502020204030204"/>
                          <a:cs typeface="Calibri" panose="020F0502020204030204"/>
                          <a:sym typeface="Calibri" panose="020F0502020204030204"/>
                        </a:rPr>
                        <a:t>(Moderate)</a:t>
                      </a:r>
                      <a:endParaRPr sz="1300">
                        <a:solidFill>
                          <a:schemeClr val="dk1"/>
                        </a:solidFill>
                        <a:latin typeface="Calibri" panose="020F0502020204030204"/>
                        <a:ea typeface="Calibri" panose="020F0502020204030204"/>
                        <a:cs typeface="Calibri" panose="020F0502020204030204"/>
                        <a:sym typeface="Calibri" panose="020F0502020204030204"/>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00"/>
                    </a:solidFill>
                  </a:tcPr>
                </a:tc>
                <a:tc>
                  <a:txBody>
                    <a:bodyPr/>
                    <a:lstStyle/>
                    <a:p>
                      <a:pPr marL="0" marR="0" lvl="0" indent="0" algn="l" rtl="0">
                        <a:spcBef>
                          <a:spcPts val="0"/>
                        </a:spcBef>
                        <a:spcAft>
                          <a:spcPts val="0"/>
                        </a:spcAft>
                        <a:buNone/>
                      </a:pPr>
                      <a:r>
                        <a:rPr lang="en-US" sz="1300">
                          <a:solidFill>
                            <a:schemeClr val="dk1"/>
                          </a:solidFill>
                          <a:latin typeface="Calibri" panose="020F0502020204030204"/>
                          <a:ea typeface="Calibri" panose="020F0502020204030204"/>
                          <a:cs typeface="Calibri" panose="020F0502020204030204"/>
                          <a:sym typeface="Calibri" panose="020F0502020204030204"/>
                        </a:rPr>
                        <a:t> </a:t>
                      </a:r>
                      <a:endParaRPr sz="13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300">
                          <a:solidFill>
                            <a:schemeClr val="dk1"/>
                          </a:solidFill>
                          <a:latin typeface="Calibri" panose="020F0502020204030204"/>
                          <a:ea typeface="Calibri" panose="020F0502020204030204"/>
                          <a:cs typeface="Calibri" panose="020F0502020204030204"/>
                          <a:sym typeface="Calibri" panose="020F0502020204030204"/>
                        </a:rPr>
                        <a:t>Below mentioned parameters are vulnerable to reflected XSS</a:t>
                      </a:r>
                      <a:endParaRPr sz="13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3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300" b="1">
                          <a:solidFill>
                            <a:schemeClr val="dk1"/>
                          </a:solidFill>
                          <a:latin typeface="Calibri" panose="020F0502020204030204"/>
                          <a:ea typeface="Calibri" panose="020F0502020204030204"/>
                          <a:cs typeface="Calibri" panose="020F0502020204030204"/>
                          <a:sym typeface="Calibri" panose="020F0502020204030204"/>
                        </a:rPr>
                        <a:t>Affected URL :</a:t>
                      </a:r>
                      <a:endParaRPr sz="13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300"/>
                        <a:buFont typeface="Arial" panose="020B0604020202020204"/>
                        <a:buChar char="•"/>
                      </a:pPr>
                      <a:r>
                        <a:rPr lang="en-US" sz="1300" b="0" i="0" u="none" strike="noStrike">
                          <a:solidFill>
                            <a:schemeClr val="dk1"/>
                          </a:solidFill>
                          <a:latin typeface="Calibri" panose="020F0502020204030204"/>
                          <a:ea typeface="Calibri" panose="020F0502020204030204"/>
                          <a:cs typeface="Calibri" panose="020F0502020204030204"/>
                          <a:sym typeface="Calibri" panose="020F0502020204030204"/>
                        </a:rPr>
                        <a:t>http://URL1/backup/</a:t>
                      </a:r>
                      <a:endParaRPr lang="en-US" sz="13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300"/>
                        <a:buFont typeface="Arial" panose="020B0604020202020204"/>
                        <a:buChar char="•"/>
                      </a:pPr>
                      <a:r>
                        <a:rPr lang="en-US" sz="1300" b="0" i="0" u="none" strike="noStrike">
                          <a:solidFill>
                            <a:schemeClr val="dk1"/>
                          </a:solidFill>
                          <a:latin typeface="Calibri" panose="020F0502020204030204"/>
                          <a:ea typeface="Calibri" panose="020F0502020204030204"/>
                          <a:cs typeface="Calibri" panose="020F0502020204030204"/>
                          <a:sym typeface="Calibri" panose="020F0502020204030204"/>
                        </a:rPr>
                        <a:t>http://url2/profile_pictures/</a:t>
                      </a:r>
                      <a:endParaRPr lang="en-US" sz="13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03200" algn="l" rtl="0">
                        <a:spcBef>
                          <a:spcPts val="0"/>
                        </a:spcBef>
                        <a:spcAft>
                          <a:spcPts val="0"/>
                        </a:spcAft>
                        <a:buClr>
                          <a:schemeClr val="dk1"/>
                        </a:buClr>
                        <a:buSzPts val="1300"/>
                        <a:buFont typeface="Arial" panose="020B0604020202020204"/>
                        <a:buNone/>
                      </a:pP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03200" algn="l" rtl="0">
                        <a:spcBef>
                          <a:spcPts val="0"/>
                        </a:spcBef>
                        <a:spcAft>
                          <a:spcPts val="0"/>
                        </a:spcAft>
                        <a:buClr>
                          <a:schemeClr val="dk1"/>
                        </a:buClr>
                        <a:buSzPts val="1300"/>
                        <a:buFont typeface="Arial" panose="020B0604020202020204"/>
                        <a:buNone/>
                      </a:pP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03200" algn="l" rtl="0">
                        <a:spcBef>
                          <a:spcPts val="0"/>
                        </a:spcBef>
                        <a:spcAft>
                          <a:spcPts val="0"/>
                        </a:spcAft>
                        <a:buClr>
                          <a:schemeClr val="dk1"/>
                        </a:buClr>
                        <a:buSzPts val="1300"/>
                        <a:buFont typeface="Arial" panose="020B0604020202020204"/>
                        <a:buNone/>
                      </a:pPr>
                      <a:endParaRPr sz="1300" b="0">
                        <a:solidFill>
                          <a:schemeClr val="dk1"/>
                        </a:solidFill>
                        <a:latin typeface="Calibri" panose="020F0502020204030204"/>
                        <a:ea typeface="Calibri" panose="020F0502020204030204"/>
                        <a:cs typeface="Calibri" panose="020F0502020204030204"/>
                        <a:sym typeface="Calibri" panose="020F0502020204030204"/>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18"/>
          <p:cNvSpPr txBox="1"/>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18" name="Google Shape;118;p1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1. SQL Injection</a:t>
            </a:r>
            <a:endParaRPr lang="en-US"/>
          </a:p>
        </p:txBody>
      </p:sp>
      <p:graphicFrame>
        <p:nvGraphicFramePr>
          <p:cNvPr id="119" name="Google Shape;119;p18"/>
          <p:cNvGraphicFramePr/>
          <p:nvPr/>
        </p:nvGraphicFramePr>
        <p:xfrm>
          <a:off x="2041311" y="1879765"/>
          <a:ext cx="8109375" cy="3000000"/>
        </p:xfrm>
        <a:graphic>
          <a:graphicData uri="http://schemas.openxmlformats.org/drawingml/2006/table">
            <a:tbl>
              <a:tblPr firstRow="1" bandRow="1">
                <a:noFill/>
                <a:tableStyleId>{51015F43-4BEC-485C-AC9F-371C459AA63F}</a:tableStyleId>
              </a:tblPr>
              <a:tblGrid>
                <a:gridCol w="1413550"/>
                <a:gridCol w="6695825"/>
              </a:tblGrid>
              <a:tr h="415125">
                <a:tc>
                  <a:txBody>
                    <a:bodyPr/>
                    <a:lstStyle/>
                    <a:p>
                      <a:pPr marL="0" marR="0" lvl="0" indent="0" algn="ctr"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2406650">
                <a:tc>
                  <a:txBody>
                    <a:bodyPr/>
                    <a:lstStyle/>
                    <a:p>
                      <a:pPr marL="0" marR="0" lvl="0" indent="0" algn="ctr" rtl="0">
                        <a:spcBef>
                          <a:spcPts val="0"/>
                        </a:spcBef>
                        <a:spcAft>
                          <a:spcPts val="0"/>
                        </a:spcAft>
                        <a:buNone/>
                      </a:pPr>
                      <a:r>
                        <a:rPr lang="en-US" sz="1600">
                          <a:solidFill>
                            <a:srgbClr val="FFFFFF"/>
                          </a:solidFill>
                          <a:latin typeface="Calibri" panose="020F0502020204030204"/>
                          <a:ea typeface="Calibri" panose="020F0502020204030204"/>
                          <a:cs typeface="Calibri" panose="020F0502020204030204"/>
                          <a:sym typeface="Calibri" panose="020F0502020204030204"/>
                        </a:rPr>
                        <a:t>SQL</a:t>
                      </a:r>
                      <a:r>
                        <a:rPr lang="en-US" sz="1600">
                          <a:solidFill>
                            <a:srgbClr val="FFFFFF"/>
                          </a:solidFill>
                          <a:latin typeface="Calibri" panose="020F0502020204030204"/>
                          <a:ea typeface="Calibri" panose="020F0502020204030204"/>
                          <a:cs typeface="Calibri" panose="020F0502020204030204"/>
                          <a:sym typeface="Calibri" panose="020F0502020204030204"/>
                        </a:rPr>
                        <a:t> Injection</a:t>
                      </a:r>
                      <a:endParaRPr sz="1600">
                        <a:solidFill>
                          <a:srgbClr val="FFFFFF"/>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300">
                          <a:solidFill>
                            <a:srgbClr val="FFFFFF"/>
                          </a:solidFill>
                          <a:latin typeface="Calibri" panose="020F0502020204030204"/>
                          <a:ea typeface="Calibri" panose="020F0502020204030204"/>
                          <a:cs typeface="Calibri" panose="020F0502020204030204"/>
                          <a:sym typeface="Calibri" panose="020F0502020204030204"/>
                        </a:rPr>
                        <a:t>(Critical)</a:t>
                      </a:r>
                      <a:endParaRPr lang="en-US" sz="1300">
                        <a:solidFill>
                          <a:srgbClr val="FFFFFF"/>
                        </a:solidFill>
                        <a:latin typeface="Calibri" panose="020F0502020204030204"/>
                        <a:ea typeface="Calibri" panose="020F0502020204030204"/>
                        <a:cs typeface="Calibri" panose="020F0502020204030204"/>
                        <a:sym typeface="Calibri" panose="020F0502020204030204"/>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300">
                          <a:solidFill>
                            <a:schemeClr val="dk1"/>
                          </a:solidFill>
                          <a:latin typeface="Calibri" panose="020F0502020204030204"/>
                          <a:ea typeface="Calibri" panose="020F0502020204030204"/>
                          <a:cs typeface="Calibri" panose="020F0502020204030204"/>
                          <a:sym typeface="Calibri" panose="020F0502020204030204"/>
                        </a:rPr>
                        <a:t> </a:t>
                      </a:r>
                      <a:endParaRPr sz="13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300">
                          <a:solidFill>
                            <a:schemeClr val="dk1"/>
                          </a:solidFill>
                          <a:latin typeface="Calibri" panose="020F0502020204030204"/>
                          <a:ea typeface="Calibri" panose="020F0502020204030204"/>
                          <a:cs typeface="Calibri" panose="020F0502020204030204"/>
                          <a:sym typeface="Calibri" panose="020F0502020204030204"/>
                        </a:rPr>
                        <a:t>Below mentioned URL in the </a:t>
                      </a:r>
                      <a:r>
                        <a:rPr lang="en-US" sz="1300" b="1">
                          <a:solidFill>
                            <a:schemeClr val="dk1"/>
                          </a:solidFill>
                          <a:latin typeface="Calibri" panose="020F0502020204030204"/>
                          <a:ea typeface="Calibri" panose="020F0502020204030204"/>
                          <a:cs typeface="Calibri" panose="020F0502020204030204"/>
                          <a:sym typeface="Calibri" panose="020F0502020204030204"/>
                        </a:rPr>
                        <a:t>Hogwarts House Details module </a:t>
                      </a:r>
                      <a:r>
                        <a:rPr lang="en-US" sz="1300">
                          <a:solidFill>
                            <a:schemeClr val="dk1"/>
                          </a:solidFill>
                          <a:latin typeface="Calibri" panose="020F0502020204030204"/>
                          <a:ea typeface="Calibri" panose="020F0502020204030204"/>
                          <a:cs typeface="Calibri" panose="020F0502020204030204"/>
                          <a:sym typeface="Calibri" panose="020F0502020204030204"/>
                        </a:rPr>
                        <a:t>is vulnerable to SQL injection attack</a:t>
                      </a:r>
                      <a:endParaRPr sz="13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3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300" b="1">
                          <a:solidFill>
                            <a:schemeClr val="dk1"/>
                          </a:solidFill>
                          <a:latin typeface="Calibri" panose="020F0502020204030204"/>
                          <a:ea typeface="Calibri" panose="020F0502020204030204"/>
                          <a:cs typeface="Calibri" panose="020F0502020204030204"/>
                          <a:sym typeface="Calibri" panose="020F0502020204030204"/>
                        </a:rPr>
                        <a:t>Affected URL :</a:t>
                      </a:r>
                      <a:endParaRPr sz="13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300"/>
                        <a:buFont typeface="Arial" panose="020B0604020202020204"/>
                        <a:buChar char="•"/>
                      </a:pPr>
                      <a:r>
                        <a:rPr lang="en-US" sz="1300" b="0" i="0" u="none" strike="noStrike">
                          <a:solidFill>
                            <a:schemeClr val="dk1"/>
                          </a:solidFill>
                          <a:latin typeface="Calibri" panose="020F0502020204030204"/>
                          <a:ea typeface="Calibri" panose="020F0502020204030204"/>
                          <a:cs typeface="Calibri" panose="020F0502020204030204"/>
                          <a:sym typeface="Calibri" panose="020F0502020204030204"/>
                        </a:rPr>
                        <a:t>http://url.com/hogwarts/house_details.php?house=HERE</a:t>
                      </a:r>
                      <a:endParaRPr sz="13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03200" algn="l" rtl="0">
                        <a:spcBef>
                          <a:spcPts val="0"/>
                        </a:spcBef>
                        <a:spcAft>
                          <a:spcPts val="0"/>
                        </a:spcAft>
                        <a:buClr>
                          <a:schemeClr val="dk1"/>
                        </a:buClr>
                        <a:buSzPts val="1300"/>
                        <a:buFont typeface="Arial" panose="020B0604020202020204"/>
                        <a:buNone/>
                      </a:pP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1300"/>
                        <a:buFont typeface="Arial" panose="020B0604020202020204"/>
                        <a:buNone/>
                      </a:pPr>
                      <a:r>
                        <a:rPr lang="en-US" sz="1300" b="1">
                          <a:solidFill>
                            <a:schemeClr val="dk1"/>
                          </a:solidFill>
                          <a:latin typeface="Calibri" panose="020F0502020204030204"/>
                          <a:ea typeface="Calibri" panose="020F0502020204030204"/>
                          <a:cs typeface="Calibri" panose="020F0502020204030204"/>
                          <a:sym typeface="Calibri" panose="020F0502020204030204"/>
                        </a:rPr>
                        <a:t>Affected</a:t>
                      </a:r>
                      <a:r>
                        <a:rPr lang="en-US" sz="1300" b="1">
                          <a:solidFill>
                            <a:schemeClr val="dk1"/>
                          </a:solidFill>
                          <a:latin typeface="Calibri" panose="020F0502020204030204"/>
                          <a:ea typeface="Calibri" panose="020F0502020204030204"/>
                          <a:cs typeface="Calibri" panose="020F0502020204030204"/>
                          <a:sym typeface="Calibri" panose="020F0502020204030204"/>
                        </a:rPr>
                        <a:t> Parameters</a:t>
                      </a:r>
                      <a:r>
                        <a:rPr lang="en-US" sz="1300" b="1">
                          <a:solidFill>
                            <a:schemeClr val="dk1"/>
                          </a:solidFill>
                          <a:latin typeface="Calibri" panose="020F0502020204030204"/>
                          <a:ea typeface="Calibri" panose="020F0502020204030204"/>
                          <a:cs typeface="Calibri" panose="020F0502020204030204"/>
                          <a:sym typeface="Calibri" panose="020F0502020204030204"/>
                        </a:rPr>
                        <a:t> :</a:t>
                      </a: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300"/>
                        <a:buFont typeface="Arial" panose="020B0604020202020204"/>
                        <a:buChar char="•"/>
                      </a:pPr>
                      <a:r>
                        <a:rPr lang="en-US" sz="1300" b="0">
                          <a:solidFill>
                            <a:schemeClr val="dk1"/>
                          </a:solidFill>
                          <a:latin typeface="Calibri" panose="020F0502020204030204"/>
                          <a:ea typeface="Calibri" panose="020F0502020204030204"/>
                          <a:cs typeface="Calibri" panose="020F0502020204030204"/>
                          <a:sym typeface="Calibri" panose="020F0502020204030204"/>
                        </a:rPr>
                        <a:t>house (GET parameter)</a:t>
                      </a:r>
                      <a:endParaRPr lang="en-US" sz="13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03200" algn="l" rtl="0">
                        <a:spcBef>
                          <a:spcPts val="0"/>
                        </a:spcBef>
                        <a:spcAft>
                          <a:spcPts val="0"/>
                        </a:spcAft>
                        <a:buClr>
                          <a:schemeClr val="dk1"/>
                        </a:buClr>
                        <a:buSzPts val="1300"/>
                        <a:buFont typeface="Arial" panose="020B0604020202020204"/>
                        <a:buNone/>
                      </a:pP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1300"/>
                        <a:buFont typeface="Arial" panose="020B0604020202020204"/>
                        <a:buNone/>
                      </a:pPr>
                      <a:r>
                        <a:rPr lang="en-US" sz="1300" b="1">
                          <a:solidFill>
                            <a:schemeClr val="dk1"/>
                          </a:solidFill>
                          <a:latin typeface="Calibri" panose="020F0502020204030204"/>
                          <a:ea typeface="Calibri" panose="020F0502020204030204"/>
                          <a:cs typeface="Calibri" panose="020F0502020204030204"/>
                          <a:sym typeface="Calibri" panose="020F0502020204030204"/>
                        </a:rPr>
                        <a:t>Payload:</a:t>
                      </a:r>
                      <a:endParaRPr lang="en-US" sz="1300" b="1">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300"/>
                        <a:buFont typeface="Arial" panose="020B0604020202020204"/>
                        <a:buChar char="•"/>
                      </a:pPr>
                      <a:r>
                        <a:rPr lang="en-US" sz="1300" b="0">
                          <a:solidFill>
                            <a:schemeClr val="dk1"/>
                          </a:solidFill>
                          <a:latin typeface="Calibri" panose="020F0502020204030204"/>
                          <a:ea typeface="Calibri" panose="020F0502020204030204"/>
                          <a:cs typeface="Calibri" panose="020F0502020204030204"/>
                          <a:sym typeface="Calibri" panose="020F0502020204030204"/>
                        </a:rPr>
                        <a:t>house=gryffindor’</a:t>
                      </a: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03200" algn="l" rtl="0">
                        <a:spcBef>
                          <a:spcPts val="0"/>
                        </a:spcBef>
                        <a:spcAft>
                          <a:spcPts val="0"/>
                        </a:spcAft>
                        <a:buClr>
                          <a:schemeClr val="dk1"/>
                        </a:buClr>
                        <a:buSzPts val="1300"/>
                        <a:buFont typeface="Arial" panose="020B0604020202020204"/>
                        <a:buNone/>
                      </a:pPr>
                      <a:endParaRPr sz="1300" b="0">
                        <a:solidFill>
                          <a:schemeClr val="dk1"/>
                        </a:solidFill>
                        <a:latin typeface="Calibri" panose="020F0502020204030204"/>
                        <a:ea typeface="Calibri" panose="020F0502020204030204"/>
                        <a:cs typeface="Calibri" panose="020F0502020204030204"/>
                        <a:sym typeface="Calibri" panose="020F0502020204030204"/>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453" name="Shape 453"/>
        <p:cNvGrpSpPr/>
        <p:nvPr/>
      </p:nvGrpSpPr>
      <p:grpSpPr>
        <a:xfrm>
          <a:off x="0" y="0"/>
          <a:ext cx="0" cy="0"/>
          <a:chOff x="0" y="0"/>
          <a:chExt cx="0" cy="0"/>
        </a:xfrm>
      </p:grpSpPr>
      <p:sp>
        <p:nvSpPr>
          <p:cNvPr id="454" name="Google Shape;454;p63"/>
          <p:cNvSpPr txBox="1"/>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Observation</a:t>
            </a:r>
            <a:endParaRPr lang="en-US"/>
          </a:p>
        </p:txBody>
      </p:sp>
      <p:sp>
        <p:nvSpPr>
          <p:cNvPr id="455" name="Google Shape;455;p63"/>
          <p:cNvSpPr txBox="1"/>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2000"/>
              <a:buChar char="•"/>
            </a:pPr>
            <a:r>
              <a:rPr lang="en-US" sz="2000"/>
              <a:t>Navigate to </a:t>
            </a:r>
            <a:r>
              <a:rPr lang="en-US" sz="2000" b="0" i="0" u="sng" strike="noStrike">
                <a:solidFill>
                  <a:schemeClr val="hlink"/>
                </a:solidFill>
                <a:latin typeface="Calibri" panose="020F0502020204030204"/>
                <a:ea typeface="Calibri" panose="020F0502020204030204"/>
                <a:cs typeface="Calibri" panose="020F0502020204030204"/>
                <a:sym typeface="Calibri" panose="020F0502020204030204"/>
                <a:hlinkClick r:id="rId1"/>
              </a:rPr>
              <a:t>http://URL1/backup/</a:t>
            </a:r>
            <a:r>
              <a:rPr lang="en-US" sz="2000" b="0" i="0" u="none" strike="noStrike">
                <a:solidFill>
                  <a:schemeClr val="dk1"/>
                </a:solidFill>
                <a:latin typeface="Calibri" panose="020F0502020204030204"/>
                <a:ea typeface="Calibri" panose="020F0502020204030204"/>
                <a:cs typeface="Calibri" panose="020F0502020204030204"/>
                <a:sym typeface="Calibri" panose="020F0502020204030204"/>
              </a:rPr>
              <a:t> </a:t>
            </a:r>
            <a:endParaRPr lang="en-US" sz="20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lvl="0" indent="-285750" algn="l" rtl="0">
              <a:lnSpc>
                <a:spcPct val="90000"/>
              </a:lnSpc>
              <a:spcBef>
                <a:spcPts val="1000"/>
              </a:spcBef>
              <a:spcAft>
                <a:spcPts val="0"/>
              </a:spcAft>
              <a:buClr>
                <a:schemeClr val="dk1"/>
              </a:buClr>
              <a:buSzPts val="2000"/>
              <a:buChar char="•"/>
            </a:pPr>
            <a:r>
              <a:rPr lang="en-US" sz="2000">
                <a:solidFill>
                  <a:schemeClr val="dk1"/>
                </a:solidFill>
                <a:latin typeface="Calibri" panose="020F0502020204030204"/>
                <a:ea typeface="Calibri" panose="020F0502020204030204"/>
                <a:cs typeface="Calibri" panose="020F0502020204030204"/>
                <a:sym typeface="Calibri" panose="020F0502020204030204"/>
              </a:rPr>
              <a:t>Complete listing of directory is shown containing month wise HTML backups of the website </a:t>
            </a:r>
            <a:endParaRPr sz="20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459" name="Shape 459"/>
        <p:cNvGrpSpPr/>
        <p:nvPr/>
      </p:nvGrpSpPr>
      <p:grpSpPr>
        <a:xfrm>
          <a:off x="0" y="0"/>
          <a:ext cx="0" cy="0"/>
          <a:chOff x="0" y="0"/>
          <a:chExt cx="0" cy="0"/>
        </a:xfrm>
      </p:grpSpPr>
      <p:sp>
        <p:nvSpPr>
          <p:cNvPr id="460" name="Google Shape;460;p64"/>
          <p:cNvSpPr txBox="1"/>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Observation</a:t>
            </a:r>
            <a:endParaRPr lang="en-US"/>
          </a:p>
        </p:txBody>
      </p:sp>
      <p:sp>
        <p:nvSpPr>
          <p:cNvPr id="461" name="Google Shape;461;p64"/>
          <p:cNvSpPr txBox="1"/>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2000"/>
              <a:buChar char="•"/>
            </a:pPr>
            <a:r>
              <a:rPr lang="en-US" sz="2000"/>
              <a:t>Navigate to </a:t>
            </a:r>
            <a:r>
              <a:rPr lang="en-US" sz="2000" b="0" i="0" u="sng" strike="noStrike">
                <a:solidFill>
                  <a:schemeClr val="hlink"/>
                </a:solidFill>
                <a:latin typeface="Calibri" panose="020F0502020204030204"/>
                <a:ea typeface="Calibri" panose="020F0502020204030204"/>
                <a:cs typeface="Calibri" panose="020F0502020204030204"/>
                <a:sym typeface="Calibri" panose="020F0502020204030204"/>
                <a:hlinkClick r:id="rId1"/>
              </a:rPr>
              <a:t>http://URL2/profile_pictures/</a:t>
            </a:r>
            <a:r>
              <a:rPr lang="en-US" sz="2000" b="0" i="0" u="none" strike="noStrike">
                <a:solidFill>
                  <a:schemeClr val="dk1"/>
                </a:solidFill>
                <a:latin typeface="Calibri" panose="020F0502020204030204"/>
                <a:ea typeface="Calibri" panose="020F0502020204030204"/>
                <a:cs typeface="Calibri" panose="020F0502020204030204"/>
                <a:sym typeface="Calibri" panose="020F0502020204030204"/>
              </a:rPr>
              <a:t> </a:t>
            </a:r>
            <a:endParaRPr lang="en-US" sz="20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lvl="0" indent="-285750" algn="l" rtl="0">
              <a:lnSpc>
                <a:spcPct val="90000"/>
              </a:lnSpc>
              <a:spcBef>
                <a:spcPts val="1000"/>
              </a:spcBef>
              <a:spcAft>
                <a:spcPts val="0"/>
              </a:spcAft>
              <a:buClr>
                <a:schemeClr val="dk1"/>
              </a:buClr>
              <a:buSzPts val="2000"/>
              <a:buChar char="•"/>
            </a:pPr>
            <a:r>
              <a:rPr lang="en-US" sz="2000">
                <a:solidFill>
                  <a:schemeClr val="dk1"/>
                </a:solidFill>
                <a:latin typeface="Calibri" panose="020F0502020204030204"/>
                <a:ea typeface="Calibri" panose="020F0502020204030204"/>
                <a:cs typeface="Calibri" panose="020F0502020204030204"/>
                <a:sym typeface="Calibri" panose="020F0502020204030204"/>
              </a:rPr>
              <a:t>Complete listing of directory is shown containing profile pictures of all users on the website </a:t>
            </a:r>
            <a:endParaRPr sz="20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465" name="Shape 465"/>
        <p:cNvGrpSpPr/>
        <p:nvPr/>
      </p:nvGrpSpPr>
      <p:grpSpPr>
        <a:xfrm>
          <a:off x="0" y="0"/>
          <a:ext cx="0" cy="0"/>
          <a:chOff x="0" y="0"/>
          <a:chExt cx="0" cy="0"/>
        </a:xfrm>
      </p:grpSpPr>
      <p:sp>
        <p:nvSpPr>
          <p:cNvPr id="466" name="Google Shape;466;p65"/>
          <p:cNvSpPr txBox="1"/>
          <p:nvPr>
            <p:ph type="title"/>
          </p:nvPr>
        </p:nvSpPr>
        <p:spPr>
          <a:xfrm>
            <a:off x="436273" y="552091"/>
            <a:ext cx="7974481" cy="94890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Business Impact – Moderate</a:t>
            </a:r>
            <a:endParaRPr lang="en-US"/>
          </a:p>
        </p:txBody>
      </p:sp>
      <p:sp>
        <p:nvSpPr>
          <p:cNvPr id="467" name="Google Shape;467;p65"/>
          <p:cNvSpPr txBox="1"/>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68" name="Google Shape;468;p65"/>
          <p:cNvSpPr txBox="1"/>
          <p:nvPr/>
        </p:nvSpPr>
        <p:spPr>
          <a:xfrm>
            <a:off x="548416" y="1518249"/>
            <a:ext cx="10081483" cy="1191792"/>
          </a:xfrm>
          <a:prstGeom prst="rect">
            <a:avLst/>
          </a:prstGeom>
          <a:noFill/>
          <a:ln>
            <a:noFill/>
          </a:ln>
        </p:spPr>
        <p:txBody>
          <a:bodyPr spcFirstLastPara="1" wrap="square" lIns="41475" tIns="41475" rIns="41475" bIns="41475" anchor="t" anchorCtr="0">
            <a:no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Although this vulnerability does not have a direct impact to users or the server, though it can aid the attacker with information about the server and the users</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Also, attacker can simply download the backups and images and view them</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472" name="Shape 472"/>
        <p:cNvGrpSpPr/>
        <p:nvPr/>
      </p:nvGrpSpPr>
      <p:grpSpPr>
        <a:xfrm>
          <a:off x="0" y="0"/>
          <a:ext cx="0" cy="0"/>
          <a:chOff x="0" y="0"/>
          <a:chExt cx="0" cy="0"/>
        </a:xfrm>
      </p:grpSpPr>
      <p:sp>
        <p:nvSpPr>
          <p:cNvPr id="473" name="Google Shape;473;p6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Recommendation</a:t>
            </a:r>
            <a:endParaRPr lang="en-US"/>
          </a:p>
        </p:txBody>
      </p:sp>
      <p:sp>
        <p:nvSpPr>
          <p:cNvPr id="474" name="Google Shape;474;p66"/>
          <p:cNvSpPr txBox="1"/>
          <p:nvPr>
            <p:ph type="body" idx="1"/>
          </p:nvPr>
        </p:nvSpPr>
        <p:spPr>
          <a:xfrm>
            <a:off x="838200" y="1515074"/>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Take the following precautions:</a:t>
            </a:r>
            <a:endParaRPr lang="en-US" sz="2400"/>
          </a:p>
          <a:p>
            <a:pPr marL="685800" lvl="1" indent="-228600" algn="l" rtl="0">
              <a:lnSpc>
                <a:spcPct val="90000"/>
              </a:lnSpc>
              <a:spcBef>
                <a:spcPts val="500"/>
              </a:spcBef>
              <a:spcAft>
                <a:spcPts val="0"/>
              </a:spcAft>
              <a:buClr>
                <a:schemeClr val="dk1"/>
              </a:buClr>
              <a:buSzPts val="2000"/>
              <a:buChar char="•"/>
            </a:pPr>
            <a:r>
              <a:rPr lang="en-US" sz="2000"/>
              <a:t>Disable Directory Listing </a:t>
            </a:r>
            <a:endParaRPr lang="en-US" sz="2000"/>
          </a:p>
          <a:p>
            <a:pPr marL="685800" lvl="1" indent="-228600" algn="l" rtl="0">
              <a:lnSpc>
                <a:spcPct val="90000"/>
              </a:lnSpc>
              <a:spcBef>
                <a:spcPts val="500"/>
              </a:spcBef>
              <a:spcAft>
                <a:spcPts val="0"/>
              </a:spcAft>
              <a:buClr>
                <a:schemeClr val="dk1"/>
              </a:buClr>
              <a:buSzPts val="2000"/>
              <a:buChar char="•"/>
            </a:pPr>
            <a:r>
              <a:rPr lang="en-US" sz="2000"/>
              <a:t>Put an index.html in all folders with default message</a:t>
            </a:r>
            <a:endParaRPr lang="en-US" sz="2000"/>
          </a:p>
          <a:p>
            <a:pPr marL="457200" lvl="1" indent="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p:txBody>
      </p:sp>
      <p:sp>
        <p:nvSpPr>
          <p:cNvPr id="475" name="Google Shape;475;p66"/>
          <p:cNvSpPr/>
          <p:nvPr/>
        </p:nvSpPr>
        <p:spPr>
          <a:xfrm>
            <a:off x="838200" y="4960513"/>
            <a:ext cx="1135380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chemeClr val="dk1"/>
                </a:solidFill>
                <a:latin typeface="Calibri" panose="020F0502020204030204"/>
                <a:ea typeface="Calibri" panose="020F0502020204030204"/>
                <a:cs typeface="Calibri" panose="020F0502020204030204"/>
                <a:sym typeface="Calibri" panose="020F0502020204030204"/>
              </a:rPr>
              <a:t>https://cwe.mitre.org/data/definitions/548.html</a:t>
            </a:r>
            <a:endParaRPr lang="en-US" sz="1800" i="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u="sng">
                <a:solidFill>
                  <a:schemeClr val="dk1"/>
                </a:solidFill>
                <a:latin typeface="Calibri" panose="020F0502020204030204"/>
                <a:ea typeface="Calibri" panose="020F0502020204030204"/>
                <a:cs typeface="Calibri" panose="020F0502020204030204"/>
                <a:sym typeface="Calibri" panose="020F0502020204030204"/>
              </a:rPr>
              <a:t>https://www.netsparker.com/blog/web-security/disable-directory-listing-web-servers/</a:t>
            </a:r>
            <a:endParaRPr sz="1800" i="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76" name="Google Shape;476;p66"/>
          <p:cNvSpPr txBox="1"/>
          <p:nvPr/>
        </p:nvSpPr>
        <p:spPr>
          <a:xfrm>
            <a:off x="838200" y="3536770"/>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panose="020F0502020204030204"/>
              <a:buNone/>
            </a:pPr>
            <a:r>
              <a:rPr lang="en-US" sz="4400">
                <a:solidFill>
                  <a:schemeClr val="dk1"/>
                </a:solidFill>
                <a:latin typeface="Calibri" panose="020F0502020204030204"/>
                <a:ea typeface="Calibri" panose="020F0502020204030204"/>
                <a:cs typeface="Calibri" panose="020F0502020204030204"/>
                <a:sym typeface="Calibri" panose="020F0502020204030204"/>
              </a:rPr>
              <a:t>References:</a:t>
            </a:r>
            <a:endParaRPr sz="4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480" name="Shape 480"/>
        <p:cNvGrpSpPr/>
        <p:nvPr/>
      </p:nvGrpSpPr>
      <p:grpSpPr>
        <a:xfrm>
          <a:off x="0" y="0"/>
          <a:ext cx="0" cy="0"/>
          <a:chOff x="0" y="0"/>
          <a:chExt cx="0" cy="0"/>
        </a:xfrm>
      </p:grpSpPr>
      <p:sp>
        <p:nvSpPr>
          <p:cNvPr id="481" name="Google Shape;481;p67"/>
          <p:cNvSpPr txBox="1"/>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82" name="Google Shape;482;p67"/>
          <p:cNvSpPr txBox="1"/>
          <p:nvPr>
            <p:ph type="title"/>
          </p:nvPr>
        </p:nvSpPr>
        <p:spPr>
          <a:xfrm>
            <a:off x="800100" y="4889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7. Information Disclosure</a:t>
            </a:r>
            <a:endParaRPr lang="en-US"/>
          </a:p>
        </p:txBody>
      </p:sp>
      <p:graphicFrame>
        <p:nvGraphicFramePr>
          <p:cNvPr id="483" name="Google Shape;483;p67"/>
          <p:cNvGraphicFramePr/>
          <p:nvPr/>
        </p:nvGraphicFramePr>
        <p:xfrm>
          <a:off x="1751173" y="2188740"/>
          <a:ext cx="8109375" cy="3000000"/>
        </p:xfrm>
        <a:graphic>
          <a:graphicData uri="http://schemas.openxmlformats.org/drawingml/2006/table">
            <a:tbl>
              <a:tblPr firstRow="1" bandRow="1">
                <a:noFill/>
                <a:tableStyleId>{51015F43-4BEC-485C-AC9F-371C459AA63F}</a:tableStyleId>
              </a:tblPr>
              <a:tblGrid>
                <a:gridCol w="1413550"/>
                <a:gridCol w="6695825"/>
              </a:tblGrid>
              <a:tr h="415125">
                <a:tc>
                  <a:txBody>
                    <a:bodyPr/>
                    <a:lstStyle/>
                    <a:p>
                      <a:pPr marL="0" marR="0" lvl="0" indent="0" algn="ctr"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2406650">
                <a:tc>
                  <a:txBody>
                    <a:bodyPr/>
                    <a:lstStyle/>
                    <a:p>
                      <a:pPr marL="0" marR="0" lvl="0" indent="0" algn="ctr" rtl="0">
                        <a:spcBef>
                          <a:spcPts val="0"/>
                        </a:spcBef>
                        <a:spcAft>
                          <a:spcPts val="0"/>
                        </a:spcAft>
                        <a:buNone/>
                      </a:pPr>
                      <a:r>
                        <a:rPr lang="en-US" sz="1600">
                          <a:solidFill>
                            <a:schemeClr val="dk1"/>
                          </a:solidFill>
                          <a:latin typeface="Calibri" panose="020F0502020204030204"/>
                          <a:ea typeface="Calibri" panose="020F0502020204030204"/>
                          <a:cs typeface="Calibri" panose="020F0502020204030204"/>
                          <a:sym typeface="Calibri" panose="020F0502020204030204"/>
                        </a:rPr>
                        <a:t>Information Disclosure</a:t>
                      </a:r>
                      <a:r>
                        <a:rPr lang="en-US" sz="1600">
                          <a:solidFill>
                            <a:schemeClr val="dk1"/>
                          </a:solidFill>
                          <a:latin typeface="Calibri" panose="020F0502020204030204"/>
                          <a:ea typeface="Calibri" panose="020F0502020204030204"/>
                          <a:cs typeface="Calibri" panose="020F0502020204030204"/>
                          <a:sym typeface="Calibri" panose="020F0502020204030204"/>
                        </a:rPr>
                        <a:t> due to Apache Info Pages</a:t>
                      </a:r>
                      <a:r>
                        <a:rPr lang="en-US" sz="1600">
                          <a:solidFill>
                            <a:schemeClr val="dk1"/>
                          </a:solidFill>
                          <a:latin typeface="Calibri" panose="020F0502020204030204"/>
                          <a:ea typeface="Calibri" panose="020F0502020204030204"/>
                          <a:cs typeface="Calibri" panose="020F0502020204030204"/>
                          <a:sym typeface="Calibri" panose="020F0502020204030204"/>
                        </a:rPr>
                        <a:t> </a:t>
                      </a:r>
                      <a:r>
                        <a:rPr lang="en-US" sz="1300">
                          <a:solidFill>
                            <a:schemeClr val="dk1"/>
                          </a:solidFill>
                          <a:latin typeface="Calibri" panose="020F0502020204030204"/>
                          <a:ea typeface="Calibri" panose="020F0502020204030204"/>
                          <a:cs typeface="Calibri" panose="020F0502020204030204"/>
                          <a:sym typeface="Calibri" panose="020F0502020204030204"/>
                        </a:rPr>
                        <a:t>(Low)</a:t>
                      </a:r>
                      <a:endParaRPr sz="1300">
                        <a:solidFill>
                          <a:schemeClr val="dk1"/>
                        </a:solidFill>
                        <a:latin typeface="Calibri" panose="020F0502020204030204"/>
                        <a:ea typeface="Calibri" panose="020F0502020204030204"/>
                        <a:cs typeface="Calibri" panose="020F0502020204030204"/>
                        <a:sym typeface="Calibri" panose="020F0502020204030204"/>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2D050"/>
                    </a:solidFill>
                  </a:tcPr>
                </a:tc>
                <a:tc>
                  <a:txBody>
                    <a:bodyPr/>
                    <a:lstStyle/>
                    <a:p>
                      <a:pPr marL="0" marR="0" lvl="0" indent="0" algn="l" rtl="0">
                        <a:spcBef>
                          <a:spcPts val="0"/>
                        </a:spcBef>
                        <a:spcAft>
                          <a:spcPts val="0"/>
                        </a:spcAft>
                        <a:buNone/>
                      </a:pPr>
                      <a:r>
                        <a:rPr lang="en-US" sz="1300">
                          <a:solidFill>
                            <a:schemeClr val="dk1"/>
                          </a:solidFill>
                          <a:latin typeface="Calibri" panose="020F0502020204030204"/>
                          <a:ea typeface="Calibri" panose="020F0502020204030204"/>
                          <a:cs typeface="Calibri" panose="020F0502020204030204"/>
                          <a:sym typeface="Calibri" panose="020F0502020204030204"/>
                        </a:rPr>
                        <a:t> </a:t>
                      </a:r>
                      <a:endParaRPr sz="13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300">
                          <a:solidFill>
                            <a:schemeClr val="dk1"/>
                          </a:solidFill>
                          <a:latin typeface="Calibri" panose="020F0502020204030204"/>
                          <a:ea typeface="Calibri" panose="020F0502020204030204"/>
                          <a:cs typeface="Calibri" panose="020F0502020204030204"/>
                          <a:sym typeface="Calibri" panose="020F0502020204030204"/>
                        </a:rPr>
                        <a:t>Below mentioned urls disclose server information</a:t>
                      </a:r>
                      <a:endParaRPr sz="13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3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300" b="1">
                          <a:solidFill>
                            <a:schemeClr val="dk1"/>
                          </a:solidFill>
                          <a:latin typeface="Calibri" panose="020F0502020204030204"/>
                          <a:ea typeface="Calibri" panose="020F0502020204030204"/>
                          <a:cs typeface="Calibri" panose="020F0502020204030204"/>
                          <a:sym typeface="Calibri" panose="020F0502020204030204"/>
                        </a:rPr>
                        <a:t>Affected URL :</a:t>
                      </a:r>
                      <a:endParaRPr sz="13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300"/>
                        <a:buFont typeface="Arial" panose="020B0604020202020204"/>
                        <a:buChar char="•"/>
                      </a:pPr>
                      <a:r>
                        <a:rPr lang="en-US" sz="1300" b="0" i="0" u="none" strike="noStrike">
                          <a:solidFill>
                            <a:schemeClr val="dk1"/>
                          </a:solidFill>
                          <a:latin typeface="Calibri" panose="020F0502020204030204"/>
                          <a:ea typeface="Calibri" panose="020F0502020204030204"/>
                          <a:cs typeface="Calibri" panose="020F0502020204030204"/>
                          <a:sym typeface="Calibri" panose="020F0502020204030204"/>
                        </a:rPr>
                        <a:t>http://URL/server-status</a:t>
                      </a:r>
                      <a:endParaRPr lang="en-US" sz="13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300"/>
                        <a:buFont typeface="Arial" panose="020B0604020202020204"/>
                        <a:buChar char="•"/>
                      </a:pPr>
                      <a:r>
                        <a:rPr lang="en-US" sz="1300" b="0" i="0" u="none" strike="noStrike">
                          <a:solidFill>
                            <a:schemeClr val="dk1"/>
                          </a:solidFill>
                          <a:latin typeface="Calibri" panose="020F0502020204030204"/>
                          <a:ea typeface="Calibri" panose="020F0502020204030204"/>
                          <a:cs typeface="Calibri" panose="020F0502020204030204"/>
                          <a:sym typeface="Calibri" panose="020F0502020204030204"/>
                        </a:rPr>
                        <a:t>http://URL/server-info</a:t>
                      </a:r>
                      <a:endParaRPr lang="en-US" sz="13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03200" algn="l" rtl="0">
                        <a:spcBef>
                          <a:spcPts val="0"/>
                        </a:spcBef>
                        <a:spcAft>
                          <a:spcPts val="0"/>
                        </a:spcAft>
                        <a:buClr>
                          <a:schemeClr val="dk1"/>
                        </a:buClr>
                        <a:buSzPts val="1300"/>
                        <a:buFont typeface="Arial" panose="020B0604020202020204"/>
                        <a:buNone/>
                      </a:pP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03200" algn="l" rtl="0">
                        <a:spcBef>
                          <a:spcPts val="0"/>
                        </a:spcBef>
                        <a:spcAft>
                          <a:spcPts val="0"/>
                        </a:spcAft>
                        <a:buClr>
                          <a:schemeClr val="dk1"/>
                        </a:buClr>
                        <a:buSzPts val="1300"/>
                        <a:buFont typeface="Arial" panose="020B0604020202020204"/>
                        <a:buNone/>
                      </a:pPr>
                      <a:endParaRPr sz="1300" b="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03200" algn="l" rtl="0">
                        <a:spcBef>
                          <a:spcPts val="0"/>
                        </a:spcBef>
                        <a:spcAft>
                          <a:spcPts val="0"/>
                        </a:spcAft>
                        <a:buClr>
                          <a:schemeClr val="dk1"/>
                        </a:buClr>
                        <a:buSzPts val="1300"/>
                        <a:buFont typeface="Arial" panose="020B0604020202020204"/>
                        <a:buNone/>
                      </a:pPr>
                      <a:endParaRPr sz="1300" b="0">
                        <a:solidFill>
                          <a:schemeClr val="dk1"/>
                        </a:solidFill>
                        <a:latin typeface="Calibri" panose="020F0502020204030204"/>
                        <a:ea typeface="Calibri" panose="020F0502020204030204"/>
                        <a:cs typeface="Calibri" panose="020F0502020204030204"/>
                        <a:sym typeface="Calibri" panose="020F0502020204030204"/>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487" name="Shape 487"/>
        <p:cNvGrpSpPr/>
        <p:nvPr/>
      </p:nvGrpSpPr>
      <p:grpSpPr>
        <a:xfrm>
          <a:off x="0" y="0"/>
          <a:ext cx="0" cy="0"/>
          <a:chOff x="0" y="0"/>
          <a:chExt cx="0" cy="0"/>
        </a:xfrm>
      </p:grpSpPr>
      <p:sp>
        <p:nvSpPr>
          <p:cNvPr id="488" name="Google Shape;488;p68"/>
          <p:cNvSpPr txBox="1"/>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Observation</a:t>
            </a:r>
            <a:endParaRPr lang="en-US"/>
          </a:p>
        </p:txBody>
      </p:sp>
      <p:sp>
        <p:nvSpPr>
          <p:cNvPr id="489" name="Google Shape;489;p68"/>
          <p:cNvSpPr txBox="1"/>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2000"/>
              <a:buChar char="•"/>
            </a:pPr>
            <a:r>
              <a:rPr lang="en-US" sz="2000"/>
              <a:t>Navigate to </a:t>
            </a:r>
            <a:r>
              <a:rPr lang="en-US" sz="2000" b="0" i="0" u="none" strike="noStrike">
                <a:solidFill>
                  <a:schemeClr val="dk1"/>
                </a:solidFill>
                <a:latin typeface="Calibri" panose="020F0502020204030204"/>
                <a:ea typeface="Calibri" panose="020F0502020204030204"/>
                <a:cs typeface="Calibri" panose="020F0502020204030204"/>
                <a:sym typeface="Calibri" panose="020F0502020204030204"/>
              </a:rPr>
              <a:t>mentioned URL</a:t>
            </a:r>
            <a:endParaRPr lang="en-US" sz="20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lvl="0" indent="-285750" algn="l" rtl="0">
              <a:lnSpc>
                <a:spcPct val="90000"/>
              </a:lnSpc>
              <a:spcBef>
                <a:spcPts val="1000"/>
              </a:spcBef>
              <a:spcAft>
                <a:spcPts val="0"/>
              </a:spcAft>
              <a:buClr>
                <a:schemeClr val="dk1"/>
              </a:buClr>
              <a:buSzPts val="2000"/>
              <a:buChar char="•"/>
            </a:pPr>
            <a:r>
              <a:rPr lang="en-US" sz="2000">
                <a:solidFill>
                  <a:schemeClr val="dk1"/>
                </a:solidFill>
                <a:latin typeface="Calibri" panose="020F0502020204030204"/>
                <a:ea typeface="Calibri" panose="020F0502020204030204"/>
                <a:cs typeface="Calibri" panose="020F0502020204030204"/>
                <a:sym typeface="Calibri" panose="020F0502020204030204"/>
              </a:rPr>
              <a:t>Default server-status page opens which discloses server information</a:t>
            </a:r>
            <a:endParaRPr sz="20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493" name="Shape 493"/>
        <p:cNvGrpSpPr/>
        <p:nvPr/>
      </p:nvGrpSpPr>
      <p:grpSpPr>
        <a:xfrm>
          <a:off x="0" y="0"/>
          <a:ext cx="0" cy="0"/>
          <a:chOff x="0" y="0"/>
          <a:chExt cx="0" cy="0"/>
        </a:xfrm>
      </p:grpSpPr>
      <p:sp>
        <p:nvSpPr>
          <p:cNvPr id="494" name="Google Shape;494;p69"/>
          <p:cNvSpPr txBox="1"/>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Observation</a:t>
            </a:r>
            <a:endParaRPr lang="en-US"/>
          </a:p>
        </p:txBody>
      </p:sp>
      <p:sp>
        <p:nvSpPr>
          <p:cNvPr id="495" name="Google Shape;495;p69"/>
          <p:cNvSpPr txBox="1"/>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2000"/>
              <a:buChar char="•"/>
            </a:pPr>
            <a:r>
              <a:rPr lang="en-US" sz="2000"/>
              <a:t>server-info page</a:t>
            </a:r>
            <a:endParaRPr sz="20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499" name="Shape 499"/>
        <p:cNvGrpSpPr/>
        <p:nvPr/>
      </p:nvGrpSpPr>
      <p:grpSpPr>
        <a:xfrm>
          <a:off x="0" y="0"/>
          <a:ext cx="0" cy="0"/>
          <a:chOff x="0" y="0"/>
          <a:chExt cx="0" cy="0"/>
        </a:xfrm>
      </p:grpSpPr>
      <p:sp>
        <p:nvSpPr>
          <p:cNvPr id="500" name="Google Shape;500;p70"/>
          <p:cNvSpPr txBox="1"/>
          <p:nvPr>
            <p:ph type="title"/>
          </p:nvPr>
        </p:nvSpPr>
        <p:spPr>
          <a:xfrm>
            <a:off x="436273" y="552091"/>
            <a:ext cx="7974481" cy="94890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Business Impact – Moderate</a:t>
            </a:r>
            <a:endParaRPr lang="en-US"/>
          </a:p>
        </p:txBody>
      </p:sp>
      <p:sp>
        <p:nvSpPr>
          <p:cNvPr id="501" name="Google Shape;501;p70"/>
          <p:cNvSpPr txBox="1"/>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02" name="Google Shape;502;p70"/>
          <p:cNvSpPr txBox="1"/>
          <p:nvPr/>
        </p:nvSpPr>
        <p:spPr>
          <a:xfrm>
            <a:off x="548416" y="1518249"/>
            <a:ext cx="9576659" cy="948726"/>
          </a:xfrm>
          <a:prstGeom prst="rect">
            <a:avLst/>
          </a:prstGeom>
          <a:noFill/>
          <a:ln>
            <a:noFill/>
          </a:ln>
        </p:spPr>
        <p:txBody>
          <a:bodyPr spcFirstLastPara="1" wrap="square" lIns="41475" tIns="41475" rIns="41475" bIns="41475" anchor="t" anchorCtr="0">
            <a:no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Although this vulnerability does not have a direct impact to users or the server, though it can help the attacker in mapping the server architecture and plan further attacks on the server</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03" name="Google Shape;503;p70"/>
          <p:cNvSpPr txBox="1"/>
          <p:nvPr/>
        </p:nvSpPr>
        <p:spPr>
          <a:xfrm>
            <a:off x="436273" y="2082620"/>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panose="020F0502020204030204"/>
              <a:buNone/>
            </a:pPr>
            <a:r>
              <a:rPr lang="en-US" sz="4400">
                <a:solidFill>
                  <a:schemeClr val="dk1"/>
                </a:solidFill>
                <a:latin typeface="Calibri" panose="020F0502020204030204"/>
                <a:ea typeface="Calibri" panose="020F0502020204030204"/>
                <a:cs typeface="Calibri" panose="020F0502020204030204"/>
                <a:sym typeface="Calibri" panose="020F0502020204030204"/>
              </a:rPr>
              <a:t>Recommendation</a:t>
            </a:r>
            <a:endParaRPr sz="4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04" name="Google Shape;504;p70"/>
          <p:cNvSpPr txBox="1"/>
          <p:nvPr>
            <p:ph type="body" idx="1"/>
          </p:nvPr>
        </p:nvSpPr>
        <p:spPr>
          <a:xfrm>
            <a:off x="436273" y="3050995"/>
            <a:ext cx="9688802" cy="156150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Take the following precautions:</a:t>
            </a:r>
            <a:endParaRPr lang="en-US" sz="2400"/>
          </a:p>
          <a:p>
            <a:pPr marL="685800" lvl="1" indent="-228600" algn="l" rtl="0">
              <a:lnSpc>
                <a:spcPct val="90000"/>
              </a:lnSpc>
              <a:spcBef>
                <a:spcPts val="500"/>
              </a:spcBef>
              <a:spcAft>
                <a:spcPts val="0"/>
              </a:spcAft>
              <a:buClr>
                <a:schemeClr val="dk1"/>
              </a:buClr>
              <a:buSzPts val="2000"/>
              <a:buChar char="•"/>
            </a:pPr>
            <a:r>
              <a:rPr lang="en-US" sz="2000"/>
              <a:t>Disable all default pages and folders including server-status and server-info</a:t>
            </a:r>
            <a:endParaRPr lang="en-US" sz="2000"/>
          </a:p>
          <a:p>
            <a:pPr marL="457200" lvl="1" indent="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p:txBody>
      </p:sp>
      <p:sp>
        <p:nvSpPr>
          <p:cNvPr id="505" name="Google Shape;505;p70"/>
          <p:cNvSpPr txBox="1"/>
          <p:nvPr/>
        </p:nvSpPr>
        <p:spPr>
          <a:xfrm>
            <a:off x="436273" y="3989807"/>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panose="020F0502020204030204"/>
              <a:buNone/>
            </a:pPr>
            <a:r>
              <a:rPr lang="en-US" sz="4400">
                <a:solidFill>
                  <a:schemeClr val="dk1"/>
                </a:solidFill>
                <a:latin typeface="Calibri" panose="020F0502020204030204"/>
                <a:ea typeface="Calibri" panose="020F0502020204030204"/>
                <a:cs typeface="Calibri" panose="020F0502020204030204"/>
                <a:sym typeface="Calibri" panose="020F0502020204030204"/>
              </a:rPr>
              <a:t>References:</a:t>
            </a:r>
            <a:endParaRPr sz="4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06" name="Google Shape;506;p70"/>
          <p:cNvSpPr/>
          <p:nvPr/>
        </p:nvSpPr>
        <p:spPr>
          <a:xfrm>
            <a:off x="436273" y="5194120"/>
            <a:ext cx="1135380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chemeClr val="dk1"/>
                </a:solidFill>
                <a:latin typeface="Calibri" panose="020F0502020204030204"/>
                <a:ea typeface="Calibri" panose="020F0502020204030204"/>
                <a:cs typeface="Calibri" panose="020F0502020204030204"/>
                <a:sym typeface="Calibri" panose="020F0502020204030204"/>
              </a:rPr>
              <a:t>https://vuldb.com/?id.88482</a:t>
            </a:r>
            <a:endParaRPr lang="en-US" sz="1800" i="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i="1">
                <a:solidFill>
                  <a:schemeClr val="dk1"/>
                </a:solidFill>
                <a:latin typeface="Calibri" panose="020F0502020204030204"/>
                <a:ea typeface="Calibri" panose="020F0502020204030204"/>
                <a:cs typeface="Calibri" panose="020F0502020204030204"/>
                <a:sym typeface="Calibri" panose="020F0502020204030204"/>
              </a:rPr>
              <a:t>https://httpd.apache.org/docs/current/mod/mod_status.html</a:t>
            </a:r>
            <a:endParaRPr lang="en-US" sz="1800" i="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i="1">
                <a:solidFill>
                  <a:schemeClr val="dk1"/>
                </a:solidFill>
                <a:latin typeface="Calibri" panose="020F0502020204030204"/>
                <a:ea typeface="Calibri" panose="020F0502020204030204"/>
                <a:cs typeface="Calibri" panose="020F0502020204030204"/>
                <a:sym typeface="Calibri" panose="020F0502020204030204"/>
              </a:rPr>
              <a:t>https://www.beyondsecurity.com/scan_pentest_network_vulnerabilities_apache_http_server_httponly_cookie_information_disclosure</a:t>
            </a:r>
            <a:endParaRPr sz="1800" i="1">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510" name="Shape 510"/>
        <p:cNvGrpSpPr/>
        <p:nvPr/>
      </p:nvGrpSpPr>
      <p:grpSpPr>
        <a:xfrm>
          <a:off x="0" y="0"/>
          <a:ext cx="0" cy="0"/>
          <a:chOff x="0" y="0"/>
          <a:chExt cx="0" cy="0"/>
        </a:xfrm>
      </p:grpSpPr>
      <p:sp>
        <p:nvSpPr>
          <p:cNvPr id="511" name="Google Shape;511;p71"/>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panose="020F0502020204030204"/>
              <a:buNone/>
            </a:pPr>
            <a:r>
              <a:rPr lang="en-US"/>
              <a:t>THANK YOU</a:t>
            </a:r>
            <a:endParaRPr lang="en-US"/>
          </a:p>
        </p:txBody>
      </p:sp>
      <p:sp>
        <p:nvSpPr>
          <p:cNvPr id="512" name="Google Shape;512;p71"/>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a:t>For any further clarifications/patch assistance, please contact: 9876542123</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3" name="Shape 123"/>
        <p:cNvGrpSpPr/>
        <p:nvPr/>
      </p:nvGrpSpPr>
      <p:grpSpPr>
        <a:xfrm>
          <a:off x="0" y="0"/>
          <a:ext cx="0" cy="0"/>
          <a:chOff x="0" y="0"/>
          <a:chExt cx="0" cy="0"/>
        </a:xfrm>
      </p:grpSpPr>
      <p:sp>
        <p:nvSpPr>
          <p:cNvPr id="124" name="Google Shape;124;p19"/>
          <p:cNvSpPr txBox="1"/>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25" name="Google Shape;125;p19"/>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1. SQL Injection</a:t>
            </a:r>
            <a:endParaRPr lang="en-US"/>
          </a:p>
        </p:txBody>
      </p:sp>
      <p:graphicFrame>
        <p:nvGraphicFramePr>
          <p:cNvPr id="126" name="Google Shape;126;p19"/>
          <p:cNvGraphicFramePr/>
          <p:nvPr/>
        </p:nvGraphicFramePr>
        <p:xfrm>
          <a:off x="2169848" y="2094515"/>
          <a:ext cx="8109375" cy="3000000"/>
        </p:xfrm>
        <a:graphic>
          <a:graphicData uri="http://schemas.openxmlformats.org/drawingml/2006/table">
            <a:tbl>
              <a:tblPr firstRow="1" bandRow="1">
                <a:noFill/>
                <a:tableStyleId>{51015F43-4BEC-485C-AC9F-371C459AA63F}</a:tableStyleId>
              </a:tblPr>
              <a:tblGrid>
                <a:gridCol w="1413550"/>
                <a:gridCol w="6695825"/>
              </a:tblGrid>
              <a:tr h="415125">
                <a:tc>
                  <a:txBody>
                    <a:bodyPr/>
                    <a:lstStyle/>
                    <a:p>
                      <a:pPr marL="0" marR="0" lvl="0" indent="0" algn="ctr"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2406650">
                <a:tc>
                  <a:txBody>
                    <a:bodyPr/>
                    <a:lstStyle/>
                    <a:p>
                      <a:pPr marL="0" marR="0" lvl="0" indent="0" algn="ctr" rtl="0">
                        <a:spcBef>
                          <a:spcPts val="0"/>
                        </a:spcBef>
                        <a:spcAft>
                          <a:spcPts val="0"/>
                        </a:spcAft>
                        <a:buNone/>
                      </a:pPr>
                      <a:r>
                        <a:rPr lang="en-US" sz="1600">
                          <a:solidFill>
                            <a:srgbClr val="FFFFFF"/>
                          </a:solidFill>
                          <a:latin typeface="Calibri" panose="020F0502020204030204"/>
                          <a:ea typeface="Calibri" panose="020F0502020204030204"/>
                          <a:cs typeface="Calibri" panose="020F0502020204030204"/>
                          <a:sym typeface="Calibri" panose="020F0502020204030204"/>
                        </a:rPr>
                        <a:t>SQL</a:t>
                      </a:r>
                      <a:r>
                        <a:rPr lang="en-US" sz="1600">
                          <a:solidFill>
                            <a:srgbClr val="FFFFFF"/>
                          </a:solidFill>
                          <a:latin typeface="Calibri" panose="020F0502020204030204"/>
                          <a:ea typeface="Calibri" panose="020F0502020204030204"/>
                          <a:cs typeface="Calibri" panose="020F0502020204030204"/>
                          <a:sym typeface="Calibri" panose="020F0502020204030204"/>
                        </a:rPr>
                        <a:t> Injection</a:t>
                      </a:r>
                      <a:endParaRPr sz="1600">
                        <a:solidFill>
                          <a:srgbClr val="FFFFFF"/>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300">
                          <a:solidFill>
                            <a:srgbClr val="FFFFFF"/>
                          </a:solidFill>
                          <a:latin typeface="Calibri" panose="020F0502020204030204"/>
                          <a:ea typeface="Calibri" panose="020F0502020204030204"/>
                          <a:cs typeface="Calibri" panose="020F0502020204030204"/>
                          <a:sym typeface="Calibri" panose="020F0502020204030204"/>
                        </a:rPr>
                        <a:t>(Critical)</a:t>
                      </a:r>
                      <a:endParaRPr lang="en-US" sz="1300">
                        <a:solidFill>
                          <a:srgbClr val="FFFFFF"/>
                        </a:solidFill>
                        <a:latin typeface="Calibri" panose="020F0502020204030204"/>
                        <a:ea typeface="Calibri" panose="020F0502020204030204"/>
                        <a:cs typeface="Calibri" panose="020F0502020204030204"/>
                        <a:sym typeface="Calibri" panose="020F0502020204030204"/>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300">
                          <a:solidFill>
                            <a:schemeClr val="dk1"/>
                          </a:solidFill>
                          <a:latin typeface="Calibri" panose="020F0502020204030204"/>
                          <a:ea typeface="Calibri" panose="020F0502020204030204"/>
                          <a:cs typeface="Calibri" panose="020F0502020204030204"/>
                          <a:sym typeface="Calibri" panose="020F0502020204030204"/>
                        </a:rPr>
                        <a:t> </a:t>
                      </a:r>
                      <a:endParaRPr sz="13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300">
                          <a:solidFill>
                            <a:schemeClr val="dk1"/>
                          </a:solidFill>
                          <a:latin typeface="Calibri" panose="020F0502020204030204"/>
                          <a:ea typeface="Calibri" panose="020F0502020204030204"/>
                          <a:cs typeface="Calibri" panose="020F0502020204030204"/>
                          <a:sym typeface="Calibri" panose="020F0502020204030204"/>
                        </a:rPr>
                        <a:t>Here are other similar SQLi in the application</a:t>
                      </a:r>
                      <a:endParaRPr sz="13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3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300" b="1">
                          <a:solidFill>
                            <a:schemeClr val="dk1"/>
                          </a:solidFill>
                          <a:latin typeface="Calibri" panose="020F0502020204030204"/>
                          <a:ea typeface="Calibri" panose="020F0502020204030204"/>
                          <a:cs typeface="Calibri" panose="020F0502020204030204"/>
                          <a:sym typeface="Calibri" panose="020F0502020204030204"/>
                        </a:rPr>
                        <a:t>Affected URL :</a:t>
                      </a:r>
                      <a:endParaRPr sz="13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300"/>
                        <a:buFont typeface="Arial" panose="020B0604020202020204"/>
                        <a:buChar char="•"/>
                      </a:pPr>
                      <a:r>
                        <a:rPr lang="en-US" sz="1300" b="0" i="0" u="none" strike="noStrike">
                          <a:solidFill>
                            <a:schemeClr val="dk1"/>
                          </a:solidFill>
                          <a:latin typeface="Calibri" panose="020F0502020204030204"/>
                          <a:ea typeface="Calibri" panose="020F0502020204030204"/>
                          <a:cs typeface="Calibri" panose="020F0502020204030204"/>
                          <a:sym typeface="Calibri" panose="020F0502020204030204"/>
                        </a:rPr>
                        <a:t>http://url.com/sql3.php (ID</a:t>
                      </a:r>
                      <a:r>
                        <a:rPr lang="en-US" sz="1300" b="0" i="0" u="none" strike="noStrike">
                          <a:solidFill>
                            <a:schemeClr val="dk1"/>
                          </a:solidFill>
                          <a:latin typeface="Calibri" panose="020F0502020204030204"/>
                          <a:ea typeface="Calibri" panose="020F0502020204030204"/>
                          <a:cs typeface="Calibri" panose="020F0502020204030204"/>
                          <a:sym typeface="Calibri" panose="020F0502020204030204"/>
                        </a:rPr>
                        <a:t> GET parameter)</a:t>
                      </a:r>
                      <a:endParaRPr lang="en-US" sz="13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300"/>
                        <a:buFont typeface="Arial" panose="020B0604020202020204"/>
                        <a:buChar char="•"/>
                      </a:pPr>
                      <a:r>
                        <a:rPr lang="en-US" sz="1300" b="0" i="0" u="none" strike="noStrike">
                          <a:solidFill>
                            <a:schemeClr val="dk1"/>
                          </a:solidFill>
                          <a:latin typeface="Calibri" panose="020F0502020204030204"/>
                          <a:ea typeface="Calibri" panose="020F0502020204030204"/>
                          <a:cs typeface="Calibri" panose="020F0502020204030204"/>
                          <a:sym typeface="Calibri" panose="020F0502020204030204"/>
                        </a:rPr>
                        <a:t>http://url.com/sql4.php (jkl </a:t>
                      </a:r>
                      <a:r>
                        <a:rPr lang="en-US" sz="1300" b="0" i="0" u="none" strike="noStrike">
                          <a:solidFill>
                            <a:schemeClr val="dk1"/>
                          </a:solidFill>
                          <a:latin typeface="Calibri" panose="020F0502020204030204"/>
                          <a:ea typeface="Calibri" panose="020F0502020204030204"/>
                          <a:cs typeface="Calibri" panose="020F0502020204030204"/>
                          <a:sym typeface="Calibri" panose="020F0502020204030204"/>
                        </a:rPr>
                        <a:t>POST parameter)</a:t>
                      </a:r>
                      <a:endParaRPr sz="13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300"/>
                        <a:buFont typeface="Arial" panose="020B0604020202020204"/>
                        <a:buChar char="•"/>
                      </a:pPr>
                      <a:r>
                        <a:rPr lang="en-US" sz="1300" b="0" i="0" u="none" strike="noStrike">
                          <a:solidFill>
                            <a:schemeClr val="dk1"/>
                          </a:solidFill>
                          <a:latin typeface="Calibri" panose="020F0502020204030204"/>
                          <a:ea typeface="Calibri" panose="020F0502020204030204"/>
                          <a:cs typeface="Calibri" panose="020F0502020204030204"/>
                          <a:sym typeface="Calibri" panose="020F0502020204030204"/>
                        </a:rPr>
                        <a:t>http://url.com/sql5.php (pqr</a:t>
                      </a:r>
                      <a:r>
                        <a:rPr lang="en-US" sz="1300" b="0" i="0" u="none" strike="noStrike">
                          <a:solidFill>
                            <a:schemeClr val="dk1"/>
                          </a:solidFill>
                          <a:latin typeface="Calibri" panose="020F0502020204030204"/>
                          <a:ea typeface="Calibri" panose="020F0502020204030204"/>
                          <a:cs typeface="Calibri" panose="020F0502020204030204"/>
                          <a:sym typeface="Calibri" panose="020F0502020204030204"/>
                        </a:rPr>
                        <a:t> 5 GET parameter)</a:t>
                      </a:r>
                      <a:endParaRPr sz="13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300"/>
                        <a:buFont typeface="Arial" panose="020B0604020202020204"/>
                        <a:buChar char="•"/>
                      </a:pPr>
                      <a:r>
                        <a:rPr lang="en-US" sz="1300" b="0" i="0" u="none" strike="noStrike">
                          <a:solidFill>
                            <a:schemeClr val="dk1"/>
                          </a:solidFill>
                          <a:latin typeface="Calibri" panose="020F0502020204030204"/>
                          <a:ea typeface="Calibri" panose="020F0502020204030204"/>
                          <a:cs typeface="Calibri" panose="020F0502020204030204"/>
                          <a:sym typeface="Calibri" panose="020F0502020204030204"/>
                        </a:rPr>
                        <a:t>http://url.com/sql6.php (abcd cookie paramter</a:t>
                      </a:r>
                      <a:r>
                        <a:rPr lang="en-US" sz="1300" b="0" i="0" u="none" strike="noStrike">
                          <a:solidFill>
                            <a:schemeClr val="dk1"/>
                          </a:solidFill>
                          <a:latin typeface="Calibri" panose="020F0502020204030204"/>
                          <a:ea typeface="Calibri" panose="020F0502020204030204"/>
                          <a:cs typeface="Calibri" panose="020F0502020204030204"/>
                          <a:sym typeface="Calibri" panose="020F0502020204030204"/>
                        </a:rPr>
                        <a:t>)</a:t>
                      </a:r>
                      <a:endParaRPr sz="13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300"/>
                        <a:buFont typeface="Arial" panose="020B0604020202020204"/>
                        <a:buChar char="•"/>
                      </a:pPr>
                      <a:r>
                        <a:rPr lang="en-US" sz="1300" b="0" i="0" u="none" strike="noStrike">
                          <a:solidFill>
                            <a:schemeClr val="dk1"/>
                          </a:solidFill>
                          <a:latin typeface="Calibri" panose="020F0502020204030204"/>
                          <a:ea typeface="Calibri" panose="020F0502020204030204"/>
                          <a:cs typeface="Calibri" panose="020F0502020204030204"/>
                          <a:sym typeface="Calibri" panose="020F0502020204030204"/>
                        </a:rPr>
                        <a:t>http://url.com/sql7.php (User-agent Header</a:t>
                      </a:r>
                      <a:r>
                        <a:rPr lang="en-US" sz="1300" b="0" i="0" u="none" strike="noStrike">
                          <a:solidFill>
                            <a:schemeClr val="dk1"/>
                          </a:solidFill>
                          <a:latin typeface="Calibri" panose="020F0502020204030204"/>
                          <a:ea typeface="Calibri" panose="020F0502020204030204"/>
                          <a:cs typeface="Calibri" panose="020F0502020204030204"/>
                          <a:sym typeface="Calibri" panose="020F0502020204030204"/>
                        </a:rPr>
                        <a:t>)</a:t>
                      </a:r>
                      <a:endParaRPr sz="1300" b="0" i="0" u="none" strike="noStrik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dk1"/>
                        </a:buClr>
                        <a:buSzPts val="1300"/>
                        <a:buFont typeface="Arial" panose="020B0604020202020204"/>
                        <a:buChar char="•"/>
                      </a:pPr>
                      <a:r>
                        <a:rPr lang="en-US" sz="1300" b="0" i="0" u="none" strike="noStrike">
                          <a:solidFill>
                            <a:schemeClr val="dk1"/>
                          </a:solidFill>
                          <a:latin typeface="Calibri" panose="020F0502020204030204"/>
                          <a:ea typeface="Calibri" panose="020F0502020204030204"/>
                          <a:cs typeface="Calibri" panose="020F0502020204030204"/>
                          <a:sym typeface="Calibri" panose="020F0502020204030204"/>
                        </a:rPr>
                        <a:t>http://url.com/sql8.php (xyz</a:t>
                      </a:r>
                      <a:r>
                        <a:rPr lang="en-US" sz="1300" b="0" i="0" u="none" strike="noStrike">
                          <a:solidFill>
                            <a:schemeClr val="dk1"/>
                          </a:solidFill>
                          <a:latin typeface="Calibri" panose="020F0502020204030204"/>
                          <a:ea typeface="Calibri" panose="020F0502020204030204"/>
                          <a:cs typeface="Calibri" panose="020F0502020204030204"/>
                          <a:sym typeface="Calibri" panose="020F0502020204030204"/>
                        </a:rPr>
                        <a:t> POST parameter)</a:t>
                      </a:r>
                      <a:endParaRPr sz="1300" b="0" i="0" u="none" strike="noStrike">
                        <a:solidFill>
                          <a:schemeClr val="dk1"/>
                        </a:solidFill>
                        <a:latin typeface="Calibri" panose="020F0502020204030204"/>
                        <a:ea typeface="Calibri" panose="020F0502020204030204"/>
                        <a:cs typeface="Calibri" panose="020F0502020204030204"/>
                        <a:sym typeface="Calibri" panose="020F0502020204030204"/>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Observation</a:t>
            </a:r>
            <a:endParaRPr lang="en-US"/>
          </a:p>
        </p:txBody>
      </p:sp>
      <p:sp>
        <p:nvSpPr>
          <p:cNvPr id="132" name="Google Shape;132;p20"/>
          <p:cNvSpPr txBox="1"/>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Navigate to Houses page where you will see list of houses. Click </a:t>
            </a:r>
            <a:r>
              <a:rPr lang="en-US" sz="2000"/>
              <a:t>anyone</a:t>
            </a:r>
            <a:r>
              <a:rPr lang="en-US" sz="2000"/>
              <a:t> like Gryffindor. You will see famous people of that house in a table. Notice the GET parameter </a:t>
            </a:r>
            <a:r>
              <a:rPr lang="en-US" sz="2000" b="1"/>
              <a:t>house </a:t>
            </a:r>
            <a:r>
              <a:rPr lang="en-US" sz="2000"/>
              <a:t>in the URL:</a:t>
            </a:r>
            <a:endParaRPr sz="2000" b="1"/>
          </a:p>
          <a:p>
            <a:pPr marL="228600" lvl="0" indent="-101600" algn="l" rtl="0">
              <a:lnSpc>
                <a:spcPct val="90000"/>
              </a:lnSpc>
              <a:spcBef>
                <a:spcPts val="1000"/>
              </a:spcBef>
              <a:spcAft>
                <a:spcPts val="0"/>
              </a:spcAft>
              <a:buClr>
                <a:schemeClr val="dk1"/>
              </a:buClr>
              <a:buSzPts val="2000"/>
              <a:buNone/>
            </a:pPr>
            <a:endParaRPr sz="2000"/>
          </a:p>
        </p:txBody>
      </p:sp>
      <p:pic>
        <p:nvPicPr>
          <p:cNvPr id="133" name="Google Shape;133;p20"/>
          <p:cNvPicPr preferRelativeResize="0"/>
          <p:nvPr/>
        </p:nvPicPr>
        <p:blipFill rotWithShape="1">
          <a:blip r:embed="rId1"/>
          <a:srcRect/>
          <a:stretch>
            <a:fillRect/>
          </a:stretch>
        </p:blipFill>
        <p:spPr>
          <a:xfrm>
            <a:off x="1834523" y="1915063"/>
            <a:ext cx="5670459" cy="41357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Observation</a:t>
            </a:r>
            <a:endParaRPr lang="en-US"/>
          </a:p>
        </p:txBody>
      </p:sp>
      <p:sp>
        <p:nvSpPr>
          <p:cNvPr id="139" name="Google Shape;139;p21"/>
          <p:cNvSpPr txBox="1"/>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We apply single quote in house parameter: </a:t>
            </a:r>
            <a:r>
              <a:rPr lang="en-US" sz="2000" b="1"/>
              <a:t>house_details.php?house=Gryffindor</a:t>
            </a:r>
            <a:r>
              <a:rPr lang="en-US" sz="2000" b="1">
                <a:solidFill>
                  <a:srgbClr val="FF0000"/>
                </a:solidFill>
              </a:rPr>
              <a:t>’ </a:t>
            </a:r>
            <a:r>
              <a:rPr lang="en-US" sz="2000" b="1"/>
              <a:t>and we get complete MySQL error:</a:t>
            </a:r>
            <a:endParaRPr sz="2000" b="1">
              <a:solidFill>
                <a:srgbClr val="FF0000"/>
              </a:solidFill>
            </a:endParaRPr>
          </a:p>
          <a:p>
            <a:pPr marL="228600" lvl="0" indent="-101600" algn="l" rtl="0">
              <a:lnSpc>
                <a:spcPct val="90000"/>
              </a:lnSpc>
              <a:spcBef>
                <a:spcPts val="1000"/>
              </a:spcBef>
              <a:spcAft>
                <a:spcPts val="0"/>
              </a:spcAft>
              <a:buClr>
                <a:schemeClr val="dk1"/>
              </a:buClr>
              <a:buSzPts val="2000"/>
              <a:buNone/>
            </a:pPr>
            <a:endParaRPr sz="2000"/>
          </a:p>
        </p:txBody>
      </p:sp>
      <p:pic>
        <p:nvPicPr>
          <p:cNvPr id="140" name="Google Shape;140;p21"/>
          <p:cNvPicPr preferRelativeResize="0"/>
          <p:nvPr/>
        </p:nvPicPr>
        <p:blipFill rotWithShape="1">
          <a:blip r:embed="rId1"/>
          <a:srcRect/>
          <a:stretch>
            <a:fillRect/>
          </a:stretch>
        </p:blipFill>
        <p:spPr>
          <a:xfrm>
            <a:off x="1171755" y="1815141"/>
            <a:ext cx="8955568" cy="43441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US"/>
              <a:t>Observation</a:t>
            </a:r>
            <a:endParaRPr lang="en-US"/>
          </a:p>
        </p:txBody>
      </p:sp>
      <p:sp>
        <p:nvSpPr>
          <p:cNvPr id="146" name="Google Shape;146;p22"/>
          <p:cNvSpPr txBox="1"/>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We then put --+ : </a:t>
            </a:r>
            <a:r>
              <a:rPr lang="en-US" sz="2000" b="1"/>
              <a:t>house_details.php?house=Gryffindor</a:t>
            </a:r>
            <a:r>
              <a:rPr lang="en-US" sz="2000" b="1">
                <a:solidFill>
                  <a:srgbClr val="FF0000"/>
                </a:solidFill>
              </a:rPr>
              <a:t>’--+ </a:t>
            </a:r>
            <a:r>
              <a:rPr lang="en-US" sz="2000" b="1"/>
              <a:t>and we error is removed confirming SQL injection:</a:t>
            </a:r>
            <a:endParaRPr sz="2000" b="1">
              <a:solidFill>
                <a:srgbClr val="FF0000"/>
              </a:solidFill>
            </a:endParaRPr>
          </a:p>
          <a:p>
            <a:pPr marL="228600" lvl="0" indent="-101600" algn="l" rtl="0">
              <a:lnSpc>
                <a:spcPct val="90000"/>
              </a:lnSpc>
              <a:spcBef>
                <a:spcPts val="1000"/>
              </a:spcBef>
              <a:spcAft>
                <a:spcPts val="0"/>
              </a:spcAft>
              <a:buClr>
                <a:schemeClr val="dk1"/>
              </a:buClr>
              <a:buSzPts val="2000"/>
              <a:buNone/>
            </a:pPr>
            <a:endParaRPr sz="2000"/>
          </a:p>
        </p:txBody>
      </p:sp>
      <p:pic>
        <p:nvPicPr>
          <p:cNvPr id="147" name="Google Shape;147;p22"/>
          <p:cNvPicPr preferRelativeResize="0"/>
          <p:nvPr/>
        </p:nvPicPr>
        <p:blipFill rotWithShape="1">
          <a:blip r:embed="rId1"/>
          <a:srcRect/>
          <a:stretch>
            <a:fillRect/>
          </a:stretch>
        </p:blipFill>
        <p:spPr>
          <a:xfrm>
            <a:off x="1874448" y="1686734"/>
            <a:ext cx="7183288" cy="46856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14516</Words>
  <Application>WPS Presentation</Application>
  <PresentationFormat/>
  <Paragraphs>688</Paragraphs>
  <Slides>58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58</vt:i4>
      </vt:variant>
    </vt:vector>
  </HeadingPairs>
  <TitlesOfParts>
    <vt:vector size="66" baseType="lpstr">
      <vt:lpstr>Arial</vt:lpstr>
      <vt:lpstr>SimSun</vt:lpstr>
      <vt:lpstr>Wingdings</vt:lpstr>
      <vt:lpstr>Arial</vt:lpstr>
      <vt:lpstr>Calibri</vt:lpstr>
      <vt:lpstr>Microsoft YaHei</vt:lpstr>
      <vt:lpstr>Arial Unicode MS</vt:lpstr>
      <vt:lpstr>Office Theme</vt:lpstr>
      <vt:lpstr>Hacking Environment Web Application</vt:lpstr>
      <vt:lpstr>Security Status – Extremely Vulnerable</vt:lpstr>
      <vt:lpstr>Vulnerability Statistics</vt:lpstr>
      <vt:lpstr>Vulnerabilities:</vt:lpstr>
      <vt:lpstr>1. SQL Injection</vt:lpstr>
      <vt:lpstr>1. SQL Injection</vt:lpstr>
      <vt:lpstr>Observation</vt:lpstr>
      <vt:lpstr>Observation</vt:lpstr>
      <vt:lpstr>Observation</vt:lpstr>
      <vt:lpstr>Proof of Concept (PoC)</vt:lpstr>
      <vt:lpstr>PoC – Attacker can dump arbitrary data</vt:lpstr>
      <vt:lpstr>Business Impact – Extremely High</vt:lpstr>
      <vt:lpstr>1. SQL Injection</vt:lpstr>
      <vt:lpstr>PoC – Attacker can dump arbitrary data</vt:lpstr>
      <vt:lpstr>Recommendation</vt:lpstr>
      <vt:lpstr>References</vt:lpstr>
      <vt:lpstr>2. Access to Sales Dashboard</vt:lpstr>
      <vt:lpstr>Observation</vt:lpstr>
      <vt:lpstr>Observation</vt:lpstr>
      <vt:lpstr>Business Impact – Extremely High</vt:lpstr>
      <vt:lpstr>POC</vt:lpstr>
      <vt:lpstr>POC</vt:lpstr>
      <vt:lpstr>POC</vt:lpstr>
      <vt:lpstr>POC</vt:lpstr>
      <vt:lpstr>Recommendation</vt:lpstr>
      <vt:lpstr>3. Account Takeover Using OTP Bypass</vt:lpstr>
      <vt:lpstr>3. Account Takeover Using OTP Bypass</vt:lpstr>
      <vt:lpstr>Observation</vt:lpstr>
      <vt:lpstr>Observation</vt:lpstr>
      <vt:lpstr>Observation</vt:lpstr>
      <vt:lpstr>Business Impact – Extremely High</vt:lpstr>
      <vt:lpstr>Recommendation</vt:lpstr>
      <vt:lpstr>4. Unauthorised Access to Customer Details</vt:lpstr>
      <vt:lpstr>4. Unauthorised Access to Customer Details</vt:lpstr>
      <vt:lpstr>Observation</vt:lpstr>
      <vt:lpstr>Observation</vt:lpstr>
      <vt:lpstr>Observation</vt:lpstr>
      <vt:lpstr>Business Impact – Extremely High</vt:lpstr>
      <vt:lpstr>Recommendation</vt:lpstr>
      <vt:lpstr>5. Reflected Cross Site Scripting (XSS)</vt:lpstr>
      <vt:lpstr>5. Reflected Cross Site Scripting (XSS)</vt:lpstr>
      <vt:lpstr>Observation</vt:lpstr>
      <vt:lpstr>Observation</vt:lpstr>
      <vt:lpstr>Observation</vt:lpstr>
      <vt:lpstr>PoC</vt:lpstr>
      <vt:lpstr>PoC</vt:lpstr>
      <vt:lpstr>Business Impact – High</vt:lpstr>
      <vt:lpstr>Recommendation</vt:lpstr>
      <vt:lpstr>6. Directory Listing</vt:lpstr>
      <vt:lpstr>Observation</vt:lpstr>
      <vt:lpstr>Observation</vt:lpstr>
      <vt:lpstr>Business Impact – Moderate</vt:lpstr>
      <vt:lpstr>Recommendation</vt:lpstr>
      <vt:lpstr>7. Information Disclosure</vt:lpstr>
      <vt:lpstr>Observation</vt:lpstr>
      <vt:lpstr>Observation</vt:lpstr>
      <vt:lpstr>Business Impact – Moderate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Hacking Environment Web Application</dc:title>
  <dc:creator/>
  <cp:lastModifiedBy>CHANDRASHEKHAR</cp:lastModifiedBy>
  <cp:revision>1</cp:revision>
  <dcterms:created xsi:type="dcterms:W3CDTF">2020-06-25T11:30:04Z</dcterms:created>
  <dcterms:modified xsi:type="dcterms:W3CDTF">2020-06-25T11:30:04Z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