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7" Type="http://schemas.microsoft.com/office/2020/02/relationships/classificationlabels" Target="docMetadata/LabelInfo.xml"/><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5" r:id="rId4"/>
  </p:sldMasterIdLst>
  <p:notesMasterIdLst>
    <p:notesMasterId r:id="rId14"/>
  </p:notesMasterIdLst>
  <p:handoutMasterIdLst>
    <p:handoutMasterId r:id="rId15"/>
  </p:handoutMasterIdLst>
  <p:sldIdLst>
    <p:sldId id="322" r:id="rId5"/>
    <p:sldId id="318" r:id="rId6"/>
    <p:sldId id="324" r:id="rId7"/>
    <p:sldId id="334" r:id="rId8"/>
    <p:sldId id="331" r:id="rId9"/>
    <p:sldId id="332" r:id="rId10"/>
    <p:sldId id="333" r:id="rId11"/>
    <p:sldId id="330" r:id="rId12"/>
    <p:sldId id="32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B8BF"/>
    <a:srgbClr val="58696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E3FDE45-AF77-4B5C-9715-49D594BDF05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00" autoAdjust="0"/>
    <p:restoredTop sz="95401" autoAdjust="0"/>
  </p:normalViewPr>
  <p:slideViewPr>
    <p:cSldViewPr snapToGrid="0">
      <p:cViewPr varScale="1">
        <p:scale>
          <a:sx n="78" d="100"/>
          <a:sy n="78" d="100"/>
        </p:scale>
        <p:origin x="994" y="91"/>
      </p:cViewPr>
      <p:guideLst/>
    </p:cSldViewPr>
  </p:slideViewPr>
  <p:outlineViewPr>
    <p:cViewPr>
      <p:scale>
        <a:sx n="33" d="100"/>
        <a:sy n="33" d="100"/>
      </p:scale>
      <p:origin x="0" y="-7776"/>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1A50702-3C68-4B14-B819-72B57D27F94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0F4880-E690-44D0-8356-A9E7BDBAB0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E6205E-B305-4B90-9534-3C5E99A0275E}" type="datetimeFigureOut">
              <a:rPr lang="en-US" smtClean="0"/>
              <a:t>4/30/2024</a:t>
            </a:fld>
            <a:endParaRPr lang="en-US" dirty="0"/>
          </a:p>
        </p:txBody>
      </p:sp>
      <p:sp>
        <p:nvSpPr>
          <p:cNvPr id="4" name="Footer Placeholder 3">
            <a:extLst>
              <a:ext uri="{FF2B5EF4-FFF2-40B4-BE49-F238E27FC236}">
                <a16:creationId xmlns:a16="http://schemas.microsoft.com/office/drawing/2014/main" id="{26B4ACF6-39FD-4B08-A7D5-5BFDC37B462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F7C9FD2-2C57-4DE7-8EA4-86DEE80B988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AC623C-86E0-4A85-83FB-F4A716956FD4}" type="slidenum">
              <a:rPr lang="en-US" smtClean="0"/>
              <a:t>‹#›</a:t>
            </a:fld>
            <a:endParaRPr lang="en-US" dirty="0"/>
          </a:p>
        </p:txBody>
      </p:sp>
    </p:spTree>
    <p:extLst>
      <p:ext uri="{BB962C8B-B14F-4D97-AF65-F5344CB8AC3E}">
        <p14:creationId xmlns:p14="http://schemas.microsoft.com/office/powerpoint/2010/main" val="16939555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3722F1-E430-42A1-A473-1759336AECCE}" type="datetimeFigureOut">
              <a:rPr lang="en-US" smtClean="0"/>
              <a:t>4/30/2024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7D7554-D10C-4E29-B8E6-BB7111FA614F}" type="slidenum">
              <a:rPr lang="en-US" smtClean="0"/>
              <a:t>‹#›</a:t>
            </a:fld>
            <a:endParaRPr lang="en-US" dirty="0"/>
          </a:p>
        </p:txBody>
      </p:sp>
    </p:spTree>
    <p:extLst>
      <p:ext uri="{BB962C8B-B14F-4D97-AF65-F5344CB8AC3E}">
        <p14:creationId xmlns:p14="http://schemas.microsoft.com/office/powerpoint/2010/main" val="3517347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E5A7E-8BC8-2D51-5F7E-728E39E12D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67A2494-9508-BA76-DA87-2591350845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D4DB72C-A6E3-DE93-98FC-88A8220C1D49}"/>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EE5102DD-DF4C-E496-C676-4CA3D7F5478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87735E5-90A4-43DE-35F8-EC1A98C00826}"/>
              </a:ext>
            </a:extLst>
          </p:cNvPr>
          <p:cNvSpPr>
            <a:spLocks noGrp="1"/>
          </p:cNvSpPr>
          <p:nvPr>
            <p:ph type="sldNum" sz="quarter" idx="12"/>
          </p:nvPr>
        </p:nvSpPr>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374636006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DDF09-648A-550C-2D89-0B17C81DF08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3B2D12-83FF-A6B0-7054-068CAE9182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5302AA-E924-A9CE-856D-116CD42F5703}"/>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6DF83112-D65D-FE91-8DA5-CB85B7E7D4E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F29D623-3CD1-03E1-F64E-023525BBEED6}"/>
              </a:ext>
            </a:extLst>
          </p:cNvPr>
          <p:cNvSpPr>
            <a:spLocks noGrp="1"/>
          </p:cNvSpPr>
          <p:nvPr>
            <p:ph type="sldNum" sz="quarter" idx="12"/>
          </p:nvPr>
        </p:nvSpPr>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80407160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63D6FA-8802-2338-D719-E3A1A86915B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7DB2F2-2266-621A-E03F-8DABE17814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835C70-B08F-3D46-A00D-EA350B24D44E}"/>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C72D026C-C100-35CE-EA71-E9646BBA538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18DC52E-8240-B8B8-03D3-D901C93B9ED1}"/>
              </a:ext>
            </a:extLst>
          </p:cNvPr>
          <p:cNvSpPr>
            <a:spLocks noGrp="1"/>
          </p:cNvSpPr>
          <p:nvPr>
            <p:ph type="sldNum" sz="quarter" idx="12"/>
          </p:nvPr>
        </p:nvSpPr>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345746554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hank you 1">
    <p:bg>
      <p:bgPr>
        <a:solidFill>
          <a:schemeClr val="accent2">
            <a:lumMod val="5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B5E70F-EF03-B535-2505-BC971E3BC36D}"/>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8794424E-93DD-A404-D05E-EF6030A76D3B}"/>
              </a:ext>
              <a:ext uri="{C183D7F6-B498-43B3-948B-1728B52AA6E4}">
                <adec:decorative xmlns:adec="http://schemas.microsoft.com/office/drawing/2017/decorative" val="1"/>
              </a:ext>
            </a:extLst>
          </p:cNvPr>
          <p:cNvCxnSpPr>
            <a:cxnSpLocks/>
          </p:cNvCxnSpPr>
          <p:nvPr userDrawn="1"/>
        </p:nvCxnSpPr>
        <p:spPr>
          <a:xfrm>
            <a:off x="896628" y="0"/>
            <a:ext cx="0" cy="6858000"/>
          </a:xfrm>
          <a:prstGeom prst="line">
            <a:avLst/>
          </a:prstGeom>
          <a:ln w="19050">
            <a:solidFill>
              <a:schemeClr val="accent5">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03A3B6B-5129-A46A-A20C-5D7BC706C9B1}"/>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id="{24E401A1-8CEE-5E1B-343B-D737433AE63F}"/>
              </a:ext>
            </a:extLst>
          </p:cNvPr>
          <p:cNvSpPr>
            <a:spLocks noGrp="1"/>
          </p:cNvSpPr>
          <p:nvPr>
            <p:ph type="title" hasCustomPrompt="1"/>
          </p:nvPr>
        </p:nvSpPr>
        <p:spPr>
          <a:xfrm>
            <a:off x="1317614" y="690511"/>
            <a:ext cx="4964671" cy="5253089"/>
          </a:xfrm>
        </p:spPr>
        <p:txBody>
          <a:bodyPr anchor="b">
            <a:normAutofit/>
          </a:bodyPr>
          <a:lstStyle>
            <a:lvl1pPr>
              <a:defRPr sz="6000">
                <a:solidFill>
                  <a:schemeClr val="bg1"/>
                </a:solidFill>
              </a:defRPr>
            </a:lvl1pPr>
          </a:lstStyle>
          <a:p>
            <a:r>
              <a:rPr lang="en-US" dirty="0"/>
              <a:t>Click to add title</a:t>
            </a:r>
          </a:p>
        </p:txBody>
      </p:sp>
      <p:sp>
        <p:nvSpPr>
          <p:cNvPr id="10" name="Content Placeholder 9">
            <a:extLst>
              <a:ext uri="{FF2B5EF4-FFF2-40B4-BE49-F238E27FC236}">
                <a16:creationId xmlns:a16="http://schemas.microsoft.com/office/drawing/2014/main" id="{AD608249-3D60-D3B2-68C5-778D0EA18F2D}"/>
              </a:ext>
            </a:extLst>
          </p:cNvPr>
          <p:cNvSpPr>
            <a:spLocks noGrp="1"/>
          </p:cNvSpPr>
          <p:nvPr>
            <p:ph sz="quarter" idx="10" hasCustomPrompt="1"/>
          </p:nvPr>
        </p:nvSpPr>
        <p:spPr>
          <a:xfrm>
            <a:off x="6282286" y="690465"/>
            <a:ext cx="4784372" cy="5253089"/>
          </a:xfrm>
        </p:spPr>
        <p:txBody>
          <a:bodyPr anchor="ctr">
            <a:normAutofit/>
          </a:bodyPr>
          <a:lstStyle>
            <a:lvl1pPr marL="0" indent="0">
              <a:lnSpc>
                <a:spcPct val="100000"/>
              </a:lnSpc>
              <a:spcBef>
                <a:spcPts val="0"/>
              </a:spcBef>
              <a:spcAft>
                <a:spcPts val="1200"/>
              </a:spcAft>
              <a:buNone/>
              <a:defRPr sz="2000">
                <a:solidFill>
                  <a:schemeClr val="bg1"/>
                </a:solidFill>
              </a:defRPr>
            </a:lvl1pPr>
            <a:lvl2pPr marL="742950" indent="-285750">
              <a:lnSpc>
                <a:spcPct val="100000"/>
              </a:lnSpc>
              <a:spcBef>
                <a:spcPts val="0"/>
              </a:spcBef>
              <a:spcAft>
                <a:spcPts val="1200"/>
              </a:spcAft>
              <a:buFont typeface="Arial" panose="020B0604020202020204" pitchFamily="34" charset="0"/>
              <a:buChar char="•"/>
              <a:defRPr sz="1800">
                <a:solidFill>
                  <a:schemeClr val="bg1"/>
                </a:solidFill>
              </a:defRPr>
            </a:lvl2pPr>
            <a:lvl3pPr marL="1200150" indent="-285750">
              <a:lnSpc>
                <a:spcPct val="100000"/>
              </a:lnSpc>
              <a:spcBef>
                <a:spcPts val="0"/>
              </a:spcBef>
              <a:spcAft>
                <a:spcPts val="1200"/>
              </a:spcAft>
              <a:buFont typeface="Arial" panose="020B0604020202020204" pitchFamily="34" charset="0"/>
              <a:buChar char="•"/>
              <a:defRPr sz="1600">
                <a:solidFill>
                  <a:schemeClr val="bg1"/>
                </a:solidFill>
              </a:defRPr>
            </a:lvl3pPr>
            <a:lvl4pPr marL="1657350" indent="-285750">
              <a:lnSpc>
                <a:spcPct val="100000"/>
              </a:lnSpc>
              <a:spcBef>
                <a:spcPts val="0"/>
              </a:spcBef>
              <a:spcAft>
                <a:spcPts val="1200"/>
              </a:spcAft>
              <a:buFont typeface="Arial" panose="020B0604020202020204" pitchFamily="34" charset="0"/>
              <a:buChar char="•"/>
              <a:defRPr sz="1400">
                <a:solidFill>
                  <a:schemeClr val="bg1"/>
                </a:solidFill>
              </a:defRPr>
            </a:lvl4pPr>
            <a:lvl5pPr marL="2114550" indent="-285750">
              <a:lnSpc>
                <a:spcPct val="100000"/>
              </a:lnSpc>
              <a:spcBef>
                <a:spcPts val="0"/>
              </a:spcBef>
              <a:spcAft>
                <a:spcPts val="1200"/>
              </a:spcAft>
              <a:buFont typeface="Arial" panose="020B0604020202020204" pitchFamily="34" charset="0"/>
              <a:buChar char="•"/>
              <a:defRPr sz="14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698015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5" y="503852"/>
            <a:ext cx="9150675" cy="1427585"/>
          </a:xfrm>
        </p:spPr>
        <p:txBody>
          <a:bodyPr lIns="0">
            <a:normAutofit/>
          </a:bodyPr>
          <a:lstStyle>
            <a:lvl1pPr>
              <a:defRPr sz="3600"/>
            </a:lvl1pPr>
          </a:lstStyle>
          <a:p>
            <a:r>
              <a:rPr lang="en-US" dirty="0"/>
              <a:t>Click to add title</a:t>
            </a:r>
          </a:p>
        </p:txBody>
      </p:sp>
      <p:sp>
        <p:nvSpPr>
          <p:cNvPr id="2" name="Content Placeholder 7">
            <a:extLst>
              <a:ext uri="{FF2B5EF4-FFF2-40B4-BE49-F238E27FC236}">
                <a16:creationId xmlns:a16="http://schemas.microsoft.com/office/drawing/2014/main" id="{AEA3C42D-C3E7-4F13-63E2-96D7A3B21113}"/>
              </a:ext>
            </a:extLst>
          </p:cNvPr>
          <p:cNvSpPr>
            <a:spLocks noGrp="1"/>
          </p:cNvSpPr>
          <p:nvPr>
            <p:ph sz="quarter" idx="12" hasCustomPrompt="1"/>
          </p:nvPr>
        </p:nvSpPr>
        <p:spPr>
          <a:xfrm>
            <a:off x="1450153" y="2108722"/>
            <a:ext cx="8552264" cy="4119463"/>
          </a:xfrm>
        </p:spPr>
        <p:txBody>
          <a:bodyPr lIns="0" tIns="0" rIns="0" bIns="0">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0"/>
              </a:spcBef>
              <a:spcAft>
                <a:spcPts val="1200"/>
              </a:spcAft>
              <a:buFont typeface="Arial" panose="020B0604020202020204" pitchFamily="34" charset="0"/>
              <a:buChar char="•"/>
              <a:defRPr sz="2000"/>
            </a:lvl2pPr>
            <a:lvl3pPr marL="1143000" indent="-228600">
              <a:spcBef>
                <a:spcPts val="0"/>
              </a:spcBef>
              <a:spcAft>
                <a:spcPts val="1200"/>
              </a:spcAft>
              <a:buFont typeface="Arial" panose="020B0604020202020204" pitchFamily="34" charset="0"/>
              <a:buChar char="•"/>
              <a:defRPr sz="2000"/>
            </a:lvl3pPr>
            <a:lvl4pPr marL="1600200" indent="-228600">
              <a:spcBef>
                <a:spcPts val="0"/>
              </a:spcBef>
              <a:spcAft>
                <a:spcPts val="1200"/>
              </a:spcAft>
              <a:buFont typeface="Arial" panose="020B0604020202020204" pitchFamily="34" charset="0"/>
              <a:buChar char="•"/>
              <a:defRPr sz="2000"/>
            </a:lvl4pPr>
            <a:lvl5pPr marL="2057400" indent="-228600">
              <a:spcBef>
                <a:spcPts val="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 name="Straight Connector 2">
            <a:extLst>
              <a:ext uri="{FF2B5EF4-FFF2-40B4-BE49-F238E27FC236}">
                <a16:creationId xmlns:a16="http://schemas.microsoft.com/office/drawing/2014/main" id="{45FE61D9-DA99-9DA5-5DD2-C4118066CA63}"/>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E64603E-965E-E3BF-203B-F4D99428203D}"/>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5">
            <a:extLst>
              <a:ext uri="{FF2B5EF4-FFF2-40B4-BE49-F238E27FC236}">
                <a16:creationId xmlns:a16="http://schemas.microsoft.com/office/drawing/2014/main" id="{5DABAFC1-3E76-DCE6-3A6D-E0020C5BE864}"/>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34563477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accent2">
            <a:lumMod val="5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B5E70F-EF03-B535-2505-BC971E3BC36D}"/>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8794424E-93DD-A404-D05E-EF6030A76D3B}"/>
              </a:ext>
              <a:ext uri="{C183D7F6-B498-43B3-948B-1728B52AA6E4}">
                <adec:decorative xmlns:adec="http://schemas.microsoft.com/office/drawing/2017/decorative" val="1"/>
              </a:ext>
            </a:extLst>
          </p:cNvPr>
          <p:cNvCxnSpPr>
            <a:cxnSpLocks/>
          </p:cNvCxnSpPr>
          <p:nvPr userDrawn="1"/>
        </p:nvCxnSpPr>
        <p:spPr>
          <a:xfrm>
            <a:off x="896628" y="0"/>
            <a:ext cx="0" cy="6858000"/>
          </a:xfrm>
          <a:prstGeom prst="line">
            <a:avLst/>
          </a:prstGeom>
          <a:ln w="19050">
            <a:solidFill>
              <a:schemeClr val="accent5">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03A3B6B-5129-A46A-A20C-5D7BC706C9B1}"/>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id="{24E401A1-8CEE-5E1B-343B-D737433AE63F}"/>
              </a:ext>
            </a:extLst>
          </p:cNvPr>
          <p:cNvSpPr>
            <a:spLocks noGrp="1"/>
          </p:cNvSpPr>
          <p:nvPr>
            <p:ph type="title" hasCustomPrompt="1"/>
          </p:nvPr>
        </p:nvSpPr>
        <p:spPr>
          <a:xfrm>
            <a:off x="1317615" y="690511"/>
            <a:ext cx="5185821" cy="5253089"/>
          </a:xfrm>
        </p:spPr>
        <p:txBody>
          <a:bodyPr anchor="b">
            <a:normAutofit/>
          </a:bodyPr>
          <a:lstStyle>
            <a:lvl1pPr>
              <a:defRPr sz="6000">
                <a:solidFill>
                  <a:schemeClr val="bg1"/>
                </a:solidFill>
              </a:defRPr>
            </a:lvl1pPr>
          </a:lstStyle>
          <a:p>
            <a:r>
              <a:rPr lang="en-US" dirty="0"/>
              <a:t>Click to add title</a:t>
            </a:r>
          </a:p>
        </p:txBody>
      </p:sp>
    </p:spTree>
    <p:extLst>
      <p:ext uri="{BB962C8B-B14F-4D97-AF65-F5344CB8AC3E}">
        <p14:creationId xmlns:p14="http://schemas.microsoft.com/office/powerpoint/2010/main" val="1784555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80442-E604-707D-0AD6-25D9DDE0BE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34429F-CF98-A764-F42A-4DFD6606C2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398DA0-46A2-0667-EAF4-36C57533BB7D}"/>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CEE9528C-4A8E-5F60-CEC3-740E758BDEE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2AA70C-DF88-6BD9-C7E5-F7B972AC7E38}"/>
              </a:ext>
            </a:extLst>
          </p:cNvPr>
          <p:cNvSpPr>
            <a:spLocks noGrp="1"/>
          </p:cNvSpPr>
          <p:nvPr>
            <p:ph type="sldNum" sz="quarter" idx="12"/>
          </p:nvPr>
        </p:nvSpPr>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1042620744"/>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9AFD0-A52B-207E-2804-7B52FADBFE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AF0598-78B8-11BB-37EA-1F83BADF092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639FBB7-A1C7-2350-97DC-DC60E278A7FD}"/>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D080BDB8-326C-98F9-E8A9-44CD7FF114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0C5A6CD-49B9-AE1B-A41E-7AD44CA023B0}"/>
              </a:ext>
            </a:extLst>
          </p:cNvPr>
          <p:cNvSpPr>
            <a:spLocks noGrp="1"/>
          </p:cNvSpPr>
          <p:nvPr>
            <p:ph type="sldNum" sz="quarter" idx="12"/>
          </p:nvPr>
        </p:nvSpPr>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213803553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D3AC0-3053-1312-7EEB-6C9976985C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6EFC61-B500-1EB3-5436-70D1182A7B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E1F720-F4A6-0851-9672-B2035D0519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DD9D018-3EB0-48EB-6E44-9802A8B78479}"/>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8A9741C0-2C16-6A2E-CE27-4DC51C99FA8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2A085A8-044D-E4F5-D5A8-959A2B1E0B8C}"/>
              </a:ext>
            </a:extLst>
          </p:cNvPr>
          <p:cNvSpPr>
            <a:spLocks noGrp="1"/>
          </p:cNvSpPr>
          <p:nvPr>
            <p:ph type="sldNum" sz="quarter" idx="12"/>
          </p:nvPr>
        </p:nvSpPr>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141466125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A0F6B-A465-3CCF-F177-776C7F7316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B03C2F9-E578-0B04-4398-573E8A902D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C92870-3B14-4405-3BE9-A37E3D1C4F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BECA9E0-84D4-C2C7-8FE6-8D565C2DBF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619326-6863-F0A5-80A9-16E0CB8881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804426-1A1C-A96B-B838-021CC68C203F}"/>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id="{1F274763-13E7-7AB9-3DAB-7CD28811CBF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1145590B-3CF7-2B24-1FE1-BD7F2154AFCC}"/>
              </a:ext>
            </a:extLst>
          </p:cNvPr>
          <p:cNvSpPr>
            <a:spLocks noGrp="1"/>
          </p:cNvSpPr>
          <p:nvPr>
            <p:ph type="sldNum" sz="quarter" idx="12"/>
          </p:nvPr>
        </p:nvSpPr>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17133414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6C20F-BF76-0425-AE39-E38C0E2EE1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2C05838-006B-E355-E70C-EDB7564AF35E}"/>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89C81E4F-9030-EE2D-D2EF-535F24AE2C4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035DBCD-E707-E8E5-47EF-2C42B74B7847}"/>
              </a:ext>
            </a:extLst>
          </p:cNvPr>
          <p:cNvSpPr>
            <a:spLocks noGrp="1"/>
          </p:cNvSpPr>
          <p:nvPr>
            <p:ph type="sldNum" sz="quarter" idx="12"/>
          </p:nvPr>
        </p:nvSpPr>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224407480"/>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559465-3258-38C7-F6E4-2C6C2DE6C284}"/>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F0B325B3-B6B3-C926-694E-DD5746235CF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70711F7-9979-152A-2E51-F30B89001FC7}"/>
              </a:ext>
            </a:extLst>
          </p:cNvPr>
          <p:cNvSpPr>
            <a:spLocks noGrp="1"/>
          </p:cNvSpPr>
          <p:nvPr>
            <p:ph type="sldNum" sz="quarter" idx="12"/>
          </p:nvPr>
        </p:nvSpPr>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700515671"/>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6C8EC-C629-2BA1-296F-BB1024B7C1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C51922-5B39-6533-9F7C-9871D3BFCB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919F60E-57D5-E243-67F0-59651AB509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113698-E5CF-ED1A-9C9F-97296729BBCB}"/>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E316284C-42C2-3E7C-281C-EF7F6EF10E3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8803A8-DF56-144C-7E7E-7512F720B012}"/>
              </a:ext>
            </a:extLst>
          </p:cNvPr>
          <p:cNvSpPr>
            <a:spLocks noGrp="1"/>
          </p:cNvSpPr>
          <p:nvPr>
            <p:ph type="sldNum" sz="quarter" idx="12"/>
          </p:nvPr>
        </p:nvSpPr>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79931092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A2748-BDEC-119A-81EB-09D33B56D7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61C350-64DE-7D15-AD28-C5B9FDEB11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3215AB-BDDD-F7C4-4F99-E7A7DAAB9D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938C14-7C83-586D-91C9-0B18C39476D1}"/>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FF0A26A1-8259-3792-6B8C-87632216B99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1896124-A5FC-F0C6-214E-C4EE957A69C6}"/>
              </a:ext>
            </a:extLst>
          </p:cNvPr>
          <p:cNvSpPr>
            <a:spLocks noGrp="1"/>
          </p:cNvSpPr>
          <p:nvPr>
            <p:ph type="sldNum" sz="quarter" idx="12"/>
          </p:nvPr>
        </p:nvSpPr>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510301557"/>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3008A9-2C14-5571-4B9F-6DE434CF13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BC50195-1C01-7041-7C12-C9F8AB4C93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01A877-F4D2-F7CF-D5A8-09B680ADD8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endParaRPr lang="en-US" dirty="0"/>
          </a:p>
        </p:txBody>
      </p:sp>
      <p:sp>
        <p:nvSpPr>
          <p:cNvPr id="5" name="Footer Placeholder 4">
            <a:extLst>
              <a:ext uri="{FF2B5EF4-FFF2-40B4-BE49-F238E27FC236}">
                <a16:creationId xmlns:a16="http://schemas.microsoft.com/office/drawing/2014/main" id="{E0EAC937-8A04-FDF3-6E85-2574FB1830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A3EBADEC-666B-02B4-A488-23C9379B10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3205563669"/>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11" r:id="rId13"/>
    <p:sldLayoutId id="2147483694"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washingtonpost.com/graphics/investigations/police-shootings-database/" TargetMode="Externa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hyperlink" Target="https://drive.google.com/file/d/18RVCori7pXFgcd2Pv-JlD5plvw_4UXnV/view?usp=sharing"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https://colab.research.google.com/drive/1pMdVEirUZQeQ2arKmYK4HN4Mubo15V_1?usp=sharing" TargetMode="External"/><Relationship Id="rId2" Type="http://schemas.openxmlformats.org/officeDocument/2006/relationships/hyperlink" Target="https://www.washingtonpost.com/graphics/investigations/police-shootings-database/"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7" name="Rectangle 96">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10B2D1C2-8E7D-25CB-D988-B3E9AF985792}"/>
              </a:ext>
            </a:extLst>
          </p:cNvPr>
          <p:cNvSpPr>
            <a:spLocks noGrp="1"/>
          </p:cNvSpPr>
          <p:nvPr>
            <p:ph type="title"/>
          </p:nvPr>
        </p:nvSpPr>
        <p:spPr>
          <a:xfrm>
            <a:off x="289996" y="365125"/>
            <a:ext cx="5799521" cy="1807305"/>
          </a:xfrm>
        </p:spPr>
        <p:txBody>
          <a:bodyPr vert="horz" lIns="91440" tIns="45720" rIns="91440" bIns="45720" rtlCol="0" anchor="ctr">
            <a:normAutofit/>
          </a:bodyPr>
          <a:lstStyle/>
          <a:p>
            <a:r>
              <a:rPr lang="en-US" sz="4100" b="1" dirty="0">
                <a:solidFill>
                  <a:schemeClr val="tx1"/>
                </a:solidFill>
              </a:rPr>
              <a:t>The Washington post : </a:t>
            </a:r>
            <a:br>
              <a:rPr lang="en-US" sz="4100" b="1" i="0" u="none" strike="noStrike" baseline="0" dirty="0">
                <a:solidFill>
                  <a:schemeClr val="tx1"/>
                </a:solidFill>
              </a:rPr>
            </a:br>
            <a:r>
              <a:rPr lang="en-US" sz="4100" b="1" i="0" u="none" strike="noStrike" baseline="0">
                <a:solidFill>
                  <a:schemeClr val="tx1"/>
                </a:solidFill>
              </a:rPr>
              <a:t>Analyzing Patterns </a:t>
            </a:r>
            <a:r>
              <a:rPr lang="en-US" sz="4100" b="1" i="0" u="none" strike="noStrike" baseline="0" dirty="0">
                <a:solidFill>
                  <a:schemeClr val="tx1"/>
                </a:solidFill>
              </a:rPr>
              <a:t>of Police Shooting Data </a:t>
            </a:r>
            <a:endParaRPr lang="en-US" sz="4100" b="1" dirty="0">
              <a:solidFill>
                <a:schemeClr val="tx1"/>
              </a:solidFill>
            </a:endParaRPr>
          </a:p>
        </p:txBody>
      </p:sp>
      <p:sp>
        <p:nvSpPr>
          <p:cNvPr id="76" name="Content Placeholder 75">
            <a:extLst>
              <a:ext uri="{FF2B5EF4-FFF2-40B4-BE49-F238E27FC236}">
                <a16:creationId xmlns:a16="http://schemas.microsoft.com/office/drawing/2014/main" id="{988933E0-1048-0882-84CD-B5A901A8C1F5}"/>
              </a:ext>
            </a:extLst>
          </p:cNvPr>
          <p:cNvSpPr>
            <a:spLocks noGrp="1"/>
          </p:cNvSpPr>
          <p:nvPr>
            <p:ph sz="quarter" idx="10"/>
          </p:nvPr>
        </p:nvSpPr>
        <p:spPr>
          <a:xfrm>
            <a:off x="838200" y="2333297"/>
            <a:ext cx="4619621" cy="3843666"/>
          </a:xfrm>
        </p:spPr>
        <p:txBody>
          <a:bodyPr vert="horz" lIns="91440" tIns="45720" rIns="91440" bIns="45720" rtlCol="0">
            <a:normAutofit/>
          </a:bodyPr>
          <a:lstStyle/>
          <a:p>
            <a:pPr>
              <a:lnSpc>
                <a:spcPct val="90000"/>
              </a:lnSpc>
            </a:pPr>
            <a:r>
              <a:rPr lang="en-US" dirty="0" err="1">
                <a:solidFill>
                  <a:schemeClr val="tx1"/>
                </a:solidFill>
              </a:rPr>
              <a:t>Santhoshi</a:t>
            </a:r>
            <a:r>
              <a:rPr lang="en-US" dirty="0">
                <a:solidFill>
                  <a:schemeClr val="tx1"/>
                </a:solidFill>
              </a:rPr>
              <a:t> Priya </a:t>
            </a:r>
            <a:r>
              <a:rPr lang="en-US" dirty="0" err="1">
                <a:solidFill>
                  <a:schemeClr val="tx1"/>
                </a:solidFill>
              </a:rPr>
              <a:t>Sunchu</a:t>
            </a:r>
            <a:endParaRPr lang="en-US" dirty="0">
              <a:solidFill>
                <a:schemeClr val="tx1"/>
              </a:solidFill>
            </a:endParaRPr>
          </a:p>
          <a:p>
            <a:pPr>
              <a:lnSpc>
                <a:spcPct val="90000"/>
              </a:lnSpc>
            </a:pPr>
            <a:r>
              <a:rPr lang="en-US" dirty="0">
                <a:solidFill>
                  <a:schemeClr val="tx1"/>
                </a:solidFill>
              </a:rPr>
              <a:t>Meghana Thota</a:t>
            </a:r>
          </a:p>
          <a:p>
            <a:pPr>
              <a:lnSpc>
                <a:spcPct val="90000"/>
              </a:lnSpc>
            </a:pPr>
            <a:r>
              <a:rPr lang="en-US" dirty="0">
                <a:solidFill>
                  <a:schemeClr val="tx1"/>
                </a:solidFill>
              </a:rPr>
              <a:t>Srividya </a:t>
            </a:r>
            <a:r>
              <a:rPr lang="en-US" dirty="0" err="1">
                <a:solidFill>
                  <a:schemeClr val="tx1"/>
                </a:solidFill>
              </a:rPr>
              <a:t>Srinivasula</a:t>
            </a:r>
            <a:endParaRPr lang="en-US" dirty="0">
              <a:solidFill>
                <a:schemeClr val="tx1"/>
              </a:solidFill>
            </a:endParaRPr>
          </a:p>
          <a:p>
            <a:pPr>
              <a:lnSpc>
                <a:spcPct val="90000"/>
              </a:lnSpc>
            </a:pPr>
            <a:r>
              <a:rPr lang="en-US" dirty="0" err="1">
                <a:solidFill>
                  <a:schemeClr val="tx1"/>
                </a:solidFill>
              </a:rPr>
              <a:t>Ashvitha</a:t>
            </a:r>
            <a:r>
              <a:rPr lang="en-US" dirty="0">
                <a:solidFill>
                  <a:schemeClr val="tx1"/>
                </a:solidFill>
              </a:rPr>
              <a:t> </a:t>
            </a:r>
            <a:r>
              <a:rPr lang="en-US" dirty="0" err="1">
                <a:solidFill>
                  <a:schemeClr val="tx1"/>
                </a:solidFill>
              </a:rPr>
              <a:t>Banala</a:t>
            </a:r>
            <a:endParaRPr lang="en-US" dirty="0">
              <a:solidFill>
                <a:schemeClr val="tx1"/>
              </a:solidFill>
            </a:endParaRPr>
          </a:p>
        </p:txBody>
      </p:sp>
      <p:pic>
        <p:nvPicPr>
          <p:cNvPr id="5" name="Content Placeholder 4" descr="A graph of a graph&#10;&#10;Description automatically generated with medium confidence">
            <a:extLst>
              <a:ext uri="{FF2B5EF4-FFF2-40B4-BE49-F238E27FC236}">
                <a16:creationId xmlns:a16="http://schemas.microsoft.com/office/drawing/2014/main" id="{A9B558AE-F4B1-BA1F-41D9-D92EE2373E60}"/>
              </a:ext>
            </a:extLst>
          </p:cNvPr>
          <p:cNvPicPr>
            <a:picLocks noChangeAspect="1"/>
          </p:cNvPicPr>
          <p:nvPr/>
        </p:nvPicPr>
        <p:blipFill rotWithShape="1">
          <a:blip r:embed="rId2"/>
          <a:srcRect l="13053"/>
          <a:stretch/>
        </p:blipFill>
        <p:spPr>
          <a:xfrm>
            <a:off x="6392487" y="10"/>
            <a:ext cx="5799521" cy="685800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378822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DEBC60-AA38-5DEF-3160-0CAA68F3D28C}"/>
              </a:ext>
            </a:extLst>
          </p:cNvPr>
          <p:cNvSpPr>
            <a:spLocks noGrp="1"/>
          </p:cNvSpPr>
          <p:nvPr>
            <p:ph type="title"/>
          </p:nvPr>
        </p:nvSpPr>
        <p:spPr>
          <a:xfrm>
            <a:off x="572493" y="238539"/>
            <a:ext cx="11018520" cy="1434415"/>
          </a:xfrm>
        </p:spPr>
        <p:txBody>
          <a:bodyPr vert="horz" lIns="91440" tIns="45720" rIns="91440" bIns="45720" rtlCol="0" anchor="b">
            <a:normAutofit/>
          </a:bodyPr>
          <a:lstStyle/>
          <a:p>
            <a:r>
              <a:rPr lang="en-US" sz="4600" dirty="0"/>
              <a:t>Visualizing the Impact: A Closer Look at Fatal Police Shootings Through Data</a:t>
            </a:r>
          </a:p>
        </p:txBody>
      </p:sp>
      <p:sp>
        <p:nvSpPr>
          <p:cNvPr id="4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EBEE570-1B5E-FFD1-485D-D77E4E6FE7C0}"/>
              </a:ext>
            </a:extLst>
          </p:cNvPr>
          <p:cNvSpPr>
            <a:spLocks noGrp="1"/>
          </p:cNvSpPr>
          <p:nvPr>
            <p:ph sz="quarter" idx="12"/>
          </p:nvPr>
        </p:nvSpPr>
        <p:spPr>
          <a:xfrm>
            <a:off x="572493" y="2093976"/>
            <a:ext cx="6880359" cy="4548145"/>
          </a:xfrm>
        </p:spPr>
        <p:txBody>
          <a:bodyPr vert="horz" lIns="91440" tIns="45720" rIns="91440" bIns="45720" rtlCol="0" anchor="t">
            <a:normAutofit/>
          </a:bodyPr>
          <a:lstStyle/>
          <a:p>
            <a:pPr marL="0" indent="0">
              <a:lnSpc>
                <a:spcPct val="90000"/>
              </a:lnSpc>
              <a:buNone/>
            </a:pPr>
            <a:endParaRPr lang="en-US" sz="1900" b="1" dirty="0"/>
          </a:p>
          <a:p>
            <a:pPr algn="just">
              <a:lnSpc>
                <a:spcPct val="90000"/>
              </a:lnSpc>
            </a:pPr>
            <a:r>
              <a:rPr lang="en-US" sz="1900" b="1" dirty="0"/>
              <a:t>Overview of the Dataset: </a:t>
            </a:r>
            <a:r>
              <a:rPr lang="en-US" sz="1800" dirty="0"/>
              <a:t>This dataset provides records of fatal police shootings in the United States, capturing the date, location, and outcomes of these critical interactions, includes variables like demographic details, armed status, and mental illness presence.</a:t>
            </a:r>
          </a:p>
          <a:p>
            <a:pPr algn="just">
              <a:lnSpc>
                <a:spcPct val="90000"/>
              </a:lnSpc>
            </a:pPr>
            <a:r>
              <a:rPr lang="en-US" sz="1900" b="1" dirty="0"/>
              <a:t>Significance of the Data: </a:t>
            </a:r>
            <a:r>
              <a:rPr lang="en-US" sz="1800" dirty="0"/>
              <a:t>Analyzing the data reveals patterns and trends in fatal police encounters, providing crucial insights for policymakers, law enforcement, and researchers to evaluate and improve practices to reduce unnecessary violence.</a:t>
            </a:r>
          </a:p>
          <a:p>
            <a:pPr algn="just">
              <a:lnSpc>
                <a:spcPct val="90000"/>
              </a:lnSpc>
            </a:pPr>
            <a:r>
              <a:rPr lang="en-US" sz="1900" b="1" dirty="0"/>
              <a:t>Source and Credibility: </a:t>
            </a:r>
            <a:r>
              <a:rPr lang="en-US" sz="1900" dirty="0"/>
              <a:t> </a:t>
            </a:r>
            <a:r>
              <a:rPr lang="en-US" sz="1800" dirty="0">
                <a:hlinkClick r:id="rId2"/>
              </a:rPr>
              <a:t>The Washington Post</a:t>
            </a:r>
            <a:r>
              <a:rPr lang="en-US" sz="1800" dirty="0"/>
              <a:t>, is known for its reliability and thorough methodology in tracking every fatal shooting nationwide.</a:t>
            </a:r>
          </a:p>
          <a:p>
            <a:pPr marL="0" indent="0">
              <a:lnSpc>
                <a:spcPct val="90000"/>
              </a:lnSpc>
              <a:buNone/>
            </a:pPr>
            <a:endParaRPr lang="en-US" sz="1200" dirty="0"/>
          </a:p>
        </p:txBody>
      </p:sp>
      <p:pic>
        <p:nvPicPr>
          <p:cNvPr id="6" name="Picture 5" descr="A map of the united states with graphs and charts&#10;&#10;Description automatically generated">
            <a:extLst>
              <a:ext uri="{FF2B5EF4-FFF2-40B4-BE49-F238E27FC236}">
                <a16:creationId xmlns:a16="http://schemas.microsoft.com/office/drawing/2014/main" id="{38205BA6-1AED-35C6-2038-75F1D3057E79}"/>
              </a:ext>
            </a:extLst>
          </p:cNvPr>
          <p:cNvPicPr>
            <a:picLocks noChangeAspect="1"/>
          </p:cNvPicPr>
          <p:nvPr/>
        </p:nvPicPr>
        <p:blipFill rotWithShape="1">
          <a:blip r:embed="rId3"/>
          <a:srcRect r="3792" b="-3"/>
          <a:stretch/>
        </p:blipFill>
        <p:spPr>
          <a:xfrm>
            <a:off x="7675658" y="2093976"/>
            <a:ext cx="3941064" cy="4096512"/>
          </a:xfrm>
          <a:prstGeom prst="rect">
            <a:avLst/>
          </a:prstGeom>
        </p:spPr>
      </p:pic>
      <p:sp>
        <p:nvSpPr>
          <p:cNvPr id="4" name="Slide Number Placeholder 3">
            <a:extLst>
              <a:ext uri="{FF2B5EF4-FFF2-40B4-BE49-F238E27FC236}">
                <a16:creationId xmlns:a16="http://schemas.microsoft.com/office/drawing/2014/main" id="{527C964F-E2D5-D8E7-C513-C47A7E409DF3}"/>
              </a:ext>
            </a:extLst>
          </p:cNvPr>
          <p:cNvSpPr>
            <a:spLocks noGrp="1"/>
          </p:cNvSpPr>
          <p:nvPr>
            <p:ph type="sldNum" sz="quarter" idx="15"/>
          </p:nvPr>
        </p:nvSpPr>
        <p:spPr>
          <a:xfrm>
            <a:off x="8610600" y="6356350"/>
            <a:ext cx="2743200" cy="365125"/>
          </a:xfrm>
        </p:spPr>
        <p:txBody>
          <a:bodyPr vert="horz" lIns="91440" tIns="45720" rIns="91440" bIns="45720" rtlCol="0" anchor="ctr">
            <a:normAutofit/>
          </a:bodyPr>
          <a:lstStyle/>
          <a:p>
            <a:pPr>
              <a:spcAft>
                <a:spcPts val="600"/>
              </a:spcAft>
              <a:defRPr/>
            </a:pPr>
            <a:fld id="{18D65601-5AE2-46FC-B138-694DDD2B510D}" type="slidenum">
              <a:rPr lang="en-US" smtClean="0">
                <a:solidFill>
                  <a:prstClr val="black">
                    <a:tint val="75000"/>
                  </a:prstClr>
                </a:solidFill>
                <a:latin typeface="Calibri" panose="020F0502020204030204"/>
              </a:rPr>
              <a:pPr>
                <a:spcAft>
                  <a:spcPts val="600"/>
                </a:spcAft>
                <a:defRPr/>
              </a:pPr>
              <a:t>2</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2906152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3BA431-76DB-5746-973C-2675D5A4B8DE}"/>
              </a:ext>
            </a:extLst>
          </p:cNvPr>
          <p:cNvSpPr>
            <a:spLocks noGrp="1"/>
          </p:cNvSpPr>
          <p:nvPr>
            <p:ph type="title"/>
          </p:nvPr>
        </p:nvSpPr>
        <p:spPr>
          <a:xfrm>
            <a:off x="838200" y="778080"/>
            <a:ext cx="10515600" cy="1100667"/>
          </a:xfrm>
        </p:spPr>
        <p:txBody>
          <a:bodyPr vert="horz" lIns="91440" tIns="45720" rIns="91440" bIns="45720" rtlCol="0" anchor="ctr">
            <a:normAutofit fontScale="90000"/>
          </a:bodyPr>
          <a:lstStyle/>
          <a:p>
            <a:r>
              <a:rPr lang="en-US" sz="4200" dirty="0"/>
              <a:t>What, Why, How ?</a:t>
            </a:r>
            <a:br>
              <a:rPr lang="en-US" sz="4200" kern="1200" dirty="0">
                <a:solidFill>
                  <a:schemeClr val="tx1"/>
                </a:solidFill>
                <a:latin typeface="+mj-lt"/>
                <a:ea typeface="+mj-ea"/>
                <a:cs typeface="+mj-cs"/>
              </a:rPr>
            </a:br>
            <a:endParaRPr lang="en-US" sz="4200" kern="1200" dirty="0">
              <a:solidFill>
                <a:schemeClr val="tx1"/>
              </a:solidFill>
              <a:latin typeface="+mj-lt"/>
              <a:ea typeface="+mj-ea"/>
              <a:cs typeface="+mj-cs"/>
            </a:endParaRP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154F561-31E7-7B87-5B65-36F42E6BCA91}"/>
              </a:ext>
            </a:extLst>
          </p:cNvPr>
          <p:cNvSpPr>
            <a:spLocks noGrp="1"/>
          </p:cNvSpPr>
          <p:nvPr>
            <p:ph sz="quarter" idx="12"/>
          </p:nvPr>
        </p:nvSpPr>
        <p:spPr>
          <a:xfrm>
            <a:off x="838200" y="1952386"/>
            <a:ext cx="10515600" cy="3835668"/>
          </a:xfrm>
        </p:spPr>
        <p:txBody>
          <a:bodyPr vert="horz" lIns="91440" tIns="45720" rIns="91440" bIns="45720" rtlCol="0">
            <a:normAutofit/>
          </a:bodyPr>
          <a:lstStyle/>
          <a:p>
            <a:pPr marL="0" indent="0">
              <a:lnSpc>
                <a:spcPct val="90000"/>
              </a:lnSpc>
              <a:buNone/>
            </a:pPr>
            <a:endParaRPr lang="en-US" sz="3200" b="1" dirty="0"/>
          </a:p>
          <a:p>
            <a:pPr algn="just">
              <a:lnSpc>
                <a:spcPct val="90000"/>
              </a:lnSpc>
            </a:pPr>
            <a:r>
              <a:rPr lang="en-US" sz="3200" b="1" dirty="0"/>
              <a:t>What</a:t>
            </a:r>
            <a:r>
              <a:rPr lang="en-US" sz="3200" dirty="0"/>
              <a:t>: </a:t>
            </a:r>
            <a:r>
              <a:rPr lang="en-US" sz="2400" dirty="0"/>
              <a:t>Analyzing patterns in fatal police shootings, focusing on aspects like racial demographics, armed status, and geographic distribution.</a:t>
            </a:r>
          </a:p>
          <a:p>
            <a:pPr algn="just">
              <a:lnSpc>
                <a:spcPct val="90000"/>
              </a:lnSpc>
            </a:pPr>
            <a:r>
              <a:rPr lang="en-US" sz="2800" b="1" dirty="0"/>
              <a:t>Why: </a:t>
            </a:r>
            <a:r>
              <a:rPr lang="en-US" sz="2400" dirty="0"/>
              <a:t>To uncover insights that might help in understanding the dynamics of police encounters and possibly guide policies.</a:t>
            </a:r>
          </a:p>
          <a:p>
            <a:pPr algn="just">
              <a:lnSpc>
                <a:spcPct val="90000"/>
              </a:lnSpc>
            </a:pPr>
            <a:r>
              <a:rPr lang="en-US" sz="2400" b="1" dirty="0"/>
              <a:t>How: </a:t>
            </a:r>
            <a:r>
              <a:rPr lang="en-US" sz="2400" dirty="0"/>
              <a:t>Using JavaScript and D3.js to create interactive visualizations that allow users to explore the data dynamically.</a:t>
            </a:r>
          </a:p>
          <a:p>
            <a:pPr>
              <a:lnSpc>
                <a:spcPct val="90000"/>
              </a:lnSpc>
            </a:pPr>
            <a:endParaRPr lang="en-US" sz="2200" dirty="0"/>
          </a:p>
        </p:txBody>
      </p:sp>
      <p:sp>
        <p:nvSpPr>
          <p:cNvPr id="4" name="Slide Number Placeholder 3">
            <a:extLst>
              <a:ext uri="{FF2B5EF4-FFF2-40B4-BE49-F238E27FC236}">
                <a16:creationId xmlns:a16="http://schemas.microsoft.com/office/drawing/2014/main" id="{41541B4A-5D9A-61E1-CB85-3A4173501D87}"/>
              </a:ext>
            </a:extLst>
          </p:cNvPr>
          <p:cNvSpPr>
            <a:spLocks noGrp="1"/>
          </p:cNvSpPr>
          <p:nvPr>
            <p:ph type="sldNum" sz="quarter" idx="15"/>
          </p:nvPr>
        </p:nvSpPr>
        <p:spPr>
          <a:xfrm>
            <a:off x="8610600" y="6356350"/>
            <a:ext cx="2743200" cy="365125"/>
          </a:xfrm>
        </p:spPr>
        <p:txBody>
          <a:bodyPr vert="horz" lIns="91440" tIns="45720" rIns="91440" bIns="45720" rtlCol="0" anchor="ctr">
            <a:normAutofit/>
          </a:bodyPr>
          <a:lstStyle/>
          <a:p>
            <a:pPr>
              <a:spcAft>
                <a:spcPts val="600"/>
              </a:spcAft>
            </a:pPr>
            <a:fld id="{18D65601-5AE2-46FC-B138-694DDD2B510D}" type="slidenum">
              <a:rPr lang="en-US" smtClean="0">
                <a:solidFill>
                  <a:schemeClr val="tx1">
                    <a:tint val="75000"/>
                  </a:schemeClr>
                </a:solidFill>
              </a:rPr>
              <a:pPr>
                <a:spcAft>
                  <a:spcPts val="600"/>
                </a:spcAft>
              </a:pPr>
              <a:t>3</a:t>
            </a:fld>
            <a:endParaRPr lang="en-US">
              <a:solidFill>
                <a:schemeClr val="tx1">
                  <a:tint val="75000"/>
                </a:schemeClr>
              </a:solidFill>
            </a:endParaRPr>
          </a:p>
        </p:txBody>
      </p:sp>
    </p:spTree>
    <p:extLst>
      <p:ext uri="{BB962C8B-B14F-4D97-AF65-F5344CB8AC3E}">
        <p14:creationId xmlns:p14="http://schemas.microsoft.com/office/powerpoint/2010/main" val="3054685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427060-0859-56D6-0729-904B547B1330}"/>
              </a:ext>
            </a:extLst>
          </p:cNvPr>
          <p:cNvSpPr>
            <a:spLocks noGrp="1"/>
          </p:cNvSpPr>
          <p:nvPr>
            <p:ph type="ctrTitle"/>
          </p:nvPr>
        </p:nvSpPr>
        <p:spPr>
          <a:xfrm>
            <a:off x="838200" y="451381"/>
            <a:ext cx="10512552" cy="4066540"/>
          </a:xfrm>
        </p:spPr>
        <p:txBody>
          <a:bodyPr anchor="b">
            <a:normAutofit/>
          </a:bodyPr>
          <a:lstStyle/>
          <a:p>
            <a:pPr algn="l"/>
            <a:r>
              <a:rPr lang="en-US" sz="6600"/>
              <a:t>Video Presentation</a:t>
            </a:r>
          </a:p>
        </p:txBody>
      </p:sp>
      <p:sp>
        <p:nvSpPr>
          <p:cNvPr id="3" name="Subtitle 2">
            <a:extLst>
              <a:ext uri="{FF2B5EF4-FFF2-40B4-BE49-F238E27FC236}">
                <a16:creationId xmlns:a16="http://schemas.microsoft.com/office/drawing/2014/main" id="{C69F173A-A9D2-DE79-2DD5-34E5E06A6744}"/>
              </a:ext>
            </a:extLst>
          </p:cNvPr>
          <p:cNvSpPr>
            <a:spLocks noGrp="1"/>
          </p:cNvSpPr>
          <p:nvPr>
            <p:ph type="subTitle" idx="1"/>
          </p:nvPr>
        </p:nvSpPr>
        <p:spPr>
          <a:xfrm>
            <a:off x="838199" y="4983276"/>
            <a:ext cx="10512552" cy="1126680"/>
          </a:xfrm>
        </p:spPr>
        <p:txBody>
          <a:bodyPr>
            <a:normAutofit/>
          </a:bodyPr>
          <a:lstStyle/>
          <a:p>
            <a:pPr algn="l"/>
            <a:r>
              <a:rPr lang="en-US" dirty="0"/>
              <a:t>Video Link: </a:t>
            </a:r>
            <a:r>
              <a:rPr lang="en-US" dirty="0">
                <a:hlinkClick r:id="rId2"/>
              </a:rPr>
              <a:t>https://drive.google.com/file/d/18RVCori7pXFgcd2Pv-JlD5plvw_4UXnV/view?usp=sharing</a:t>
            </a:r>
            <a:endParaRPr lang="en-US" dirty="0"/>
          </a:p>
        </p:txBody>
      </p:sp>
      <p:sp>
        <p:nvSpPr>
          <p:cNvPr id="11"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4C78BF65-5C2D-12E1-F53F-6718D1DF9FE4}"/>
              </a:ext>
            </a:extLst>
          </p:cNvPr>
          <p:cNvSpPr>
            <a:spLocks noGrp="1"/>
          </p:cNvSpPr>
          <p:nvPr>
            <p:ph type="sldNum" sz="quarter" idx="12"/>
          </p:nvPr>
        </p:nvSpPr>
        <p:spPr>
          <a:xfrm>
            <a:off x="8610600" y="6356350"/>
            <a:ext cx="2743200" cy="365125"/>
          </a:xfrm>
        </p:spPr>
        <p:txBody>
          <a:bodyPr>
            <a:normAutofit/>
          </a:bodyPr>
          <a:lstStyle/>
          <a:p>
            <a:pPr>
              <a:spcAft>
                <a:spcPts val="600"/>
              </a:spcAft>
            </a:pPr>
            <a:fld id="{18D65601-5AE2-46FC-B138-694DDD2B510D}" type="slidenum">
              <a:rPr lang="en-US" smtClean="0"/>
              <a:pPr>
                <a:spcAft>
                  <a:spcPts val="600"/>
                </a:spcAft>
              </a:pPr>
              <a:t>4</a:t>
            </a:fld>
            <a:endParaRPr lang="en-US"/>
          </a:p>
        </p:txBody>
      </p:sp>
    </p:spTree>
    <p:extLst>
      <p:ext uri="{BB962C8B-B14F-4D97-AF65-F5344CB8AC3E}">
        <p14:creationId xmlns:p14="http://schemas.microsoft.com/office/powerpoint/2010/main" val="3355927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3BA431-76DB-5746-973C-2675D5A4B8DE}"/>
              </a:ext>
            </a:extLst>
          </p:cNvPr>
          <p:cNvSpPr>
            <a:spLocks noGrp="1"/>
          </p:cNvSpPr>
          <p:nvPr>
            <p:ph type="title"/>
          </p:nvPr>
        </p:nvSpPr>
        <p:spPr>
          <a:xfrm>
            <a:off x="838200" y="365125"/>
            <a:ext cx="10515600" cy="2389625"/>
          </a:xfrm>
        </p:spPr>
        <p:txBody>
          <a:bodyPr vert="horz" lIns="91440" tIns="45720" rIns="91440" bIns="45720" rtlCol="0" anchor="ctr">
            <a:normAutofit/>
          </a:bodyPr>
          <a:lstStyle/>
          <a:p>
            <a:r>
              <a:rPr lang="en-US" sz="4200" kern="1200" dirty="0">
                <a:solidFill>
                  <a:schemeClr val="tx1"/>
                </a:solidFill>
                <a:latin typeface="+mj-lt"/>
                <a:ea typeface="+mj-ea"/>
                <a:cs typeface="+mj-cs"/>
              </a:rPr>
              <a:t>Possible Improvements :</a:t>
            </a:r>
            <a:br>
              <a:rPr lang="en-US" sz="4200" kern="1200" dirty="0">
                <a:solidFill>
                  <a:schemeClr val="tx1"/>
                </a:solidFill>
                <a:latin typeface="+mj-lt"/>
                <a:ea typeface="+mj-ea"/>
                <a:cs typeface="+mj-cs"/>
              </a:rPr>
            </a:br>
            <a:endParaRPr lang="en-US" sz="4200" kern="1200" dirty="0">
              <a:solidFill>
                <a:schemeClr val="tx1"/>
              </a:solidFill>
              <a:latin typeface="+mj-lt"/>
              <a:ea typeface="+mj-ea"/>
              <a:cs typeface="+mj-cs"/>
            </a:endParaRP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154F561-31E7-7B87-5B65-36F42E6BCA91}"/>
              </a:ext>
            </a:extLst>
          </p:cNvPr>
          <p:cNvSpPr>
            <a:spLocks noGrp="1"/>
          </p:cNvSpPr>
          <p:nvPr>
            <p:ph sz="quarter" idx="12"/>
          </p:nvPr>
        </p:nvSpPr>
        <p:spPr>
          <a:xfrm>
            <a:off x="838200" y="2345676"/>
            <a:ext cx="10515600" cy="3835668"/>
          </a:xfrm>
        </p:spPr>
        <p:txBody>
          <a:bodyPr vert="horz" lIns="91440" tIns="45720" rIns="91440" bIns="45720" rtlCol="0">
            <a:normAutofit/>
          </a:bodyPr>
          <a:lstStyle/>
          <a:p>
            <a:pPr algn="just">
              <a:lnSpc>
                <a:spcPct val="90000"/>
              </a:lnSpc>
            </a:pPr>
            <a:r>
              <a:rPr lang="en-US" sz="2200" b="1" dirty="0"/>
              <a:t>Enhancing Data Collection: </a:t>
            </a:r>
            <a:r>
              <a:rPr lang="en-US" sz="2200" dirty="0"/>
              <a:t>Include non-fatal incidents and data on body cameras and legal outcomes. Add qualitative insights from body cameras and bystander videos.</a:t>
            </a:r>
          </a:p>
          <a:p>
            <a:pPr algn="just">
              <a:lnSpc>
                <a:spcPct val="90000"/>
              </a:lnSpc>
            </a:pPr>
            <a:r>
              <a:rPr lang="en-US" sz="2200" b="1" dirty="0"/>
              <a:t>Longitudinal Study Recommendations: </a:t>
            </a:r>
            <a:r>
              <a:rPr lang="en-US" sz="2200" dirty="0"/>
              <a:t>Set up ongoing data tracking to measure policy and training effectiveness. Support long-term studies to evaluate the impacts of policy and training changes.</a:t>
            </a:r>
          </a:p>
          <a:p>
            <a:pPr algn="just">
              <a:lnSpc>
                <a:spcPct val="90000"/>
              </a:lnSpc>
            </a:pPr>
            <a:r>
              <a:rPr lang="en-US" sz="2200" dirty="0"/>
              <a:t>Explore the adoption of advanced predictive analytics to forecast trends and preemptively address factors contributing to fatal police shootings.</a:t>
            </a:r>
          </a:p>
          <a:p>
            <a:pPr>
              <a:lnSpc>
                <a:spcPct val="90000"/>
              </a:lnSpc>
            </a:pPr>
            <a:endParaRPr lang="en-US" sz="2200" dirty="0"/>
          </a:p>
          <a:p>
            <a:pPr>
              <a:lnSpc>
                <a:spcPct val="90000"/>
              </a:lnSpc>
            </a:pPr>
            <a:endParaRPr lang="en-US" sz="2200" dirty="0"/>
          </a:p>
        </p:txBody>
      </p:sp>
      <p:sp>
        <p:nvSpPr>
          <p:cNvPr id="4" name="Slide Number Placeholder 3">
            <a:extLst>
              <a:ext uri="{FF2B5EF4-FFF2-40B4-BE49-F238E27FC236}">
                <a16:creationId xmlns:a16="http://schemas.microsoft.com/office/drawing/2014/main" id="{41541B4A-5D9A-61E1-CB85-3A4173501D87}"/>
              </a:ext>
            </a:extLst>
          </p:cNvPr>
          <p:cNvSpPr>
            <a:spLocks noGrp="1"/>
          </p:cNvSpPr>
          <p:nvPr>
            <p:ph type="sldNum" sz="quarter" idx="15"/>
          </p:nvPr>
        </p:nvSpPr>
        <p:spPr>
          <a:xfrm>
            <a:off x="8610600" y="6356350"/>
            <a:ext cx="2743200" cy="365125"/>
          </a:xfrm>
        </p:spPr>
        <p:txBody>
          <a:bodyPr vert="horz" lIns="91440" tIns="45720" rIns="91440" bIns="45720" rtlCol="0" anchor="ctr">
            <a:normAutofit/>
          </a:bodyPr>
          <a:lstStyle/>
          <a:p>
            <a:pPr>
              <a:spcAft>
                <a:spcPts val="600"/>
              </a:spcAft>
            </a:pPr>
            <a:fld id="{18D65601-5AE2-46FC-B138-694DDD2B510D}" type="slidenum">
              <a:rPr lang="en-US" smtClean="0">
                <a:solidFill>
                  <a:schemeClr val="tx1">
                    <a:tint val="75000"/>
                  </a:schemeClr>
                </a:solidFill>
              </a:rPr>
              <a:pPr>
                <a:spcAft>
                  <a:spcPts val="600"/>
                </a:spcAft>
              </a:pPr>
              <a:t>5</a:t>
            </a:fld>
            <a:endParaRPr lang="en-US">
              <a:solidFill>
                <a:schemeClr val="tx1">
                  <a:tint val="75000"/>
                </a:schemeClr>
              </a:solidFill>
            </a:endParaRPr>
          </a:p>
        </p:txBody>
      </p:sp>
    </p:spTree>
    <p:extLst>
      <p:ext uri="{BB962C8B-B14F-4D97-AF65-F5344CB8AC3E}">
        <p14:creationId xmlns:p14="http://schemas.microsoft.com/office/powerpoint/2010/main" val="4118346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3BA431-76DB-5746-973C-2675D5A4B8DE}"/>
              </a:ext>
            </a:extLst>
          </p:cNvPr>
          <p:cNvSpPr>
            <a:spLocks noGrp="1"/>
          </p:cNvSpPr>
          <p:nvPr>
            <p:ph type="title"/>
          </p:nvPr>
        </p:nvSpPr>
        <p:spPr>
          <a:xfrm>
            <a:off x="838200" y="365125"/>
            <a:ext cx="10515600" cy="2389625"/>
          </a:xfrm>
        </p:spPr>
        <p:txBody>
          <a:bodyPr vert="horz" lIns="91440" tIns="45720" rIns="91440" bIns="45720" rtlCol="0" anchor="ctr">
            <a:normAutofit/>
          </a:bodyPr>
          <a:lstStyle/>
          <a:p>
            <a:r>
              <a:rPr lang="en-US" sz="4200"/>
              <a:t>Comparison with Other Visualizations :</a:t>
            </a:r>
            <a:br>
              <a:rPr lang="en-US" sz="4200" kern="1200">
                <a:solidFill>
                  <a:schemeClr val="tx1"/>
                </a:solidFill>
                <a:latin typeface="+mj-lt"/>
                <a:ea typeface="+mj-ea"/>
                <a:cs typeface="+mj-cs"/>
              </a:rPr>
            </a:br>
            <a:endParaRPr lang="en-US" sz="4200" kern="1200" dirty="0">
              <a:solidFill>
                <a:schemeClr val="tx1"/>
              </a:solidFill>
              <a:latin typeface="+mj-lt"/>
              <a:ea typeface="+mj-ea"/>
              <a:cs typeface="+mj-cs"/>
            </a:endParaRP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154F561-31E7-7B87-5B65-36F42E6BCA91}"/>
              </a:ext>
            </a:extLst>
          </p:cNvPr>
          <p:cNvSpPr>
            <a:spLocks noGrp="1"/>
          </p:cNvSpPr>
          <p:nvPr>
            <p:ph sz="quarter" idx="12"/>
          </p:nvPr>
        </p:nvSpPr>
        <p:spPr>
          <a:xfrm>
            <a:off x="836676" y="1952386"/>
            <a:ext cx="10515600" cy="2114612"/>
          </a:xfrm>
        </p:spPr>
        <p:txBody>
          <a:bodyPr vert="horz" lIns="91440" tIns="45720" rIns="91440" bIns="45720" rtlCol="0">
            <a:normAutofit lnSpcReduction="10000"/>
          </a:bodyPr>
          <a:lstStyle/>
          <a:p>
            <a:pPr marL="0" algn="just">
              <a:lnSpc>
                <a:spcPct val="90000"/>
              </a:lnSpc>
            </a:pPr>
            <a:r>
              <a:rPr lang="en-US" sz="2200" dirty="0"/>
              <a:t>Our data representation provides a dynamic multi-year view that illustrates trends over time, enhancing the understanding of changes in racial disparities in police shootings. </a:t>
            </a:r>
          </a:p>
          <a:p>
            <a:pPr marL="0" algn="just">
              <a:lnSpc>
                <a:spcPct val="90000"/>
              </a:lnSpc>
            </a:pPr>
            <a:r>
              <a:rPr lang="en-US" sz="2200" dirty="0"/>
              <a:t>The static representation in the Washington Post's Fatal Force database, our graph offers an interactive breakdown by race, allowing viewers to see detailed shifts annually.</a:t>
            </a:r>
          </a:p>
          <a:p>
            <a:pPr>
              <a:lnSpc>
                <a:spcPct val="90000"/>
              </a:lnSpc>
            </a:pPr>
            <a:endParaRPr lang="en-US" sz="2200" dirty="0"/>
          </a:p>
          <a:p>
            <a:pPr>
              <a:lnSpc>
                <a:spcPct val="90000"/>
              </a:lnSpc>
            </a:pPr>
            <a:endParaRPr lang="en-US" sz="2200" dirty="0"/>
          </a:p>
        </p:txBody>
      </p:sp>
      <p:sp>
        <p:nvSpPr>
          <p:cNvPr id="4" name="Slide Number Placeholder 3">
            <a:extLst>
              <a:ext uri="{FF2B5EF4-FFF2-40B4-BE49-F238E27FC236}">
                <a16:creationId xmlns:a16="http://schemas.microsoft.com/office/drawing/2014/main" id="{41541B4A-5D9A-61E1-CB85-3A4173501D87}"/>
              </a:ext>
            </a:extLst>
          </p:cNvPr>
          <p:cNvSpPr>
            <a:spLocks noGrp="1"/>
          </p:cNvSpPr>
          <p:nvPr>
            <p:ph type="sldNum" sz="quarter" idx="15"/>
          </p:nvPr>
        </p:nvSpPr>
        <p:spPr>
          <a:xfrm>
            <a:off x="8610600" y="6356350"/>
            <a:ext cx="2743200" cy="365125"/>
          </a:xfrm>
        </p:spPr>
        <p:txBody>
          <a:bodyPr vert="horz" lIns="91440" tIns="45720" rIns="91440" bIns="45720" rtlCol="0" anchor="ctr">
            <a:normAutofit/>
          </a:bodyPr>
          <a:lstStyle/>
          <a:p>
            <a:pPr>
              <a:spcAft>
                <a:spcPts val="600"/>
              </a:spcAft>
            </a:pPr>
            <a:fld id="{18D65601-5AE2-46FC-B138-694DDD2B510D}" type="slidenum">
              <a:rPr lang="en-US" smtClean="0">
                <a:solidFill>
                  <a:schemeClr val="tx1">
                    <a:tint val="75000"/>
                  </a:schemeClr>
                </a:solidFill>
              </a:rPr>
              <a:pPr>
                <a:spcAft>
                  <a:spcPts val="600"/>
                </a:spcAft>
              </a:pPr>
              <a:t>6</a:t>
            </a:fld>
            <a:endParaRPr lang="en-US">
              <a:solidFill>
                <a:schemeClr val="tx1">
                  <a:tint val="75000"/>
                </a:schemeClr>
              </a:solidFill>
            </a:endParaRPr>
          </a:p>
        </p:txBody>
      </p:sp>
      <p:pic>
        <p:nvPicPr>
          <p:cNvPr id="5" name="Picture 4">
            <a:extLst>
              <a:ext uri="{FF2B5EF4-FFF2-40B4-BE49-F238E27FC236}">
                <a16:creationId xmlns:a16="http://schemas.microsoft.com/office/drawing/2014/main" id="{40BF2696-F329-570C-0C6E-17AF3809E56F}"/>
              </a:ext>
            </a:extLst>
          </p:cNvPr>
          <p:cNvPicPr>
            <a:picLocks noChangeAspect="1"/>
          </p:cNvPicPr>
          <p:nvPr/>
        </p:nvPicPr>
        <p:blipFill>
          <a:blip r:embed="rId2"/>
          <a:stretch>
            <a:fillRect/>
          </a:stretch>
        </p:blipFill>
        <p:spPr>
          <a:xfrm>
            <a:off x="992729" y="3694795"/>
            <a:ext cx="4450522" cy="2703514"/>
          </a:xfrm>
          <a:prstGeom prst="rect">
            <a:avLst/>
          </a:prstGeom>
        </p:spPr>
      </p:pic>
      <p:pic>
        <p:nvPicPr>
          <p:cNvPr id="7" name="Picture 6" descr="A chart with a number of columns&#10;&#10;Description automatically generated with medium confidence">
            <a:extLst>
              <a:ext uri="{FF2B5EF4-FFF2-40B4-BE49-F238E27FC236}">
                <a16:creationId xmlns:a16="http://schemas.microsoft.com/office/drawing/2014/main" id="{6409A509-78A2-A896-1CBD-654B38E54541}"/>
              </a:ext>
            </a:extLst>
          </p:cNvPr>
          <p:cNvPicPr>
            <a:picLocks noChangeAspect="1"/>
          </p:cNvPicPr>
          <p:nvPr/>
        </p:nvPicPr>
        <p:blipFill>
          <a:blip r:embed="rId3"/>
          <a:stretch>
            <a:fillRect/>
          </a:stretch>
        </p:blipFill>
        <p:spPr>
          <a:xfrm>
            <a:off x="5984355" y="3642106"/>
            <a:ext cx="5498021" cy="2803991"/>
          </a:xfrm>
          <a:prstGeom prst="rect">
            <a:avLst/>
          </a:prstGeom>
        </p:spPr>
      </p:pic>
      <p:sp>
        <p:nvSpPr>
          <p:cNvPr id="8" name="TextBox 7">
            <a:extLst>
              <a:ext uri="{FF2B5EF4-FFF2-40B4-BE49-F238E27FC236}">
                <a16:creationId xmlns:a16="http://schemas.microsoft.com/office/drawing/2014/main" id="{23EF5B15-93C6-44DD-82DB-FB17F67601D2}"/>
              </a:ext>
            </a:extLst>
          </p:cNvPr>
          <p:cNvSpPr txBox="1"/>
          <p:nvPr/>
        </p:nvSpPr>
        <p:spPr>
          <a:xfrm>
            <a:off x="1533833" y="6398309"/>
            <a:ext cx="3642216" cy="646331"/>
          </a:xfrm>
          <a:prstGeom prst="rect">
            <a:avLst/>
          </a:prstGeom>
          <a:noFill/>
        </p:spPr>
        <p:txBody>
          <a:bodyPr wrap="none" rtlCol="0">
            <a:spAutoFit/>
          </a:bodyPr>
          <a:lstStyle/>
          <a:p>
            <a:r>
              <a:rPr lang="en-US" dirty="0"/>
              <a:t>Image from </a:t>
            </a:r>
            <a:r>
              <a:rPr lang="en-US" dirty="0">
                <a:solidFill>
                  <a:schemeClr val="accent1">
                    <a:lumMod val="75000"/>
                  </a:schemeClr>
                </a:solidFill>
              </a:rPr>
              <a:t>The Washington Police </a:t>
            </a:r>
          </a:p>
          <a:p>
            <a:endParaRPr lang="en-US" dirty="0"/>
          </a:p>
        </p:txBody>
      </p:sp>
      <p:sp>
        <p:nvSpPr>
          <p:cNvPr id="10" name="TextBox 9">
            <a:extLst>
              <a:ext uri="{FF2B5EF4-FFF2-40B4-BE49-F238E27FC236}">
                <a16:creationId xmlns:a16="http://schemas.microsoft.com/office/drawing/2014/main" id="{ACA188E2-CCFC-7E9C-D76F-97E527FCB9D3}"/>
              </a:ext>
            </a:extLst>
          </p:cNvPr>
          <p:cNvSpPr txBox="1"/>
          <p:nvPr/>
        </p:nvSpPr>
        <p:spPr>
          <a:xfrm>
            <a:off x="7495679" y="6408602"/>
            <a:ext cx="2229841" cy="646331"/>
          </a:xfrm>
          <a:prstGeom prst="rect">
            <a:avLst/>
          </a:prstGeom>
          <a:noFill/>
        </p:spPr>
        <p:txBody>
          <a:bodyPr wrap="none" rtlCol="0">
            <a:spAutoFit/>
          </a:bodyPr>
          <a:lstStyle/>
          <a:p>
            <a:r>
              <a:rPr lang="en-US" dirty="0"/>
              <a:t>Our </a:t>
            </a:r>
            <a:r>
              <a:rPr lang="en-IN" b="0" i="0" dirty="0">
                <a:solidFill>
                  <a:srgbClr val="0D0D0D"/>
                </a:solidFill>
                <a:effectLst/>
                <a:highlight>
                  <a:srgbClr val="FFFFFF"/>
                </a:highlight>
                <a:latin typeface="Söhne"/>
              </a:rPr>
              <a:t>statistical display</a:t>
            </a:r>
            <a:r>
              <a:rPr lang="en-US" dirty="0"/>
              <a:t> </a:t>
            </a:r>
          </a:p>
          <a:p>
            <a:endParaRPr lang="en-US" dirty="0"/>
          </a:p>
        </p:txBody>
      </p:sp>
    </p:spTree>
    <p:extLst>
      <p:ext uri="{BB962C8B-B14F-4D97-AF65-F5344CB8AC3E}">
        <p14:creationId xmlns:p14="http://schemas.microsoft.com/office/powerpoint/2010/main" val="227790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3BA431-76DB-5746-973C-2675D5A4B8DE}"/>
              </a:ext>
            </a:extLst>
          </p:cNvPr>
          <p:cNvSpPr>
            <a:spLocks noGrp="1"/>
          </p:cNvSpPr>
          <p:nvPr>
            <p:ph type="title"/>
          </p:nvPr>
        </p:nvSpPr>
        <p:spPr>
          <a:xfrm>
            <a:off x="838200" y="365125"/>
            <a:ext cx="10515600" cy="2389625"/>
          </a:xfrm>
        </p:spPr>
        <p:txBody>
          <a:bodyPr vert="horz" lIns="91440" tIns="45720" rIns="91440" bIns="45720" rtlCol="0" anchor="ctr">
            <a:normAutofit/>
          </a:bodyPr>
          <a:lstStyle/>
          <a:p>
            <a:r>
              <a:rPr lang="en-US" sz="4200"/>
              <a:t>Comparison with Other Visualizations :</a:t>
            </a:r>
            <a:br>
              <a:rPr lang="en-US" sz="4200" kern="1200">
                <a:solidFill>
                  <a:schemeClr val="tx1"/>
                </a:solidFill>
                <a:latin typeface="+mj-lt"/>
                <a:ea typeface="+mj-ea"/>
                <a:cs typeface="+mj-cs"/>
              </a:rPr>
            </a:br>
            <a:endParaRPr lang="en-US" sz="4200" kern="1200" dirty="0">
              <a:solidFill>
                <a:schemeClr val="tx1"/>
              </a:solidFill>
              <a:latin typeface="+mj-lt"/>
              <a:ea typeface="+mj-ea"/>
              <a:cs typeface="+mj-cs"/>
            </a:endParaRP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154F561-31E7-7B87-5B65-36F42E6BCA91}"/>
              </a:ext>
            </a:extLst>
          </p:cNvPr>
          <p:cNvSpPr>
            <a:spLocks noGrp="1"/>
          </p:cNvSpPr>
          <p:nvPr>
            <p:ph sz="quarter" idx="12"/>
          </p:nvPr>
        </p:nvSpPr>
        <p:spPr>
          <a:xfrm>
            <a:off x="836676" y="1952386"/>
            <a:ext cx="10515600" cy="2114612"/>
          </a:xfrm>
        </p:spPr>
        <p:txBody>
          <a:bodyPr vert="horz" lIns="91440" tIns="45720" rIns="91440" bIns="45720" rtlCol="0">
            <a:normAutofit/>
          </a:bodyPr>
          <a:lstStyle/>
          <a:p>
            <a:pPr algn="just"/>
            <a:r>
              <a:rPr lang="en-US" sz="1800" dirty="0"/>
              <a:t>By integrating both bar and pie chart elements, our visualization offers a comprehensive overview of the data, showing yearly trends alongside the distribution of different types of arms used.</a:t>
            </a:r>
          </a:p>
          <a:p>
            <a:r>
              <a:rPr lang="en-US" sz="1800" dirty="0"/>
              <a:t> This multi-dimensional approach provides insights that are not as easily accessible with single-format graphs as one shown : </a:t>
            </a:r>
          </a:p>
          <a:p>
            <a:pPr marL="0" algn="just">
              <a:lnSpc>
                <a:spcPct val="90000"/>
              </a:lnSpc>
            </a:pPr>
            <a:endParaRPr lang="en-US" sz="2200" dirty="0"/>
          </a:p>
          <a:p>
            <a:pPr>
              <a:lnSpc>
                <a:spcPct val="90000"/>
              </a:lnSpc>
            </a:pPr>
            <a:endParaRPr lang="en-US" sz="2200" dirty="0"/>
          </a:p>
        </p:txBody>
      </p:sp>
      <p:sp>
        <p:nvSpPr>
          <p:cNvPr id="4" name="Slide Number Placeholder 3">
            <a:extLst>
              <a:ext uri="{FF2B5EF4-FFF2-40B4-BE49-F238E27FC236}">
                <a16:creationId xmlns:a16="http://schemas.microsoft.com/office/drawing/2014/main" id="{41541B4A-5D9A-61E1-CB85-3A4173501D87}"/>
              </a:ext>
            </a:extLst>
          </p:cNvPr>
          <p:cNvSpPr>
            <a:spLocks noGrp="1"/>
          </p:cNvSpPr>
          <p:nvPr>
            <p:ph type="sldNum" sz="quarter" idx="15"/>
          </p:nvPr>
        </p:nvSpPr>
        <p:spPr>
          <a:xfrm>
            <a:off x="8610600" y="6356350"/>
            <a:ext cx="2743200" cy="365125"/>
          </a:xfrm>
        </p:spPr>
        <p:txBody>
          <a:bodyPr vert="horz" lIns="91440" tIns="45720" rIns="91440" bIns="45720" rtlCol="0" anchor="ctr">
            <a:normAutofit/>
          </a:bodyPr>
          <a:lstStyle/>
          <a:p>
            <a:pPr>
              <a:spcAft>
                <a:spcPts val="600"/>
              </a:spcAft>
            </a:pPr>
            <a:fld id="{18D65601-5AE2-46FC-B138-694DDD2B510D}" type="slidenum">
              <a:rPr lang="en-US" smtClean="0">
                <a:solidFill>
                  <a:schemeClr val="tx1">
                    <a:tint val="75000"/>
                  </a:schemeClr>
                </a:solidFill>
              </a:rPr>
              <a:pPr>
                <a:spcAft>
                  <a:spcPts val="600"/>
                </a:spcAft>
              </a:pPr>
              <a:t>7</a:t>
            </a:fld>
            <a:endParaRPr lang="en-US">
              <a:solidFill>
                <a:schemeClr val="tx1">
                  <a:tint val="75000"/>
                </a:schemeClr>
              </a:solidFill>
            </a:endParaRPr>
          </a:p>
        </p:txBody>
      </p:sp>
      <p:pic>
        <p:nvPicPr>
          <p:cNvPr id="6" name="Picture 5">
            <a:extLst>
              <a:ext uri="{FF2B5EF4-FFF2-40B4-BE49-F238E27FC236}">
                <a16:creationId xmlns:a16="http://schemas.microsoft.com/office/drawing/2014/main" id="{06BD5C66-BA0D-2F5B-D4A3-1A60706A4198}"/>
              </a:ext>
            </a:extLst>
          </p:cNvPr>
          <p:cNvPicPr>
            <a:picLocks noChangeAspect="1"/>
          </p:cNvPicPr>
          <p:nvPr/>
        </p:nvPicPr>
        <p:blipFill rotWithShape="1">
          <a:blip r:embed="rId2"/>
          <a:srcRect t="2556" b="38386"/>
          <a:stretch/>
        </p:blipFill>
        <p:spPr>
          <a:xfrm>
            <a:off x="835152" y="3311047"/>
            <a:ext cx="4581489" cy="3181828"/>
          </a:xfrm>
          <a:prstGeom prst="rect">
            <a:avLst/>
          </a:prstGeom>
        </p:spPr>
      </p:pic>
      <p:pic>
        <p:nvPicPr>
          <p:cNvPr id="13" name="Picture 12">
            <a:extLst>
              <a:ext uri="{FF2B5EF4-FFF2-40B4-BE49-F238E27FC236}">
                <a16:creationId xmlns:a16="http://schemas.microsoft.com/office/drawing/2014/main" id="{D368BBBB-9874-92C3-D58E-AC018D1C2C01}"/>
              </a:ext>
            </a:extLst>
          </p:cNvPr>
          <p:cNvPicPr>
            <a:picLocks noChangeAspect="1"/>
          </p:cNvPicPr>
          <p:nvPr/>
        </p:nvPicPr>
        <p:blipFill>
          <a:blip r:embed="rId3"/>
          <a:stretch>
            <a:fillRect/>
          </a:stretch>
        </p:blipFill>
        <p:spPr>
          <a:xfrm>
            <a:off x="6253317" y="3216538"/>
            <a:ext cx="5608800" cy="3003287"/>
          </a:xfrm>
          <a:prstGeom prst="rect">
            <a:avLst/>
          </a:prstGeom>
        </p:spPr>
      </p:pic>
    </p:spTree>
    <p:extLst>
      <p:ext uri="{BB962C8B-B14F-4D97-AF65-F5344CB8AC3E}">
        <p14:creationId xmlns:p14="http://schemas.microsoft.com/office/powerpoint/2010/main" val="3419694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3BA431-76DB-5746-973C-2675D5A4B8DE}"/>
              </a:ext>
            </a:extLst>
          </p:cNvPr>
          <p:cNvSpPr>
            <a:spLocks noGrp="1"/>
          </p:cNvSpPr>
          <p:nvPr>
            <p:ph type="title"/>
          </p:nvPr>
        </p:nvSpPr>
        <p:spPr>
          <a:xfrm>
            <a:off x="838200" y="365126"/>
            <a:ext cx="10515600" cy="1945456"/>
          </a:xfrm>
        </p:spPr>
        <p:txBody>
          <a:bodyPr vert="horz" lIns="91440" tIns="45720" rIns="91440" bIns="45720" rtlCol="0" anchor="ctr">
            <a:normAutofit/>
          </a:bodyPr>
          <a:lstStyle/>
          <a:p>
            <a:r>
              <a:rPr lang="en-US" sz="4200" dirty="0"/>
              <a:t>Conclusion :</a:t>
            </a:r>
            <a:br>
              <a:rPr lang="en-US" sz="4200" kern="1200" dirty="0">
                <a:solidFill>
                  <a:schemeClr val="tx1"/>
                </a:solidFill>
                <a:latin typeface="+mj-lt"/>
                <a:ea typeface="+mj-ea"/>
                <a:cs typeface="+mj-cs"/>
              </a:rPr>
            </a:br>
            <a:endParaRPr lang="en-US" sz="4200" kern="1200" dirty="0">
              <a:solidFill>
                <a:schemeClr val="tx1"/>
              </a:solidFill>
              <a:latin typeface="+mj-lt"/>
              <a:ea typeface="+mj-ea"/>
              <a:cs typeface="+mj-cs"/>
            </a:endParaRP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154F561-31E7-7B87-5B65-36F42E6BCA91}"/>
              </a:ext>
            </a:extLst>
          </p:cNvPr>
          <p:cNvSpPr>
            <a:spLocks noGrp="1"/>
          </p:cNvSpPr>
          <p:nvPr>
            <p:ph sz="quarter" idx="12"/>
          </p:nvPr>
        </p:nvSpPr>
        <p:spPr>
          <a:xfrm>
            <a:off x="838200" y="1729380"/>
            <a:ext cx="10515600" cy="4626970"/>
          </a:xfrm>
        </p:spPr>
        <p:txBody>
          <a:bodyPr vert="horz" lIns="91440" tIns="45720" rIns="91440" bIns="45720" rtlCol="0">
            <a:normAutofit fontScale="25000" lnSpcReduction="20000"/>
          </a:bodyPr>
          <a:lstStyle/>
          <a:p>
            <a:pPr marL="0" indent="0" algn="just">
              <a:lnSpc>
                <a:spcPct val="90000"/>
              </a:lnSpc>
              <a:buNone/>
            </a:pPr>
            <a:r>
              <a:rPr lang="en-US" sz="8000" dirty="0"/>
              <a:t> </a:t>
            </a:r>
          </a:p>
          <a:p>
            <a:pPr algn="just">
              <a:lnSpc>
                <a:spcPct val="120000"/>
              </a:lnSpc>
            </a:pPr>
            <a:r>
              <a:rPr lang="en-US" sz="8800" b="1" dirty="0"/>
              <a:t>Racial Disparities: </a:t>
            </a:r>
            <a:r>
              <a:rPr lang="en-US" sz="8000" dirty="0"/>
              <a:t>Analysis of over 9,000 total incidents, African Americans(B) who, at 13% of the population, face the highest fatality rate of 6.0 per million per year. In contrast, White(W),Hispanics(H) 60% of the population, have a rate of 2.4, while Hispanics, 18% of the population, have a rate of 2.70.</a:t>
            </a:r>
          </a:p>
          <a:p>
            <a:pPr algn="just">
              <a:lnSpc>
                <a:spcPct val="120000"/>
              </a:lnSpc>
            </a:pPr>
            <a:r>
              <a:rPr lang="en-US" sz="8800" b="1" dirty="0"/>
              <a:t>Geographic Concentrations: </a:t>
            </a:r>
            <a:r>
              <a:rPr lang="en-US" sz="8000" dirty="0"/>
              <a:t>About 37% of all recorded incidents are concentrated in just five states, highlighting regional variations that may reflect differing law enforcement practices or local demographic factors.</a:t>
            </a:r>
          </a:p>
          <a:p>
            <a:pPr algn="just">
              <a:lnSpc>
                <a:spcPct val="120000"/>
              </a:lnSpc>
            </a:pPr>
            <a:r>
              <a:rPr lang="en-US" sz="8000" b="1" dirty="0"/>
              <a:t>Correlation with Mental Health: </a:t>
            </a:r>
            <a:r>
              <a:rPr lang="en-US" sz="8000" dirty="0"/>
              <a:t>Data reveals that individuals with reported mental health issues account for 19.93% of the cases, with these encounters resulting in fatal outcomes 99% more often than those without reported mental health issues.</a:t>
            </a:r>
          </a:p>
          <a:p>
            <a:pPr algn="just">
              <a:lnSpc>
                <a:spcPct val="120000"/>
              </a:lnSpc>
            </a:pPr>
            <a:r>
              <a:rPr lang="en-US" sz="8800" b="1" dirty="0"/>
              <a:t>Most Victims are Young: </a:t>
            </a:r>
            <a:r>
              <a:rPr lang="en-US" sz="8000" dirty="0"/>
              <a:t>Over half of the individuals fatally shot by police fall within the age range of 20 to 40 years.</a:t>
            </a:r>
          </a:p>
          <a:p>
            <a:pPr marL="0" indent="0">
              <a:lnSpc>
                <a:spcPct val="90000"/>
              </a:lnSpc>
              <a:buNone/>
            </a:pPr>
            <a:endParaRPr lang="en-US" sz="2400" dirty="0"/>
          </a:p>
          <a:p>
            <a:pPr>
              <a:lnSpc>
                <a:spcPct val="90000"/>
              </a:lnSpc>
            </a:pPr>
            <a:r>
              <a:rPr lang="en-US" sz="2400" dirty="0">
                <a:solidFill>
                  <a:srgbClr val="FFFFFF"/>
                </a:solidFill>
              </a:rPr>
              <a:t>4, while Hispanics, 18% of the population, have a rate </a:t>
            </a:r>
            <a:r>
              <a:rPr lang="en-US" sz="3200" b="1" dirty="0">
                <a:solidFill>
                  <a:srgbClr val="FFFFFF"/>
                </a:solidFill>
              </a:rPr>
              <a:t>Key insights: </a:t>
            </a:r>
          </a:p>
          <a:p>
            <a:pPr>
              <a:lnSpc>
                <a:spcPct val="90000"/>
              </a:lnSpc>
            </a:pPr>
            <a:endParaRPr lang="en-US" sz="2200" dirty="0"/>
          </a:p>
        </p:txBody>
      </p:sp>
      <p:sp>
        <p:nvSpPr>
          <p:cNvPr id="4" name="Slide Number Placeholder 3">
            <a:extLst>
              <a:ext uri="{FF2B5EF4-FFF2-40B4-BE49-F238E27FC236}">
                <a16:creationId xmlns:a16="http://schemas.microsoft.com/office/drawing/2014/main" id="{41541B4A-5D9A-61E1-CB85-3A4173501D87}"/>
              </a:ext>
            </a:extLst>
          </p:cNvPr>
          <p:cNvSpPr>
            <a:spLocks noGrp="1"/>
          </p:cNvSpPr>
          <p:nvPr>
            <p:ph type="sldNum" sz="quarter" idx="15"/>
          </p:nvPr>
        </p:nvSpPr>
        <p:spPr>
          <a:xfrm>
            <a:off x="8610600" y="6356350"/>
            <a:ext cx="2743200" cy="365125"/>
          </a:xfrm>
        </p:spPr>
        <p:txBody>
          <a:bodyPr vert="horz" lIns="91440" tIns="45720" rIns="91440" bIns="45720" rtlCol="0" anchor="ctr">
            <a:normAutofit/>
          </a:bodyPr>
          <a:lstStyle/>
          <a:p>
            <a:pPr>
              <a:spcAft>
                <a:spcPts val="600"/>
              </a:spcAft>
            </a:pPr>
            <a:fld id="{18D65601-5AE2-46FC-B138-694DDD2B510D}" type="slidenum">
              <a:rPr lang="en-US" smtClean="0">
                <a:solidFill>
                  <a:schemeClr val="tx1">
                    <a:tint val="75000"/>
                  </a:schemeClr>
                </a:solidFill>
              </a:rPr>
              <a:pPr>
                <a:spcAft>
                  <a:spcPts val="600"/>
                </a:spcAft>
              </a:pPr>
              <a:t>8</a:t>
            </a:fld>
            <a:endParaRPr lang="en-US">
              <a:solidFill>
                <a:schemeClr val="tx1">
                  <a:tint val="75000"/>
                </a:schemeClr>
              </a:solidFill>
            </a:endParaRPr>
          </a:p>
        </p:txBody>
      </p:sp>
    </p:spTree>
    <p:extLst>
      <p:ext uri="{BB962C8B-B14F-4D97-AF65-F5344CB8AC3E}">
        <p14:creationId xmlns:p14="http://schemas.microsoft.com/office/powerpoint/2010/main" val="1000246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3BA431-76DB-5746-973C-2675D5A4B8DE}"/>
              </a:ext>
            </a:extLst>
          </p:cNvPr>
          <p:cNvSpPr>
            <a:spLocks noGrp="1"/>
          </p:cNvSpPr>
          <p:nvPr>
            <p:ph type="title"/>
          </p:nvPr>
        </p:nvSpPr>
        <p:spPr>
          <a:xfrm>
            <a:off x="838200" y="365126"/>
            <a:ext cx="10515600" cy="1844026"/>
          </a:xfrm>
        </p:spPr>
        <p:txBody>
          <a:bodyPr vert="horz" lIns="91440" tIns="45720" rIns="91440" bIns="45720" rtlCol="0" anchor="ctr">
            <a:normAutofit/>
          </a:bodyPr>
          <a:lstStyle/>
          <a:p>
            <a:r>
              <a:rPr lang="en-US" sz="4400" dirty="0"/>
              <a:t>Links and Reference</a:t>
            </a:r>
            <a:r>
              <a:rPr lang="en-US" sz="4200" dirty="0"/>
              <a:t>s</a:t>
            </a:r>
            <a:br>
              <a:rPr lang="en-US" sz="4200" kern="1200" dirty="0">
                <a:solidFill>
                  <a:schemeClr val="tx1"/>
                </a:solidFill>
                <a:latin typeface="+mj-lt"/>
                <a:ea typeface="+mj-ea"/>
                <a:cs typeface="+mj-cs"/>
              </a:rPr>
            </a:br>
            <a:endParaRPr lang="en-US" sz="4200" kern="1200" dirty="0">
              <a:solidFill>
                <a:schemeClr val="tx1"/>
              </a:solidFill>
              <a:latin typeface="+mj-lt"/>
              <a:ea typeface="+mj-ea"/>
              <a:cs typeface="+mj-cs"/>
            </a:endParaRP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154F561-31E7-7B87-5B65-36F42E6BCA91}"/>
              </a:ext>
            </a:extLst>
          </p:cNvPr>
          <p:cNvSpPr>
            <a:spLocks noGrp="1"/>
          </p:cNvSpPr>
          <p:nvPr>
            <p:ph sz="quarter" idx="12"/>
          </p:nvPr>
        </p:nvSpPr>
        <p:spPr>
          <a:xfrm>
            <a:off x="838200" y="2345676"/>
            <a:ext cx="10515600" cy="3835668"/>
          </a:xfrm>
        </p:spPr>
        <p:txBody>
          <a:bodyPr vert="horz" lIns="91440" tIns="45720" rIns="91440" bIns="45720" rtlCol="0">
            <a:normAutofit/>
          </a:bodyPr>
          <a:lstStyle/>
          <a:p>
            <a:r>
              <a:rPr lang="en-US" sz="2400" dirty="0"/>
              <a:t>The Washington Post : </a:t>
            </a:r>
            <a:r>
              <a:rPr lang="en-US" sz="2400" dirty="0">
                <a:hlinkClick r:id="rId2"/>
              </a:rPr>
              <a:t>https://www.washingtonpost.com/graphics/investigations/police-shootings-database/</a:t>
            </a:r>
            <a:r>
              <a:rPr lang="en-US" sz="2400" dirty="0"/>
              <a:t>. </a:t>
            </a:r>
          </a:p>
          <a:p>
            <a:r>
              <a:rPr lang="en-US" sz="2400" dirty="0"/>
              <a:t>Code  to generate key statistics for the conclusion slide : </a:t>
            </a:r>
            <a:r>
              <a:rPr lang="en-US" sz="2400" dirty="0">
                <a:hlinkClick r:id="rId3"/>
              </a:rPr>
              <a:t>https://colab.research.google.com/drive/1pMdVEirUZQeQ2arKmYK4HN4Mubo15V_1?usp=sharing</a:t>
            </a:r>
            <a:r>
              <a:rPr lang="en-US" sz="2400" dirty="0"/>
              <a:t>. </a:t>
            </a:r>
          </a:p>
          <a:p>
            <a:pPr>
              <a:lnSpc>
                <a:spcPct val="90000"/>
              </a:lnSpc>
            </a:pPr>
            <a:endParaRPr lang="en-US" sz="2200" dirty="0"/>
          </a:p>
          <a:p>
            <a:pPr>
              <a:lnSpc>
                <a:spcPct val="90000"/>
              </a:lnSpc>
            </a:pPr>
            <a:endParaRPr lang="en-US" sz="2200" dirty="0"/>
          </a:p>
        </p:txBody>
      </p:sp>
      <p:sp>
        <p:nvSpPr>
          <p:cNvPr id="4" name="Slide Number Placeholder 3">
            <a:extLst>
              <a:ext uri="{FF2B5EF4-FFF2-40B4-BE49-F238E27FC236}">
                <a16:creationId xmlns:a16="http://schemas.microsoft.com/office/drawing/2014/main" id="{41541B4A-5D9A-61E1-CB85-3A4173501D87}"/>
              </a:ext>
            </a:extLst>
          </p:cNvPr>
          <p:cNvSpPr>
            <a:spLocks noGrp="1"/>
          </p:cNvSpPr>
          <p:nvPr>
            <p:ph type="sldNum" sz="quarter" idx="15"/>
          </p:nvPr>
        </p:nvSpPr>
        <p:spPr>
          <a:xfrm>
            <a:off x="8610600" y="6356350"/>
            <a:ext cx="2743200" cy="365125"/>
          </a:xfrm>
        </p:spPr>
        <p:txBody>
          <a:bodyPr vert="horz" lIns="91440" tIns="45720" rIns="91440" bIns="45720" rtlCol="0" anchor="ctr">
            <a:normAutofit/>
          </a:bodyPr>
          <a:lstStyle/>
          <a:p>
            <a:pPr>
              <a:spcAft>
                <a:spcPts val="600"/>
              </a:spcAft>
            </a:pPr>
            <a:fld id="{18D65601-5AE2-46FC-B138-694DDD2B510D}" type="slidenum">
              <a:rPr lang="en-US" smtClean="0">
                <a:solidFill>
                  <a:schemeClr val="tx1">
                    <a:tint val="75000"/>
                  </a:schemeClr>
                </a:solidFill>
              </a:rPr>
              <a:pPr>
                <a:spcAft>
                  <a:spcPts val="600"/>
                </a:spcAft>
              </a:pPr>
              <a:t>9</a:t>
            </a:fld>
            <a:endParaRPr lang="en-US">
              <a:solidFill>
                <a:schemeClr val="tx1">
                  <a:tint val="75000"/>
                </a:schemeClr>
              </a:solidFill>
            </a:endParaRPr>
          </a:p>
        </p:txBody>
      </p:sp>
    </p:spTree>
    <p:extLst>
      <p:ext uri="{BB962C8B-B14F-4D97-AF65-F5344CB8AC3E}">
        <p14:creationId xmlns:p14="http://schemas.microsoft.com/office/powerpoint/2010/main" val="23204260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 dockstate="right" visibility="0" width="350" row="0">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B9F4FB20-B69A-BD42-BABF-757D2A1F654D}">
  <we:reference id="wa200005566" version="3.0.0.2" store="en-GB" storeType="OMEX"/>
  <we:alternateReferences>
    <we:reference id="wa200005566" version="3.0.0.2" store="wa200005566"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E710A4CB-648F-114B-8367-A0483CB14A9F}">
  <we:reference id="wa200005669" version="2.0.0.0" store="en-GB" storeType="OMEX"/>
  <we:alternateReferences>
    <we:reference id="wa200005669" version="2.0.0.0" store="wa200005669"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DE3707C-8CAB-4302-B7E1-D32E1543E05C}">
  <ds:schemaRefs>
    <ds:schemaRef ds:uri="http://schemas.microsoft.com/sharepoint/v3/contenttype/forms"/>
  </ds:schemaRefs>
</ds:datastoreItem>
</file>

<file path=customXml/itemProps2.xml><?xml version="1.0" encoding="utf-8"?>
<ds:datastoreItem xmlns:ds="http://schemas.openxmlformats.org/officeDocument/2006/customXml" ds:itemID="{3FDB7358-0BCB-4DEB-B717-C1D7CC555F0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B69E9DE5-EFFE-4262-A023-32732F0B66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1111</TotalTime>
  <Words>693</Words>
  <Application>Microsoft Office PowerPoint</Application>
  <PresentationFormat>Widescreen</PresentationFormat>
  <Paragraphs>48</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Aptos</vt:lpstr>
      <vt:lpstr>Aptos Display</vt:lpstr>
      <vt:lpstr>Arial</vt:lpstr>
      <vt:lpstr>Calibri</vt:lpstr>
      <vt:lpstr>Söhne</vt:lpstr>
      <vt:lpstr>Office Theme</vt:lpstr>
      <vt:lpstr>The Washington post :  Analyzing Patterns of Police Shooting Data </vt:lpstr>
      <vt:lpstr>Visualizing the Impact: A Closer Look at Fatal Police Shootings Through Data</vt:lpstr>
      <vt:lpstr>What, Why, How ? </vt:lpstr>
      <vt:lpstr>Video Presentation</vt:lpstr>
      <vt:lpstr>Possible Improvements : </vt:lpstr>
      <vt:lpstr>Comparison with Other Visualizations : </vt:lpstr>
      <vt:lpstr>Comparison with Other Visualizations : </vt:lpstr>
      <vt:lpstr>Conclusion : </vt:lpstr>
      <vt:lpstr>Links and 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Washington post :  Analyzing Pattern’s of Police Shooting Data</dc:title>
  <dc:creator>Srividya Srinivasula</dc:creator>
  <cp:lastModifiedBy>Santhoshi Priya Sunchu</cp:lastModifiedBy>
  <cp:revision>15</cp:revision>
  <dcterms:created xsi:type="dcterms:W3CDTF">2024-04-30T05:30:24Z</dcterms:created>
  <dcterms:modified xsi:type="dcterms:W3CDTF">2024-05-01T02:34:15Z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