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7" r:id="rId5"/>
    <p:sldId id="258" r:id="rId6"/>
    <p:sldId id="259" r:id="rId7"/>
    <p:sldId id="261" r:id="rId8"/>
    <p:sldId id="262" r:id="rId9"/>
    <p:sldId id="263" r:id="rId10"/>
    <p:sldId id="268" r:id="rId11"/>
    <p:sldId id="264" r:id="rId12"/>
    <p:sldId id="270" r:id="rId13"/>
    <p:sldId id="265" r:id="rId14"/>
    <p:sldId id="271" r:id="rId15"/>
    <p:sldId id="272" r:id="rId16"/>
    <p:sldId id="267" r:id="rId17"/>
    <p:sldId id="273"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5817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venkynalla021@gmail.com"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inikhil/DoS-Attacks-Using-Network-Simulator" TargetMode="External"/><Relationship Id="rId2" Type="http://schemas.openxmlformats.org/officeDocument/2006/relationships/hyperlink" Target="https://skillsbuild.edunetworld.com/courses/cs/dos-attack-using-ns2/" TargetMode="External"/><Relationship Id="rId1" Type="http://schemas.openxmlformats.org/officeDocument/2006/relationships/slideLayout" Target="../slideLayouts/slideLayout2.xml"/><Relationship Id="rId5" Type="http://schemas.openxmlformats.org/officeDocument/2006/relationships/hyperlink" Target="https://ieeexplore.ieee.org/abstract/document/7876739" TargetMode="External"/><Relationship Id="rId4" Type="http://schemas.openxmlformats.org/officeDocument/2006/relationships/hyperlink" Target="https://networksimulator2.com/ns2-ddos-attac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96589"/>
            <a:ext cx="10993549" cy="959492"/>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1879601"/>
            <a:ext cx="10993546" cy="2197230"/>
          </a:xfrm>
        </p:spPr>
        <p:txBody>
          <a:bodyPr>
            <a:normAutofit/>
          </a:bodyPr>
          <a:lstStyle/>
          <a:p>
            <a:r>
              <a:rPr lang="en-GB" dirty="0"/>
              <a:t>Name: </a:t>
            </a:r>
            <a:r>
              <a:rPr lang="en-GB" dirty="0">
                <a:solidFill>
                  <a:schemeClr val="tx1"/>
                </a:solidFill>
              </a:rPr>
              <a:t>Venkatesh nalla</a:t>
            </a:r>
            <a:endParaRPr lang="en-US" dirty="0">
              <a:solidFill>
                <a:schemeClr val="tx1"/>
              </a:solidFill>
            </a:endParaRPr>
          </a:p>
          <a:p>
            <a:r>
              <a:rPr lang="en-US" dirty="0" err="1"/>
              <a:t>Skillsbuild</a:t>
            </a:r>
            <a:r>
              <a:rPr lang="en-US" dirty="0"/>
              <a:t> </a:t>
            </a:r>
            <a:r>
              <a:rPr lang="en-US" dirty="0" err="1"/>
              <a:t>eMail</a:t>
            </a:r>
            <a:r>
              <a:rPr lang="en-US" dirty="0"/>
              <a:t> ID</a:t>
            </a:r>
            <a:r>
              <a:rPr lang="en-US" cap="none" dirty="0"/>
              <a:t>: </a:t>
            </a:r>
            <a:r>
              <a:rPr lang="en-US" cap="none" dirty="0">
                <a:solidFill>
                  <a:schemeClr val="tx1"/>
                </a:solidFill>
                <a:hlinkClick r:id="rId2">
                  <a:extLst>
                    <a:ext uri="{A12FA001-AC4F-418D-AE19-62706E023703}">
                      <ahyp:hlinkClr xmlns:ahyp="http://schemas.microsoft.com/office/drawing/2018/hyperlinkcolor" val="tx"/>
                    </a:ext>
                  </a:extLst>
                </a:hlinkClick>
              </a:rPr>
              <a:t>venkynalla021@gmail.com</a:t>
            </a:r>
            <a:endParaRPr lang="en-US" cap="none" dirty="0">
              <a:solidFill>
                <a:schemeClr val="tx1"/>
              </a:solidFill>
            </a:endParaRPr>
          </a:p>
          <a:p>
            <a:r>
              <a:rPr lang="en-US" dirty="0"/>
              <a:t>College: </a:t>
            </a:r>
            <a:r>
              <a:rPr lang="en-US" dirty="0">
                <a:solidFill>
                  <a:schemeClr val="tx1"/>
                </a:solidFill>
              </a:rPr>
              <a:t>Godavari institute of engineering and technology</a:t>
            </a:r>
          </a:p>
          <a:p>
            <a:r>
              <a:rPr lang="en-US" dirty="0"/>
              <a:t>Internship domain: </a:t>
            </a:r>
            <a:r>
              <a:rPr lang="en-US" dirty="0">
                <a:solidFill>
                  <a:schemeClr val="tx1"/>
                </a:solidFill>
              </a:rPr>
              <a:t>Cyber security</a:t>
            </a:r>
          </a:p>
          <a:p>
            <a:r>
              <a:rPr lang="en-US" dirty="0"/>
              <a:t>Internship start and end dates: </a:t>
            </a:r>
            <a:r>
              <a:rPr lang="en-US" dirty="0">
                <a:solidFill>
                  <a:schemeClr val="tx1"/>
                </a:solidFill>
              </a:rPr>
              <a:t>07-06-2023 to 23-07-2023</a:t>
            </a:r>
          </a:p>
          <a:p>
            <a:endParaRPr lang="en-US" dirty="0"/>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4080387"/>
            <a:ext cx="11260667" cy="2311946"/>
          </a:xfrm>
          <a:prstGeom prst="rect">
            <a:avLst/>
          </a:prstGeom>
        </p:spPr>
      </p:pic>
      <p:pic>
        <p:nvPicPr>
          <p:cNvPr id="5" name="Picture 4">
            <a:extLst>
              <a:ext uri="{FF2B5EF4-FFF2-40B4-BE49-F238E27FC236}">
                <a16:creationId xmlns:a16="http://schemas.microsoft.com/office/drawing/2014/main" id="{B5348A6F-C596-5107-1AE8-F2408115FF2F}"/>
              </a:ext>
            </a:extLst>
          </p:cNvPr>
          <p:cNvPicPr>
            <a:picLocks noChangeAspect="1"/>
          </p:cNvPicPr>
          <p:nvPr/>
        </p:nvPicPr>
        <p:blipFill rotWithShape="1">
          <a:blip r:embed="rId4"/>
          <a:srcRect l="4807" t="2429" r="6919" b="5060"/>
          <a:stretch/>
        </p:blipFill>
        <p:spPr>
          <a:xfrm>
            <a:off x="9030832" y="1248786"/>
            <a:ext cx="1725950" cy="230234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0" y="473588"/>
            <a:ext cx="11029616" cy="1188720"/>
          </a:xfrm>
        </p:spPr>
        <p:txBody>
          <a:bodyPr anchor="ctr">
            <a:normAutofit/>
          </a:bodyPr>
          <a:lstStyle/>
          <a:p>
            <a:r>
              <a:rPr lang="en-GB" sz="2400" dirty="0">
                <a:latin typeface="Arial Black" panose="020B0A04020102020204" pitchFamily="34" charset="0"/>
              </a:rPr>
              <a:t>MODELLING:</a:t>
            </a:r>
            <a:endParaRPr lang="en-US" sz="2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5"/>
            <a:ext cx="11029615" cy="4208167"/>
          </a:xfrm>
        </p:spPr>
        <p:txBody>
          <a:bodyPr>
            <a:noAutofit/>
          </a:bodyPr>
          <a:lstStyle/>
          <a:p>
            <a:pPr marR="0">
              <a:spcBef>
                <a:spcPts val="0"/>
              </a:spcBef>
              <a:spcAft>
                <a:spcPts val="0"/>
              </a:spcAft>
              <a:buFont typeface="Wingdings" panose="05000000000000000000" pitchFamily="2" charset="2"/>
              <a:buChar char="Ø"/>
            </a:pPr>
            <a:r>
              <a:rPr lang="it-IT" sz="1800" kern="100" dirty="0">
                <a:effectLst/>
                <a:latin typeface="Arial" panose="020B0604020202020204" pitchFamily="34" charset="0"/>
                <a:ea typeface="DejaVu Sans"/>
                <a:cs typeface="Arial" panose="020B0604020202020204" pitchFamily="34" charset="0"/>
              </a:rPr>
              <a:t>Network Simulator 2 (NS2):</a:t>
            </a:r>
          </a:p>
          <a:p>
            <a:pPr marL="0" marR="0" indent="0">
              <a:spcBef>
                <a:spcPts val="0"/>
              </a:spcBef>
              <a:spcAft>
                <a:spcPts val="0"/>
              </a:spcAft>
              <a:buNone/>
            </a:pPr>
            <a:r>
              <a:rPr lang="it-IT" sz="1800" kern="100" dirty="0">
                <a:latin typeface="Arial" panose="020B0604020202020204" pitchFamily="34" charset="0"/>
                <a:ea typeface="DejaVu Sans"/>
                <a:cs typeface="Arial" panose="020B0604020202020204" pitchFamily="34" charset="0"/>
              </a:rPr>
              <a:t>	</a:t>
            </a:r>
            <a:r>
              <a:rPr lang="it-IT" sz="1800" kern="100" dirty="0">
                <a:effectLst/>
                <a:latin typeface="Arial" panose="020B0604020202020204" pitchFamily="34" charset="0"/>
                <a:ea typeface="DejaVu Sans"/>
                <a:cs typeface="Arial" panose="020B0604020202020204" pitchFamily="34" charset="0"/>
              </a:rPr>
              <a:t>The core tool for simulating the network environment, defining topologies, and creating DoS attack models.</a:t>
            </a:r>
            <a:endParaRPr lang="en-US" sz="1800" kern="100" dirty="0">
              <a:effectLst/>
              <a:latin typeface="Arial" panose="020B0604020202020204" pitchFamily="34" charset="0"/>
              <a:ea typeface="DejaVu Sans"/>
              <a:cs typeface="Arial" panose="020B0604020202020204" pitchFamily="34" charset="0"/>
            </a:endParaRPr>
          </a:p>
          <a:p>
            <a:pPr marR="0">
              <a:spcBef>
                <a:spcPts val="0"/>
              </a:spcBef>
              <a:spcAft>
                <a:spcPts val="0"/>
              </a:spcAft>
              <a:buFont typeface="Wingdings" panose="05000000000000000000" pitchFamily="2" charset="2"/>
              <a:buChar char="Ø"/>
            </a:pPr>
            <a:r>
              <a:rPr lang="it-IT" sz="1800" kern="100" dirty="0">
                <a:effectLst/>
                <a:latin typeface="Arial" panose="020B0604020202020204" pitchFamily="34" charset="0"/>
                <a:ea typeface="DejaVu Sans"/>
                <a:cs typeface="Arial" panose="020B0604020202020204" pitchFamily="34" charset="0"/>
              </a:rPr>
              <a:t>DoS Attack Models:</a:t>
            </a:r>
          </a:p>
          <a:p>
            <a:pPr marL="0" marR="0" indent="0">
              <a:spcBef>
                <a:spcPts val="0"/>
              </a:spcBef>
              <a:spcAft>
                <a:spcPts val="0"/>
              </a:spcAft>
              <a:buNone/>
            </a:pPr>
            <a:r>
              <a:rPr lang="it-IT" sz="1800" kern="100" dirty="0">
                <a:latin typeface="Arial" panose="020B0604020202020204" pitchFamily="34" charset="0"/>
                <a:ea typeface="DejaVu Sans"/>
                <a:cs typeface="Arial" panose="020B0604020202020204" pitchFamily="34" charset="0"/>
              </a:rPr>
              <a:t>	</a:t>
            </a:r>
            <a:r>
              <a:rPr lang="it-IT" sz="1800" kern="100" dirty="0">
                <a:effectLst/>
                <a:latin typeface="Arial" panose="020B0604020202020204" pitchFamily="34" charset="0"/>
                <a:ea typeface="DejaVu Sans"/>
                <a:cs typeface="Arial" panose="020B0604020202020204" pitchFamily="34" charset="0"/>
              </a:rPr>
              <a:t>Models for SYN flood, ICMP flood, and UDP flood attacks to generate malicious traffic.</a:t>
            </a:r>
            <a:endParaRPr lang="en-US" sz="1800" kern="100" dirty="0">
              <a:effectLst/>
              <a:latin typeface="Arial" panose="020B0604020202020204" pitchFamily="34" charset="0"/>
              <a:ea typeface="DejaVu Sans"/>
              <a:cs typeface="Arial" panose="020B0604020202020204" pitchFamily="34" charset="0"/>
            </a:endParaRPr>
          </a:p>
          <a:p>
            <a:pPr marR="0">
              <a:spcBef>
                <a:spcPts val="0"/>
              </a:spcBef>
              <a:spcAft>
                <a:spcPts val="0"/>
              </a:spcAft>
              <a:buFont typeface="Wingdings" panose="05000000000000000000" pitchFamily="2" charset="2"/>
              <a:buChar char="Ø"/>
            </a:pPr>
            <a:r>
              <a:rPr lang="it-IT" sz="1800" kern="100" dirty="0">
                <a:effectLst/>
                <a:latin typeface="Arial" panose="020B0604020202020204" pitchFamily="34" charset="0"/>
                <a:ea typeface="DejaVu Sans"/>
                <a:cs typeface="Arial" panose="020B0604020202020204" pitchFamily="34" charset="0"/>
              </a:rPr>
              <a:t>Defense Mechanism Implementations:</a:t>
            </a:r>
          </a:p>
          <a:p>
            <a:pPr marL="0" marR="0" indent="0">
              <a:spcBef>
                <a:spcPts val="0"/>
              </a:spcBef>
              <a:spcAft>
                <a:spcPts val="0"/>
              </a:spcAft>
              <a:buNone/>
            </a:pPr>
            <a:r>
              <a:rPr lang="it-IT" sz="1800" kern="100" dirty="0">
                <a:latin typeface="Arial" panose="020B0604020202020204" pitchFamily="34" charset="0"/>
                <a:ea typeface="DejaVu Sans"/>
                <a:cs typeface="Arial" panose="020B0604020202020204" pitchFamily="34" charset="0"/>
              </a:rPr>
              <a:t>	</a:t>
            </a:r>
            <a:r>
              <a:rPr lang="it-IT" sz="1800" kern="100" dirty="0">
                <a:effectLst/>
                <a:latin typeface="Arial" panose="020B0604020202020204" pitchFamily="34" charset="0"/>
                <a:ea typeface="DejaVu Sans"/>
                <a:cs typeface="Arial" panose="020B0604020202020204" pitchFamily="34" charset="0"/>
              </a:rPr>
              <a:t>Implementing rate limiting, traffic filtering, and anomaly detection within NS2 to counteract DoS attacks.</a:t>
            </a:r>
            <a:endParaRPr lang="en-US" sz="1800" kern="100" dirty="0">
              <a:effectLst/>
              <a:latin typeface="Arial" panose="020B0604020202020204" pitchFamily="34" charset="0"/>
              <a:ea typeface="DejaVu Sans"/>
              <a:cs typeface="Arial" panose="020B0604020202020204" pitchFamily="34" charset="0"/>
            </a:endParaRPr>
          </a:p>
          <a:p>
            <a:pPr marR="0">
              <a:spcBef>
                <a:spcPts val="0"/>
              </a:spcBef>
              <a:spcAft>
                <a:spcPts val="0"/>
              </a:spcAft>
              <a:buFont typeface="Wingdings" panose="05000000000000000000" pitchFamily="2" charset="2"/>
              <a:buChar char="Ø"/>
            </a:pPr>
            <a:r>
              <a:rPr lang="it-IT" sz="1800" kern="100" dirty="0">
                <a:effectLst/>
                <a:latin typeface="Arial" panose="020B0604020202020204" pitchFamily="34" charset="0"/>
                <a:ea typeface="DejaVu Sans"/>
                <a:cs typeface="Arial" panose="020B0604020202020204" pitchFamily="34" charset="0"/>
              </a:rPr>
              <a:t>Performance Metrics:	</a:t>
            </a:r>
          </a:p>
          <a:p>
            <a:pPr marL="0" marR="0" indent="0">
              <a:spcBef>
                <a:spcPts val="0"/>
              </a:spcBef>
              <a:spcAft>
                <a:spcPts val="0"/>
              </a:spcAft>
              <a:buNone/>
            </a:pPr>
            <a:r>
              <a:rPr lang="it-IT" sz="1800" kern="100" dirty="0">
                <a:effectLst/>
                <a:latin typeface="Arial" panose="020B0604020202020204" pitchFamily="34" charset="0"/>
                <a:ea typeface="DejaVu Sans"/>
                <a:cs typeface="Arial" panose="020B0604020202020204" pitchFamily="34" charset="0"/>
              </a:rPr>
              <a:t>	Evaluating network performance metrics like packet loss, throughput, latency, and QoS parameters during DoS attacks.</a:t>
            </a:r>
            <a:endParaRPr lang="en-US" sz="1800" kern="100" dirty="0">
              <a:effectLst/>
              <a:latin typeface="Arial" panose="020B0604020202020204" pitchFamily="34" charset="0"/>
              <a:ea typeface="DejaVu Sans"/>
              <a:cs typeface="Arial" panose="020B0604020202020204" pitchFamily="34" charset="0"/>
            </a:endParaRPr>
          </a:p>
          <a:p>
            <a:pPr>
              <a:buFont typeface="Wingdings" panose="05000000000000000000" pitchFamily="2" charset="2"/>
              <a:buChar char="Ø"/>
            </a:pPr>
            <a:r>
              <a:rPr lang="it-IT" sz="1800" dirty="0">
                <a:effectLst/>
                <a:latin typeface="Arial" panose="020B0604020202020204" pitchFamily="34" charset="0"/>
                <a:ea typeface="DejaVu Sans"/>
                <a:cs typeface="Arial" panose="020B0604020202020204" pitchFamily="34" charset="0"/>
              </a:rPr>
              <a:t>Comparative Analysis:</a:t>
            </a:r>
          </a:p>
          <a:p>
            <a:pPr marL="0" indent="0">
              <a:buNone/>
            </a:pPr>
            <a:r>
              <a:rPr lang="it-IT" sz="1800" dirty="0">
                <a:latin typeface="Arial" panose="020B0604020202020204" pitchFamily="34" charset="0"/>
                <a:ea typeface="DejaVu Sans"/>
                <a:cs typeface="Arial" panose="020B0604020202020204" pitchFamily="34" charset="0"/>
              </a:rPr>
              <a:t>	</a:t>
            </a:r>
            <a:r>
              <a:rPr lang="it-IT" sz="1800" dirty="0">
                <a:effectLst/>
                <a:latin typeface="Arial" panose="020B0604020202020204" pitchFamily="34" charset="0"/>
                <a:ea typeface="DejaVu Sans"/>
                <a:cs typeface="Arial" panose="020B0604020202020204" pitchFamily="34" charset="0"/>
              </a:rPr>
              <a:t>Comparing the effectiveness of defense mechanisms to identify optimal strategies for mitigating DoS attacks.</a:t>
            </a:r>
            <a:endParaRPr lang="en-US" sz="1800"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856EB3EB-3B96-9121-DB1A-24CBC2470B18}"/>
              </a:ext>
            </a:extLst>
          </p:cNvPr>
          <p:cNvCxnSpPr/>
          <p:nvPr/>
        </p:nvCxnSpPr>
        <p:spPr>
          <a:xfrm flipV="1">
            <a:off x="1911391" y="1566008"/>
            <a:ext cx="8583561"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408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7B2AF-4F7F-27A8-26C1-22969287A04B}"/>
              </a:ext>
            </a:extLst>
          </p:cNvPr>
          <p:cNvSpPr txBox="1"/>
          <p:nvPr/>
        </p:nvSpPr>
        <p:spPr>
          <a:xfrm>
            <a:off x="1524000" y="1032450"/>
            <a:ext cx="1666240" cy="400110"/>
          </a:xfrm>
          <a:prstGeom prst="rect">
            <a:avLst/>
          </a:prstGeom>
          <a:noFill/>
        </p:spPr>
        <p:txBody>
          <a:bodyPr wrap="square" rtlCol="0">
            <a:spAutoFit/>
          </a:bodyPr>
          <a:lstStyle/>
          <a:p>
            <a:r>
              <a:rPr lang="en-US" sz="2000" dirty="0">
                <a:latin typeface="Arial Black" panose="020B0A04020102020204" pitchFamily="34" charset="0"/>
              </a:rPr>
              <a:t>Code:</a:t>
            </a:r>
          </a:p>
        </p:txBody>
      </p:sp>
      <p:pic>
        <p:nvPicPr>
          <p:cNvPr id="4" name="Picture 3">
            <a:extLst>
              <a:ext uri="{FF2B5EF4-FFF2-40B4-BE49-F238E27FC236}">
                <a16:creationId xmlns:a16="http://schemas.microsoft.com/office/drawing/2014/main" id="{6920BB80-5A5C-FAA1-AA33-D9B02583B5BE}"/>
              </a:ext>
            </a:extLst>
          </p:cNvPr>
          <p:cNvPicPr>
            <a:picLocks noChangeAspect="1"/>
          </p:cNvPicPr>
          <p:nvPr/>
        </p:nvPicPr>
        <p:blipFill rotWithShape="1">
          <a:blip r:embed="rId2"/>
          <a:srcRect l="440" t="17466" r="73747" b="1213"/>
          <a:stretch/>
        </p:blipFill>
        <p:spPr>
          <a:xfrm>
            <a:off x="2484120" y="1432560"/>
            <a:ext cx="2976880" cy="5273040"/>
          </a:xfrm>
          <a:prstGeom prst="rect">
            <a:avLst/>
          </a:prstGeom>
        </p:spPr>
      </p:pic>
      <p:pic>
        <p:nvPicPr>
          <p:cNvPr id="6" name="Picture 5">
            <a:extLst>
              <a:ext uri="{FF2B5EF4-FFF2-40B4-BE49-F238E27FC236}">
                <a16:creationId xmlns:a16="http://schemas.microsoft.com/office/drawing/2014/main" id="{9F85FABB-5623-DFAC-85F8-55089D6A327F}"/>
              </a:ext>
            </a:extLst>
          </p:cNvPr>
          <p:cNvPicPr>
            <a:picLocks noChangeAspect="1"/>
          </p:cNvPicPr>
          <p:nvPr/>
        </p:nvPicPr>
        <p:blipFill rotWithShape="1">
          <a:blip r:embed="rId3"/>
          <a:srcRect l="584" t="18207" r="76916" b="4867"/>
          <a:stretch/>
        </p:blipFill>
        <p:spPr>
          <a:xfrm>
            <a:off x="7660640" y="1432560"/>
            <a:ext cx="2743200" cy="5273040"/>
          </a:xfrm>
          <a:prstGeom prst="rect">
            <a:avLst/>
          </a:prstGeom>
        </p:spPr>
      </p:pic>
    </p:spTree>
    <p:extLst>
      <p:ext uri="{BB962C8B-B14F-4D97-AF65-F5344CB8AC3E}">
        <p14:creationId xmlns:p14="http://schemas.microsoft.com/office/powerpoint/2010/main" val="975208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6C5D6D-FF78-2C49-841E-29240369A84E}"/>
              </a:ext>
            </a:extLst>
          </p:cNvPr>
          <p:cNvPicPr>
            <a:picLocks noChangeAspect="1"/>
          </p:cNvPicPr>
          <p:nvPr/>
        </p:nvPicPr>
        <p:blipFill rotWithShape="1">
          <a:blip r:embed="rId2"/>
          <a:srcRect l="583" t="17170" r="66917" b="3681"/>
          <a:stretch/>
        </p:blipFill>
        <p:spPr>
          <a:xfrm>
            <a:off x="447040" y="995680"/>
            <a:ext cx="3962400" cy="5425440"/>
          </a:xfrm>
          <a:prstGeom prst="rect">
            <a:avLst/>
          </a:prstGeom>
        </p:spPr>
      </p:pic>
      <p:pic>
        <p:nvPicPr>
          <p:cNvPr id="4" name="Picture 3">
            <a:extLst>
              <a:ext uri="{FF2B5EF4-FFF2-40B4-BE49-F238E27FC236}">
                <a16:creationId xmlns:a16="http://schemas.microsoft.com/office/drawing/2014/main" id="{21E1E424-A5D4-AE9F-8776-8402EC0A36EE}"/>
              </a:ext>
            </a:extLst>
          </p:cNvPr>
          <p:cNvPicPr>
            <a:picLocks noChangeAspect="1"/>
          </p:cNvPicPr>
          <p:nvPr/>
        </p:nvPicPr>
        <p:blipFill rotWithShape="1">
          <a:blip r:embed="rId3"/>
          <a:srcRect l="583" t="18800" r="76417" b="3385"/>
          <a:stretch/>
        </p:blipFill>
        <p:spPr>
          <a:xfrm>
            <a:off x="4826000" y="995680"/>
            <a:ext cx="2804160" cy="5334000"/>
          </a:xfrm>
          <a:prstGeom prst="rect">
            <a:avLst/>
          </a:prstGeom>
        </p:spPr>
      </p:pic>
      <p:pic>
        <p:nvPicPr>
          <p:cNvPr id="6" name="Picture 5">
            <a:extLst>
              <a:ext uri="{FF2B5EF4-FFF2-40B4-BE49-F238E27FC236}">
                <a16:creationId xmlns:a16="http://schemas.microsoft.com/office/drawing/2014/main" id="{EFBDA166-02E0-03CC-830B-1E5AA68684A5}"/>
              </a:ext>
            </a:extLst>
          </p:cNvPr>
          <p:cNvPicPr>
            <a:picLocks noChangeAspect="1"/>
          </p:cNvPicPr>
          <p:nvPr/>
        </p:nvPicPr>
        <p:blipFill rotWithShape="1">
          <a:blip r:embed="rId4"/>
          <a:srcRect l="583" t="17317" r="77333" b="4571"/>
          <a:stretch/>
        </p:blipFill>
        <p:spPr>
          <a:xfrm>
            <a:off x="8940800" y="995680"/>
            <a:ext cx="2692400" cy="5354320"/>
          </a:xfrm>
          <a:prstGeom prst="rect">
            <a:avLst/>
          </a:prstGeom>
        </p:spPr>
      </p:pic>
    </p:spTree>
    <p:extLst>
      <p:ext uri="{BB962C8B-B14F-4D97-AF65-F5344CB8AC3E}">
        <p14:creationId xmlns:p14="http://schemas.microsoft.com/office/powerpoint/2010/main" val="2769006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sz="2400" dirty="0">
                <a:latin typeface="Arial Black" panose="020B0A04020102020204" pitchFamily="34" charset="0"/>
              </a:rPr>
              <a:t>Results:</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Autofit/>
          </a:bodyPr>
          <a:lstStyle/>
          <a:p>
            <a:pPr marR="0">
              <a:spcBef>
                <a:spcPts val="0"/>
              </a:spcBef>
              <a:spcAft>
                <a:spcPts val="0"/>
              </a:spcAft>
              <a:buFont typeface="Wingdings" panose="05000000000000000000" pitchFamily="2" charset="2"/>
              <a:buChar char="Ø"/>
            </a:pPr>
            <a:r>
              <a:rPr lang="it-IT" sz="1800" kern="100" dirty="0">
                <a:effectLst/>
                <a:latin typeface="Arial" panose="020B0604020202020204" pitchFamily="34" charset="0"/>
                <a:ea typeface="DejaVu Sans"/>
                <a:cs typeface="Arial" panose="020B0604020202020204" pitchFamily="34" charset="0"/>
              </a:rPr>
              <a:t>Impact of DoS Attacks:</a:t>
            </a:r>
          </a:p>
          <a:p>
            <a:pPr marL="0" marR="0" indent="0">
              <a:spcBef>
                <a:spcPts val="0"/>
              </a:spcBef>
              <a:spcAft>
                <a:spcPts val="0"/>
              </a:spcAft>
              <a:buNone/>
            </a:pPr>
            <a:r>
              <a:rPr lang="it-IT" sz="1800" kern="100" dirty="0">
                <a:latin typeface="Arial" panose="020B0604020202020204" pitchFamily="34" charset="0"/>
                <a:ea typeface="DejaVu Sans"/>
                <a:cs typeface="Arial" panose="020B0604020202020204" pitchFamily="34" charset="0"/>
              </a:rPr>
              <a:t>				</a:t>
            </a:r>
            <a:r>
              <a:rPr lang="it-IT" sz="1800" kern="100" dirty="0">
                <a:effectLst/>
                <a:latin typeface="Arial" panose="020B0604020202020204" pitchFamily="34" charset="0"/>
                <a:ea typeface="DejaVu Sans"/>
                <a:cs typeface="Arial" panose="020B0604020202020204" pitchFamily="34" charset="0"/>
              </a:rPr>
              <a:t>Insights into the effects of different DoS attack scenarios on network performance metrics, such as increased packet loss, reduced throughput, and heightened latency.</a:t>
            </a:r>
            <a:endParaRPr lang="en-US" sz="1800" kern="100" dirty="0">
              <a:effectLst/>
              <a:latin typeface="Arial" panose="020B0604020202020204" pitchFamily="34" charset="0"/>
              <a:ea typeface="DejaVu Sans"/>
              <a:cs typeface="Arial" panose="020B0604020202020204" pitchFamily="34" charset="0"/>
            </a:endParaRPr>
          </a:p>
          <a:p>
            <a:pPr marR="0">
              <a:spcBef>
                <a:spcPts val="0"/>
              </a:spcBef>
              <a:spcAft>
                <a:spcPts val="0"/>
              </a:spcAft>
              <a:buFont typeface="Wingdings" panose="05000000000000000000" pitchFamily="2" charset="2"/>
              <a:buChar char="Ø"/>
            </a:pPr>
            <a:r>
              <a:rPr lang="it-IT" sz="1800" kern="100" dirty="0">
                <a:effectLst/>
                <a:latin typeface="Arial" panose="020B0604020202020204" pitchFamily="34" charset="0"/>
                <a:ea typeface="DejaVu Sans"/>
                <a:cs typeface="Arial" panose="020B0604020202020204" pitchFamily="34" charset="0"/>
              </a:rPr>
              <a:t>Defense Mechanism Evaluation:</a:t>
            </a:r>
          </a:p>
          <a:p>
            <a:pPr marL="0" marR="0" indent="0">
              <a:spcBef>
                <a:spcPts val="0"/>
              </a:spcBef>
              <a:spcAft>
                <a:spcPts val="0"/>
              </a:spcAft>
              <a:buNone/>
            </a:pPr>
            <a:r>
              <a:rPr lang="it-IT" sz="1800" kern="100" dirty="0">
                <a:latin typeface="Arial" panose="020B0604020202020204" pitchFamily="34" charset="0"/>
                <a:ea typeface="DejaVu Sans"/>
                <a:cs typeface="Arial" panose="020B0604020202020204" pitchFamily="34" charset="0"/>
              </a:rPr>
              <a:t>				</a:t>
            </a:r>
            <a:r>
              <a:rPr lang="it-IT" sz="1800" kern="100" dirty="0">
                <a:effectLst/>
                <a:latin typeface="Arial" panose="020B0604020202020204" pitchFamily="34" charset="0"/>
                <a:ea typeface="DejaVu Sans"/>
                <a:cs typeface="Arial" panose="020B0604020202020204" pitchFamily="34" charset="0"/>
              </a:rPr>
              <a:t>Comparative analysis of defense mechanisms, assessing their effectiveness in mitigating DoS attacks and their impact on network performance during attacks.</a:t>
            </a:r>
            <a:endParaRPr lang="en-US" sz="1800" kern="100" dirty="0">
              <a:effectLst/>
              <a:latin typeface="Arial" panose="020B0604020202020204" pitchFamily="34" charset="0"/>
              <a:ea typeface="DejaVu Sans"/>
              <a:cs typeface="Arial" panose="020B0604020202020204" pitchFamily="34" charset="0"/>
            </a:endParaRPr>
          </a:p>
          <a:p>
            <a:pPr marR="0">
              <a:spcBef>
                <a:spcPts val="0"/>
              </a:spcBef>
              <a:spcAft>
                <a:spcPts val="0"/>
              </a:spcAft>
              <a:buFont typeface="Wingdings" panose="05000000000000000000" pitchFamily="2" charset="2"/>
              <a:buChar char="Ø"/>
            </a:pPr>
            <a:r>
              <a:rPr lang="it-IT" sz="1800" kern="100" dirty="0">
                <a:effectLst/>
                <a:latin typeface="Arial" panose="020B0604020202020204" pitchFamily="34" charset="0"/>
                <a:ea typeface="DejaVu Sans"/>
                <a:cs typeface="Arial" panose="020B0604020202020204" pitchFamily="34" charset="0"/>
              </a:rPr>
              <a:t>Optimal Defense Strategy:</a:t>
            </a:r>
          </a:p>
          <a:p>
            <a:pPr marL="0" marR="0" indent="0">
              <a:spcBef>
                <a:spcPts val="0"/>
              </a:spcBef>
              <a:spcAft>
                <a:spcPts val="0"/>
              </a:spcAft>
              <a:buNone/>
            </a:pPr>
            <a:r>
              <a:rPr lang="it-IT" sz="1800" kern="100" dirty="0">
                <a:latin typeface="Arial" panose="020B0604020202020204" pitchFamily="34" charset="0"/>
                <a:ea typeface="DejaVu Sans"/>
                <a:cs typeface="Arial" panose="020B0604020202020204" pitchFamily="34" charset="0"/>
              </a:rPr>
              <a:t>				</a:t>
            </a:r>
            <a:r>
              <a:rPr lang="it-IT" sz="1800" kern="100" dirty="0">
                <a:effectLst/>
                <a:latin typeface="Arial" panose="020B0604020202020204" pitchFamily="34" charset="0"/>
                <a:ea typeface="DejaVu Sans"/>
                <a:cs typeface="Arial" panose="020B0604020202020204" pitchFamily="34" charset="0"/>
              </a:rPr>
              <a:t>Identification of the most effective combination of defense mechanisms based on the research findings and performance metrics analysis.</a:t>
            </a:r>
            <a:endParaRPr lang="en-US" sz="1800" kern="100" dirty="0">
              <a:effectLst/>
              <a:latin typeface="Arial" panose="020B0604020202020204" pitchFamily="34" charset="0"/>
              <a:ea typeface="DejaVu Sans"/>
              <a:cs typeface="Arial" panose="020B0604020202020204" pitchFamily="34" charset="0"/>
            </a:endParaRPr>
          </a:p>
          <a:p>
            <a:pPr marR="0">
              <a:spcBef>
                <a:spcPts val="0"/>
              </a:spcBef>
              <a:spcAft>
                <a:spcPts val="0"/>
              </a:spcAft>
              <a:buFont typeface="Wingdings" panose="05000000000000000000" pitchFamily="2" charset="2"/>
              <a:buChar char="Ø"/>
            </a:pPr>
            <a:r>
              <a:rPr lang="it-IT" sz="1800" kern="100" dirty="0">
                <a:effectLst/>
                <a:latin typeface="Arial" panose="020B0604020202020204" pitchFamily="34" charset="0"/>
                <a:ea typeface="DejaVu Sans"/>
                <a:cs typeface="Arial" panose="020B0604020202020204" pitchFamily="34" charset="0"/>
              </a:rPr>
              <a:t>Recommendations:</a:t>
            </a:r>
          </a:p>
          <a:p>
            <a:pPr marL="0" marR="0" indent="0">
              <a:spcBef>
                <a:spcPts val="0"/>
              </a:spcBef>
              <a:spcAft>
                <a:spcPts val="0"/>
              </a:spcAft>
              <a:buNone/>
            </a:pPr>
            <a:r>
              <a:rPr lang="it-IT" sz="1800" kern="100" dirty="0">
                <a:latin typeface="Arial" panose="020B0604020202020204" pitchFamily="34" charset="0"/>
                <a:ea typeface="DejaVu Sans"/>
                <a:cs typeface="Arial" panose="020B0604020202020204" pitchFamily="34" charset="0"/>
              </a:rPr>
              <a:t>				</a:t>
            </a:r>
            <a:r>
              <a:rPr lang="it-IT" sz="1800" kern="100" dirty="0">
                <a:effectLst/>
                <a:latin typeface="Arial" panose="020B0604020202020204" pitchFamily="34" charset="0"/>
                <a:ea typeface="DejaVu Sans"/>
                <a:cs typeface="Arial" panose="020B0604020202020204" pitchFamily="34" charset="0"/>
              </a:rPr>
              <a:t>Actionable recommendations to enhance network security and resilience against DoS attacks, based on the study's outcomes and insights.</a:t>
            </a:r>
            <a:endParaRPr lang="en-US" sz="1800" kern="100" dirty="0">
              <a:effectLst/>
              <a:latin typeface="Arial" panose="020B0604020202020204" pitchFamily="34" charset="0"/>
              <a:ea typeface="DejaVu Sans"/>
              <a:cs typeface="Arial" panose="020B0604020202020204" pitchFamily="34" charset="0"/>
            </a:endParaRPr>
          </a:p>
          <a:p>
            <a:pPr marL="0" marR="0" indent="0">
              <a:spcBef>
                <a:spcPts val="0"/>
              </a:spcBef>
              <a:spcAft>
                <a:spcPts val="0"/>
              </a:spcAft>
              <a:buNone/>
            </a:pPr>
            <a:r>
              <a:rPr lang="it-IT" sz="1800" kern="100" dirty="0">
                <a:effectLst/>
                <a:latin typeface="Arial" panose="020B0604020202020204" pitchFamily="34" charset="0"/>
                <a:ea typeface="DejaVu Sans"/>
                <a:cs typeface="Arial" panose="020B0604020202020204" pitchFamily="34" charset="0"/>
              </a:rPr>
              <a:t> </a:t>
            </a:r>
            <a:endParaRPr lang="en-US" sz="1800" kern="100" dirty="0">
              <a:effectLst/>
              <a:latin typeface="Arial" panose="020B0604020202020204" pitchFamily="34" charset="0"/>
              <a:ea typeface="DejaVu Sans"/>
              <a:cs typeface="Arial" panose="020B0604020202020204" pitchFamily="34" charset="0"/>
            </a:endParaRPr>
          </a:p>
          <a:p>
            <a:pPr marL="0" indent="0">
              <a:buNone/>
            </a:pPr>
            <a:r>
              <a:rPr lang="it-IT" sz="1800" dirty="0">
                <a:effectLst/>
                <a:latin typeface="Arial" panose="020B0604020202020204" pitchFamily="34" charset="0"/>
                <a:ea typeface="DejaVu Sans"/>
                <a:cs typeface="Arial" panose="020B0604020202020204" pitchFamily="34" charset="0"/>
              </a:rPr>
              <a:t>The results of the project would contribute to a better understanding of DoS attacks and the development of effective defense strategies to protect network infrastructures from potential threats</a:t>
            </a:r>
            <a:endParaRPr lang="en-US" sz="1800"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9C121623-82DC-C072-E8FC-DDF0D548C32E}"/>
              </a:ext>
            </a:extLst>
          </p:cNvPr>
          <p:cNvCxnSpPr/>
          <p:nvPr/>
        </p:nvCxnSpPr>
        <p:spPr>
          <a:xfrm flipV="1">
            <a:off x="1911391" y="1433928"/>
            <a:ext cx="8583561"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19627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31E1596-D8D0-AAAA-DB33-C2D23820D1F3}"/>
              </a:ext>
            </a:extLst>
          </p:cNvPr>
          <p:cNvPicPr>
            <a:picLocks noChangeAspect="1"/>
          </p:cNvPicPr>
          <p:nvPr/>
        </p:nvPicPr>
        <p:blipFill rotWithShape="1">
          <a:blip r:embed="rId2"/>
          <a:srcRect l="208" t="16780" r="71126" b="3830"/>
          <a:stretch/>
        </p:blipFill>
        <p:spPr>
          <a:xfrm>
            <a:off x="8214360" y="1202750"/>
            <a:ext cx="3495040" cy="5441890"/>
          </a:xfrm>
          <a:prstGeom prst="rect">
            <a:avLst/>
          </a:prstGeom>
        </p:spPr>
      </p:pic>
      <p:pic>
        <p:nvPicPr>
          <p:cNvPr id="10" name="Picture 9">
            <a:extLst>
              <a:ext uri="{FF2B5EF4-FFF2-40B4-BE49-F238E27FC236}">
                <a16:creationId xmlns:a16="http://schemas.microsoft.com/office/drawing/2014/main" id="{5A98A168-CE4C-7E54-19DE-8E7E9182D322}"/>
              </a:ext>
            </a:extLst>
          </p:cNvPr>
          <p:cNvPicPr>
            <a:picLocks noChangeAspect="1"/>
          </p:cNvPicPr>
          <p:nvPr/>
        </p:nvPicPr>
        <p:blipFill rotWithShape="1">
          <a:blip r:embed="rId3"/>
          <a:srcRect l="666" t="17819" r="69500" b="4126"/>
          <a:stretch/>
        </p:blipFill>
        <p:spPr>
          <a:xfrm>
            <a:off x="4277360" y="1223070"/>
            <a:ext cx="3637280" cy="5350450"/>
          </a:xfrm>
          <a:prstGeom prst="rect">
            <a:avLst/>
          </a:prstGeom>
        </p:spPr>
      </p:pic>
      <p:pic>
        <p:nvPicPr>
          <p:cNvPr id="8" name="Picture 7">
            <a:extLst>
              <a:ext uri="{FF2B5EF4-FFF2-40B4-BE49-F238E27FC236}">
                <a16:creationId xmlns:a16="http://schemas.microsoft.com/office/drawing/2014/main" id="{6E84F482-9516-7D3E-5B07-3F655ACAE37C}"/>
              </a:ext>
            </a:extLst>
          </p:cNvPr>
          <p:cNvPicPr>
            <a:picLocks noChangeAspect="1"/>
          </p:cNvPicPr>
          <p:nvPr/>
        </p:nvPicPr>
        <p:blipFill rotWithShape="1">
          <a:blip r:embed="rId4"/>
          <a:srcRect l="584" t="16781" r="70750" b="3829"/>
          <a:stretch/>
        </p:blipFill>
        <p:spPr>
          <a:xfrm>
            <a:off x="482600" y="1223070"/>
            <a:ext cx="3495040" cy="5441890"/>
          </a:xfrm>
          <a:prstGeom prst="rect">
            <a:avLst/>
          </a:prstGeom>
        </p:spPr>
      </p:pic>
      <p:sp>
        <p:nvSpPr>
          <p:cNvPr id="4" name="TextBox 3">
            <a:extLst>
              <a:ext uri="{FF2B5EF4-FFF2-40B4-BE49-F238E27FC236}">
                <a16:creationId xmlns:a16="http://schemas.microsoft.com/office/drawing/2014/main" id="{2810375C-415A-7267-2FA5-6FC37951CC9B}"/>
              </a:ext>
            </a:extLst>
          </p:cNvPr>
          <p:cNvSpPr txBox="1"/>
          <p:nvPr/>
        </p:nvSpPr>
        <p:spPr>
          <a:xfrm>
            <a:off x="640080" y="751840"/>
            <a:ext cx="4419600" cy="400110"/>
          </a:xfrm>
          <a:prstGeom prst="rect">
            <a:avLst/>
          </a:prstGeom>
          <a:noFill/>
        </p:spPr>
        <p:txBody>
          <a:bodyPr wrap="square" rtlCol="0">
            <a:spAutoFit/>
          </a:bodyPr>
          <a:lstStyle/>
          <a:p>
            <a:r>
              <a:rPr lang="en-US" sz="2000" dirty="0">
                <a:latin typeface="Arial Black" panose="020B0A04020102020204" pitchFamily="34" charset="0"/>
              </a:rPr>
              <a:t>Result Screen Shorts:</a:t>
            </a:r>
          </a:p>
        </p:txBody>
      </p:sp>
      <p:pic>
        <p:nvPicPr>
          <p:cNvPr id="6" name="Picture 5">
            <a:extLst>
              <a:ext uri="{FF2B5EF4-FFF2-40B4-BE49-F238E27FC236}">
                <a16:creationId xmlns:a16="http://schemas.microsoft.com/office/drawing/2014/main" id="{8880D350-A0AA-C252-B6E3-59B569408817}"/>
              </a:ext>
            </a:extLst>
          </p:cNvPr>
          <p:cNvPicPr>
            <a:picLocks noChangeAspect="1"/>
          </p:cNvPicPr>
          <p:nvPr/>
        </p:nvPicPr>
        <p:blipFill rotWithShape="1">
          <a:blip r:embed="rId5"/>
          <a:srcRect l="13584" t="16781" r="41500" b="66527"/>
          <a:stretch/>
        </p:blipFill>
        <p:spPr>
          <a:xfrm>
            <a:off x="4091940" y="576276"/>
            <a:ext cx="3972560" cy="751238"/>
          </a:xfrm>
          <a:prstGeom prst="rect">
            <a:avLst/>
          </a:prstGeom>
        </p:spPr>
      </p:pic>
    </p:spTree>
    <p:extLst>
      <p:ext uri="{BB962C8B-B14F-4D97-AF65-F5344CB8AC3E}">
        <p14:creationId xmlns:p14="http://schemas.microsoft.com/office/powerpoint/2010/main" val="2410877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Reference: </a:t>
            </a:r>
            <a:r>
              <a:rPr lang="en-US" sz="1800" dirty="0">
                <a:latin typeface="Arial" panose="020B0604020202020204" pitchFamily="34" charset="0"/>
                <a:cs typeface="Arial" panose="020B0604020202020204" pitchFamily="34" charset="0"/>
                <a:hlinkClick r:id="rId2"/>
              </a:rPr>
              <a:t>https://skillsbuild.edunetworld.com/courses/cs/dos-attack-using-ns2/</a:t>
            </a: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800" dirty="0" err="1">
                <a:latin typeface="Arial" panose="020B0604020202020204" pitchFamily="34" charset="0"/>
                <a:cs typeface="Arial" panose="020B0604020202020204" pitchFamily="34" charset="0"/>
              </a:rPr>
              <a:t>Github</a:t>
            </a:r>
            <a:r>
              <a:rPr lang="en-US" sz="18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hlinkClick r:id="rId3"/>
              </a:rPr>
              <a:t>https://github.com/inikhil/DoS-Attacks-Using-Network-Simulator</a:t>
            </a:r>
            <a:endParaRPr lang="en-US" sz="18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Other references:</a:t>
            </a:r>
          </a:p>
          <a:p>
            <a:pPr lvl="1">
              <a:buFont typeface="Wingdings" panose="05000000000000000000" pitchFamily="2" charset="2"/>
              <a:buChar char="Ø"/>
            </a:pPr>
            <a:r>
              <a:rPr lang="en-US" sz="1800" dirty="0">
                <a:latin typeface="Arial" panose="020B0604020202020204" pitchFamily="34" charset="0"/>
                <a:cs typeface="Arial" panose="020B0604020202020204" pitchFamily="34" charset="0"/>
                <a:hlinkClick r:id="rId4"/>
              </a:rPr>
              <a:t>https://networksimulator2.com/ns2-ddos-attack/</a:t>
            </a:r>
            <a:endParaRPr lang="en-US" sz="1800" dirty="0">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sz="1800" dirty="0">
                <a:latin typeface="Arial" panose="020B0604020202020204" pitchFamily="34" charset="0"/>
                <a:cs typeface="Arial" panose="020B0604020202020204" pitchFamily="34" charset="0"/>
                <a:hlinkClick r:id="rId5"/>
              </a:rPr>
              <a:t>https://ieeexplore.ieee.org/abstract/document/7876739</a:t>
            </a:r>
            <a:endParaRPr lang="en-US" sz="18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D82407C7-6266-8294-847D-51EFAEF41519}"/>
              </a:ext>
            </a:extLst>
          </p:cNvPr>
          <p:cNvCxnSpPr/>
          <p:nvPr/>
        </p:nvCxnSpPr>
        <p:spPr>
          <a:xfrm flipV="1">
            <a:off x="1911391" y="1535528"/>
            <a:ext cx="8583561"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563524"/>
          </a:xfrm>
        </p:spPr>
        <p:txBody>
          <a:bodyPr>
            <a:normAutofit/>
          </a:bodyPr>
          <a:lstStyle/>
          <a:p>
            <a:r>
              <a:rPr lang="en-GB" sz="2200" cap="none" dirty="0">
                <a:ln w="9525">
                  <a:solidFill>
                    <a:schemeClr val="bg1"/>
                  </a:solidFill>
                  <a:prstDash val="solid"/>
                </a:ln>
                <a:solidFill>
                  <a:schemeClr val="tx1"/>
                </a:solidFill>
                <a:latin typeface="Arial Black" panose="020B0A04020102020204" pitchFamily="34" charset="0"/>
              </a:rPr>
              <a:t>Project </a:t>
            </a:r>
            <a:r>
              <a:rPr lang="en-US" sz="2200" cap="none" dirty="0">
                <a:ln w="9525">
                  <a:solidFill>
                    <a:schemeClr val="bg1"/>
                  </a:solidFill>
                  <a:prstDash val="solid"/>
                </a:ln>
                <a:solidFill>
                  <a:schemeClr val="tx1"/>
                </a:solidFill>
                <a:latin typeface="Arial Black" panose="020B0A04020102020204" pitchFamily="34" charset="0"/>
              </a:rPr>
              <a:t>Title:</a:t>
            </a:r>
            <a:br>
              <a:rPr lang="en-US" sz="2400" cap="none" dirty="0">
                <a:ln w="9525">
                  <a:solidFill>
                    <a:schemeClr val="bg1"/>
                  </a:solidFill>
                  <a:prstDash val="solid"/>
                </a:ln>
                <a:solidFill>
                  <a:schemeClr val="tx1"/>
                </a:solidFill>
                <a:effectLst>
                  <a:outerShdw blurRad="12700" dist="38100" dir="2700000" algn="tl" rotWithShape="0">
                    <a:schemeClr val="bg1">
                      <a:lumMod val="50000"/>
                    </a:schemeClr>
                  </a:outerShdw>
                </a:effectLst>
              </a:rPr>
            </a:br>
            <a:r>
              <a:rPr lang="en-US" sz="2400" cap="none"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GB" sz="5400" b="1" u="sng" cap="none" dirty="0">
                <a:ln w="9525">
                  <a:solidFill>
                    <a:schemeClr val="bg1"/>
                  </a:solidFill>
                  <a:prstDash val="solid"/>
                </a:ln>
                <a:solidFill>
                  <a:schemeClr val="tx1"/>
                </a:solidFill>
                <a:effectLst>
                  <a:outerShdw blurRad="12700" dist="38100" dir="2700000" algn="tl" rotWithShape="0">
                    <a:schemeClr val="bg1">
                      <a:lumMod val="50000"/>
                    </a:schemeClr>
                  </a:outerShdw>
                </a:effectLst>
              </a:rPr>
              <a:t>DOS Attack using NS2</a:t>
            </a:r>
            <a:endParaRPr lang="en-US" sz="3600" b="1" u="sng"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1995424"/>
            <a:ext cx="11029615" cy="3634486"/>
          </a:xfrm>
        </p:spPr>
        <p:txBody>
          <a:bodyPr/>
          <a:lstStyle/>
          <a:p>
            <a:pPr marL="0" indent="0" algn="just">
              <a:buNone/>
            </a:pPr>
            <a:r>
              <a:rPr lang="en-IN" sz="2000" kern="100" dirty="0">
                <a:solidFill>
                  <a:srgbClr val="374151"/>
                </a:solidFill>
                <a:effectLst/>
                <a:latin typeface="Arial Black" panose="020B0A04020102020204" pitchFamily="34" charset="0"/>
                <a:ea typeface="Calibri" panose="020F0502020204030204" pitchFamily="34" charset="0"/>
                <a:cs typeface="Arial" panose="020B0604020202020204" pitchFamily="34" charset="0"/>
              </a:rPr>
              <a:t>Problem Statement:</a:t>
            </a:r>
          </a:p>
          <a:p>
            <a:pPr marL="0" marR="0" indent="0" algn="just">
              <a:spcBef>
                <a:spcPts val="0"/>
              </a:spcBef>
              <a:spcAft>
                <a:spcPts val="0"/>
              </a:spcAft>
              <a:buNone/>
            </a:pPr>
            <a:r>
              <a:rPr lang="en-IN" sz="1800" kern="100" dirty="0">
                <a:solidFill>
                  <a:srgbClr val="374151"/>
                </a:solidFill>
                <a:latin typeface="Arial" panose="020B0604020202020204" pitchFamily="34" charset="0"/>
                <a:ea typeface="Calibri" panose="020F0502020204030204" pitchFamily="34" charset="0"/>
                <a:cs typeface="Arial" panose="020B0604020202020204" pitchFamily="34" charset="0"/>
              </a:rPr>
              <a:t>			</a:t>
            </a:r>
            <a:r>
              <a:rPr lang="it-IT" sz="1800" kern="100" dirty="0">
                <a:effectLst/>
                <a:latin typeface="Arial" panose="020B0604020202020204" pitchFamily="34" charset="0"/>
                <a:ea typeface="DejaVu Sans"/>
                <a:cs typeface="Arial" panose="020B0604020202020204" pitchFamily="34" charset="0"/>
              </a:rPr>
              <a:t>This project aims to analyze and compare the effectiveness of different DoS attack mitigation techniques using NS2. By simulating various attack scenarios and implementing defense mechanisms, the study will provide insights into the optimal strategies for enhancing network resilience against DoS attacks. The outcomes will guide network administrators in making informed decisions to safeguard their networks from potential DoS threats.</a:t>
            </a:r>
            <a:endParaRPr lang="en-US" sz="1800" kern="100" dirty="0">
              <a:effectLst/>
              <a:latin typeface="Arial" panose="020B0604020202020204" pitchFamily="34" charset="0"/>
              <a:ea typeface="DejaVu Sans"/>
              <a:cs typeface="Arial" panose="020B0604020202020204" pitchFamily="34"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18843" y="758674"/>
            <a:ext cx="11029616" cy="1188720"/>
          </a:xfrm>
        </p:spPr>
        <p:txBody>
          <a:bodyPr anchor="ctr">
            <a:normAutofit/>
          </a:bodyPr>
          <a:lstStyle/>
          <a:p>
            <a:r>
              <a:rPr lang="en-US" sz="2400" dirty="0">
                <a:latin typeface="Arial Black" panose="020B0A04020102020204" pitchFamily="34" charset="0"/>
              </a:rPr>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70480"/>
            <a:ext cx="11029615" cy="3634486"/>
          </a:xfrm>
        </p:spPr>
        <p:txBody>
          <a:bodyPr>
            <a:normAutofit/>
          </a:bodyPr>
          <a:lstStyle/>
          <a:p>
            <a:pPr marL="342900" marR="0" indent="-342900" algn="just">
              <a:spcBef>
                <a:spcPts val="0"/>
              </a:spcBef>
              <a:spcAft>
                <a:spcPts val="0"/>
              </a:spcAft>
              <a:buClr>
                <a:schemeClr val="tx1"/>
              </a:buClr>
              <a:buFont typeface="+mj-lt"/>
              <a:buAutoNum type="arabicPeriod"/>
            </a:pPr>
            <a:r>
              <a:rPr lang="it-IT" sz="1800" kern="100" dirty="0">
                <a:effectLst/>
                <a:latin typeface="Arial" panose="020B0604020202020204" pitchFamily="34" charset="0"/>
                <a:ea typeface="DejaVu Sans"/>
                <a:cs typeface="Arial" panose="020B0604020202020204" pitchFamily="34" charset="0"/>
              </a:rPr>
              <a:t>Introduction: Providing an overview of DoS attacks and the significance of studying their impact on networks using NS</a:t>
            </a:r>
            <a:endParaRPr lang="en-US" sz="1800" kern="100" dirty="0">
              <a:effectLst/>
              <a:latin typeface="Arial" panose="020B0604020202020204" pitchFamily="34" charset="0"/>
              <a:ea typeface="DejaVu Sans"/>
              <a:cs typeface="Arial" panose="020B0604020202020204" pitchFamily="34" charset="0"/>
            </a:endParaRPr>
          </a:p>
          <a:p>
            <a:pPr marL="342900" marR="0" indent="-342900" algn="just">
              <a:spcBef>
                <a:spcPts val="0"/>
              </a:spcBef>
              <a:spcAft>
                <a:spcPts val="0"/>
              </a:spcAft>
              <a:buClr>
                <a:schemeClr val="tx1"/>
              </a:buClr>
              <a:buFont typeface="+mj-lt"/>
              <a:buAutoNum type="arabicPeriod"/>
            </a:pPr>
            <a:r>
              <a:rPr lang="it-IT" sz="1800" kern="100" dirty="0">
                <a:effectLst/>
                <a:latin typeface="Arial" panose="020B0604020202020204" pitchFamily="34" charset="0"/>
                <a:ea typeface="DejaVu Sans"/>
                <a:cs typeface="Arial" panose="020B0604020202020204" pitchFamily="34" charset="0"/>
              </a:rPr>
              <a:t>Implementation of DoS Attack Scenarios: Simulating different types of DoS attacks in NS2, such as SYN flood, ICMP flood, and UDP flood.</a:t>
            </a:r>
            <a:endParaRPr lang="en-US" sz="1800" kern="100" dirty="0">
              <a:effectLst/>
              <a:latin typeface="Arial" panose="020B0604020202020204" pitchFamily="34" charset="0"/>
              <a:ea typeface="DejaVu Sans"/>
              <a:cs typeface="Arial" panose="020B0604020202020204" pitchFamily="34" charset="0"/>
            </a:endParaRPr>
          </a:p>
          <a:p>
            <a:pPr marL="342900" marR="0" indent="-342900" algn="just">
              <a:spcBef>
                <a:spcPts val="0"/>
              </a:spcBef>
              <a:spcAft>
                <a:spcPts val="0"/>
              </a:spcAft>
              <a:buClr>
                <a:schemeClr val="tx1"/>
              </a:buClr>
              <a:buFont typeface="+mj-lt"/>
              <a:buAutoNum type="arabicPeriod"/>
            </a:pPr>
            <a:r>
              <a:rPr lang="it-IT" sz="1800" kern="100" dirty="0">
                <a:effectLst/>
                <a:latin typeface="Arial" panose="020B0604020202020204" pitchFamily="34" charset="0"/>
                <a:ea typeface="DejaVu Sans"/>
                <a:cs typeface="Arial" panose="020B0604020202020204" pitchFamily="34" charset="0"/>
              </a:rPr>
              <a:t>Performance Evaluation: Analyzing network performance metrics during DoS attacks to assess their effects on the network. </a:t>
            </a:r>
            <a:endParaRPr lang="en-US" sz="1800" kern="100" dirty="0">
              <a:effectLst/>
              <a:latin typeface="Arial" panose="020B0604020202020204" pitchFamily="34" charset="0"/>
              <a:ea typeface="DejaVu Sans"/>
              <a:cs typeface="Arial" panose="020B0604020202020204" pitchFamily="34" charset="0"/>
            </a:endParaRPr>
          </a:p>
          <a:p>
            <a:pPr marL="342900" marR="0" indent="-342900" algn="just">
              <a:spcBef>
                <a:spcPts val="0"/>
              </a:spcBef>
              <a:spcAft>
                <a:spcPts val="0"/>
              </a:spcAft>
              <a:buClr>
                <a:schemeClr val="tx1"/>
              </a:buClr>
              <a:buFont typeface="+mj-lt"/>
              <a:buAutoNum type="arabicPeriod"/>
            </a:pPr>
            <a:r>
              <a:rPr lang="it-IT" sz="1800" kern="100" dirty="0">
                <a:effectLst/>
                <a:latin typeface="Arial" panose="020B0604020202020204" pitchFamily="34" charset="0"/>
                <a:ea typeface="DejaVu Sans"/>
                <a:cs typeface="Arial" panose="020B0604020202020204" pitchFamily="34" charset="0"/>
              </a:rPr>
              <a:t>Comparative Analysis of Defense Mechanisms: Comparing the effectiveness of various defense techniques, including rate limiting, traffic filtering, and anomaly detection. </a:t>
            </a:r>
            <a:endParaRPr lang="en-US" sz="1800" kern="100" dirty="0">
              <a:effectLst/>
              <a:latin typeface="Arial" panose="020B0604020202020204" pitchFamily="34" charset="0"/>
              <a:ea typeface="DejaVu Sans"/>
              <a:cs typeface="Arial" panose="020B0604020202020204" pitchFamily="34" charset="0"/>
            </a:endParaRPr>
          </a:p>
          <a:p>
            <a:pPr marL="342900" marR="0" indent="-342900" algn="just">
              <a:spcBef>
                <a:spcPts val="0"/>
              </a:spcBef>
              <a:spcAft>
                <a:spcPts val="0"/>
              </a:spcAft>
              <a:buClr>
                <a:schemeClr val="tx1"/>
              </a:buClr>
              <a:buFont typeface="+mj-lt"/>
              <a:buAutoNum type="arabicPeriod"/>
            </a:pPr>
            <a:r>
              <a:rPr lang="it-IT" sz="1800" kern="100" dirty="0">
                <a:effectLst/>
                <a:latin typeface="Arial" panose="020B0604020202020204" pitchFamily="34" charset="0"/>
                <a:ea typeface="DejaVu Sans"/>
                <a:cs typeface="Arial" panose="020B0604020202020204" pitchFamily="34" charset="0"/>
              </a:rPr>
              <a:t>Identifying Optimal Defense Strategy: Analyzing the results to determine the most efficient combination of defense mechanisms for enhancing network resilience against DoS attacks.</a:t>
            </a:r>
            <a:endParaRPr lang="en-US" sz="1800" kern="100" dirty="0">
              <a:effectLst/>
              <a:latin typeface="Arial" panose="020B0604020202020204" pitchFamily="34" charset="0"/>
              <a:ea typeface="DejaVu Sans"/>
              <a:cs typeface="Arial" panose="020B0604020202020204" pitchFamily="34" charset="0"/>
            </a:endParaRPr>
          </a:p>
        </p:txBody>
      </p:sp>
      <p:cxnSp>
        <p:nvCxnSpPr>
          <p:cNvPr id="5" name="Straight Connector 4">
            <a:extLst>
              <a:ext uri="{FF2B5EF4-FFF2-40B4-BE49-F238E27FC236}">
                <a16:creationId xmlns:a16="http://schemas.microsoft.com/office/drawing/2014/main" id="{67DE7646-38DF-73B1-CB73-808C98C79D1B}"/>
              </a:ext>
            </a:extLst>
          </p:cNvPr>
          <p:cNvCxnSpPr/>
          <p:nvPr/>
        </p:nvCxnSpPr>
        <p:spPr>
          <a:xfrm flipV="1">
            <a:off x="1941871" y="1870480"/>
            <a:ext cx="8583561"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57335"/>
            <a:ext cx="11029616" cy="1188720"/>
          </a:xfrm>
        </p:spPr>
        <p:txBody>
          <a:bodyPr anchor="ctr">
            <a:normAutofit/>
          </a:bodyPr>
          <a:lstStyle/>
          <a:p>
            <a:r>
              <a:rPr lang="en-US" sz="2400" dirty="0">
                <a:latin typeface="Arial Black" panose="020B0A04020102020204" pitchFamily="34" charset="0"/>
              </a:rPr>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11757"/>
            <a:ext cx="11029615" cy="3634486"/>
          </a:xfrm>
        </p:spPr>
        <p:txBody>
          <a:bodyPr/>
          <a:lstStyle/>
          <a:p>
            <a:pPr marL="0" indent="0" algn="just">
              <a:buNone/>
            </a:pPr>
            <a:r>
              <a:rPr lang="it-IT" sz="1800" dirty="0">
                <a:effectLst/>
                <a:latin typeface="Arial" panose="020B0604020202020204" pitchFamily="34" charset="0"/>
                <a:ea typeface="DejaVu Sans"/>
                <a:cs typeface="Arial" panose="020B0604020202020204" pitchFamily="34" charset="0"/>
              </a:rPr>
              <a:t>		This project focuses on studying the behavior and impact of Denial-of-Service (DoS) attacks on networks using NS2 (Network Simulator 2). Through realistic simulations of various DoS attack scenarios, such as SYN flood, ICMP flood, and UDP flood, the research aims to evaluate the effects of these attacks on network performance metrics. Additionally, the project will explore and implement different defense mechanisms, including rate limiting, traffic filtering, and anomaly detection, to identify effective strategies for mitigating the impact of DoS attacks on the network. The outcomes of this research will contribute to enhancing network security and strengthening the resilience of networks against potential DoS threats.</a:t>
            </a:r>
            <a:endParaRPr lang="en-US"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4CA73DFB-115E-6E28-1516-36309BBE0690}"/>
              </a:ext>
            </a:extLst>
          </p:cNvPr>
          <p:cNvCxnSpPr/>
          <p:nvPr/>
        </p:nvCxnSpPr>
        <p:spPr>
          <a:xfrm flipV="1">
            <a:off x="1941871" y="1860648"/>
            <a:ext cx="8583561"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752704"/>
            <a:ext cx="11029616" cy="1188720"/>
          </a:xfrm>
        </p:spPr>
        <p:txBody>
          <a:bodyPr anchor="ctr">
            <a:normAutofit/>
          </a:bodyPr>
          <a:lstStyle/>
          <a:p>
            <a:r>
              <a:rPr lang="en-US" sz="2400" dirty="0">
                <a:latin typeface="Arial Black" panose="020B0A04020102020204" pitchFamily="34" charset="0"/>
              </a:rPr>
              <a:t>END USERS of this project:</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1890876"/>
            <a:ext cx="11029615" cy="3634486"/>
          </a:xfrm>
        </p:spPr>
        <p:txBody>
          <a:bodyPr>
            <a:normAutofit/>
          </a:bodyPr>
          <a:lstStyle/>
          <a:p>
            <a:pPr marL="0" marR="0" indent="0">
              <a:spcBef>
                <a:spcPts val="0"/>
              </a:spcBef>
              <a:spcAft>
                <a:spcPts val="0"/>
              </a:spcAft>
              <a:buNone/>
            </a:pPr>
            <a:r>
              <a:rPr lang="it-IT" sz="1800" kern="100" dirty="0">
                <a:effectLst/>
                <a:latin typeface="Liberation Serif"/>
                <a:ea typeface="DejaVu Sans"/>
                <a:cs typeface="Lohit Hindi"/>
              </a:rPr>
              <a:t>	</a:t>
            </a:r>
          </a:p>
        </p:txBody>
      </p:sp>
      <p:sp>
        <p:nvSpPr>
          <p:cNvPr id="6" name="TextBox 5">
            <a:extLst>
              <a:ext uri="{FF2B5EF4-FFF2-40B4-BE49-F238E27FC236}">
                <a16:creationId xmlns:a16="http://schemas.microsoft.com/office/drawing/2014/main" id="{AFFD9616-3057-FB89-6B98-78DA74C4C503}"/>
              </a:ext>
            </a:extLst>
          </p:cNvPr>
          <p:cNvSpPr txBox="1"/>
          <p:nvPr/>
        </p:nvSpPr>
        <p:spPr>
          <a:xfrm>
            <a:off x="914401" y="3958700"/>
            <a:ext cx="6096000" cy="369332"/>
          </a:xfrm>
          <a:prstGeom prst="rect">
            <a:avLst/>
          </a:prstGeom>
          <a:noFill/>
        </p:spPr>
        <p:txBody>
          <a:bodyPr wrap="square">
            <a:spAutoFit/>
          </a:bodyPr>
          <a:lstStyle/>
          <a:p>
            <a:pPr lvl="2">
              <a:spcBef>
                <a:spcPts val="0"/>
              </a:spcBef>
              <a:spcAft>
                <a:spcPts val="0"/>
              </a:spcAft>
              <a:buClr>
                <a:schemeClr val="tx1"/>
              </a:buClr>
              <a:buFont typeface="Wingdings" panose="05000000000000000000" pitchFamily="2" charset="2"/>
              <a:buChar char="Ø"/>
            </a:pPr>
            <a:r>
              <a:rPr lang="it-IT" sz="1800" kern="100" dirty="0">
                <a:effectLst/>
                <a:latin typeface="Arial" panose="020B0604020202020204" pitchFamily="34" charset="0"/>
                <a:ea typeface="DejaVu Sans"/>
                <a:cs typeface="Arial" panose="020B0604020202020204" pitchFamily="34" charset="0"/>
              </a:rPr>
              <a:t>Network Engineers and Researchers</a:t>
            </a:r>
            <a:endParaRPr lang="en-US" sz="1800" kern="100" dirty="0">
              <a:effectLst/>
              <a:latin typeface="Arial" panose="020B0604020202020204" pitchFamily="34" charset="0"/>
              <a:ea typeface="DejaVu Sans"/>
              <a:cs typeface="Arial" panose="020B0604020202020204" pitchFamily="34" charset="0"/>
            </a:endParaRPr>
          </a:p>
        </p:txBody>
      </p:sp>
      <p:sp>
        <p:nvSpPr>
          <p:cNvPr id="8" name="TextBox 7">
            <a:extLst>
              <a:ext uri="{FF2B5EF4-FFF2-40B4-BE49-F238E27FC236}">
                <a16:creationId xmlns:a16="http://schemas.microsoft.com/office/drawing/2014/main" id="{AFCA458A-7CF0-2EDC-C407-4DD79199802D}"/>
              </a:ext>
            </a:extLst>
          </p:cNvPr>
          <p:cNvSpPr txBox="1"/>
          <p:nvPr/>
        </p:nvSpPr>
        <p:spPr>
          <a:xfrm>
            <a:off x="5514807" y="3198222"/>
            <a:ext cx="6096000" cy="369332"/>
          </a:xfrm>
          <a:prstGeom prst="rect">
            <a:avLst/>
          </a:prstGeom>
          <a:noFill/>
        </p:spPr>
        <p:txBody>
          <a:bodyPr wrap="square">
            <a:spAutoFit/>
          </a:bodyPr>
          <a:lstStyle/>
          <a:p>
            <a:pPr lvl="2">
              <a:spcBef>
                <a:spcPts val="0"/>
              </a:spcBef>
              <a:spcAft>
                <a:spcPts val="0"/>
              </a:spcAft>
              <a:buClr>
                <a:schemeClr val="tx1"/>
              </a:buClr>
              <a:buFont typeface="Wingdings" panose="05000000000000000000" pitchFamily="2" charset="2"/>
              <a:buChar char="Ø"/>
            </a:pPr>
            <a:r>
              <a:rPr lang="it-IT" sz="1800" kern="100" dirty="0">
                <a:effectLst/>
                <a:latin typeface="Arial" panose="020B0604020202020204" pitchFamily="34" charset="0"/>
                <a:ea typeface="DejaVu Sans"/>
                <a:cs typeface="Arial" panose="020B0604020202020204" pitchFamily="34" charset="0"/>
              </a:rPr>
              <a:t>Academics and Students</a:t>
            </a:r>
            <a:endParaRPr lang="en-US" sz="1800" kern="100" dirty="0">
              <a:effectLst/>
              <a:latin typeface="Arial" panose="020B0604020202020204" pitchFamily="34" charset="0"/>
              <a:ea typeface="DejaVu Sans"/>
              <a:cs typeface="Arial" panose="020B0604020202020204" pitchFamily="34" charset="0"/>
            </a:endParaRPr>
          </a:p>
        </p:txBody>
      </p:sp>
      <p:sp>
        <p:nvSpPr>
          <p:cNvPr id="10" name="TextBox 9">
            <a:extLst>
              <a:ext uri="{FF2B5EF4-FFF2-40B4-BE49-F238E27FC236}">
                <a16:creationId xmlns:a16="http://schemas.microsoft.com/office/drawing/2014/main" id="{BE917807-0990-89D9-20BD-E2368754D834}"/>
              </a:ext>
            </a:extLst>
          </p:cNvPr>
          <p:cNvSpPr txBox="1"/>
          <p:nvPr/>
        </p:nvSpPr>
        <p:spPr>
          <a:xfrm>
            <a:off x="5514807" y="3964335"/>
            <a:ext cx="6096000" cy="369332"/>
          </a:xfrm>
          <a:prstGeom prst="rect">
            <a:avLst/>
          </a:prstGeom>
          <a:noFill/>
        </p:spPr>
        <p:txBody>
          <a:bodyPr wrap="square">
            <a:spAutoFit/>
          </a:bodyPr>
          <a:lstStyle/>
          <a:p>
            <a:pPr lvl="2">
              <a:spcBef>
                <a:spcPts val="0"/>
              </a:spcBef>
              <a:spcAft>
                <a:spcPts val="0"/>
              </a:spcAft>
              <a:buClr>
                <a:schemeClr val="tx1"/>
              </a:buClr>
              <a:buFont typeface="Wingdings" panose="05000000000000000000" pitchFamily="2" charset="2"/>
              <a:buChar char="Ø"/>
            </a:pPr>
            <a:r>
              <a:rPr lang="it-IT" sz="1800" dirty="0">
                <a:effectLst/>
                <a:latin typeface="Arial" panose="020B0604020202020204" pitchFamily="34" charset="0"/>
                <a:ea typeface="DejaVu Sans"/>
                <a:cs typeface="Arial" panose="020B0604020202020204" pitchFamily="34" charset="0"/>
              </a:rPr>
              <a:t>Industries and Organizations</a:t>
            </a:r>
            <a:endParaRPr lang="en-US" sz="18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B0DD4DD5-4C8A-976B-2697-434DFCE10330}"/>
              </a:ext>
            </a:extLst>
          </p:cNvPr>
          <p:cNvSpPr txBox="1"/>
          <p:nvPr/>
        </p:nvSpPr>
        <p:spPr>
          <a:xfrm>
            <a:off x="914401" y="3189457"/>
            <a:ext cx="6096000" cy="369332"/>
          </a:xfrm>
          <a:prstGeom prst="rect">
            <a:avLst/>
          </a:prstGeom>
          <a:noFill/>
        </p:spPr>
        <p:txBody>
          <a:bodyPr wrap="square">
            <a:spAutoFit/>
          </a:bodyPr>
          <a:lstStyle/>
          <a:p>
            <a:pPr lvl="2">
              <a:spcBef>
                <a:spcPts val="0"/>
              </a:spcBef>
              <a:spcAft>
                <a:spcPts val="0"/>
              </a:spcAft>
              <a:buClr>
                <a:schemeClr val="tx1"/>
              </a:buClr>
              <a:buFont typeface="Wingdings" panose="05000000000000000000" pitchFamily="2" charset="2"/>
              <a:buChar char="Ø"/>
            </a:pPr>
            <a:r>
              <a:rPr lang="it-IT" sz="1800" kern="100" dirty="0">
                <a:effectLst/>
                <a:latin typeface="Arial" panose="020B0604020202020204" pitchFamily="34" charset="0"/>
                <a:ea typeface="DejaVu Sans"/>
                <a:cs typeface="Arial" panose="020B0604020202020204" pitchFamily="34" charset="0"/>
              </a:rPr>
              <a:t>Network Security Professionals</a:t>
            </a:r>
            <a:endParaRPr lang="en-US" sz="1800" kern="100" dirty="0">
              <a:effectLst/>
              <a:latin typeface="Arial" panose="020B0604020202020204" pitchFamily="34" charset="0"/>
              <a:ea typeface="DejaVu Sans"/>
              <a:cs typeface="Arial" panose="020B0604020202020204" pitchFamily="34" charset="0"/>
            </a:endParaRPr>
          </a:p>
        </p:txBody>
      </p:sp>
      <p:sp>
        <p:nvSpPr>
          <p:cNvPr id="14" name="TextBox 13">
            <a:extLst>
              <a:ext uri="{FF2B5EF4-FFF2-40B4-BE49-F238E27FC236}">
                <a16:creationId xmlns:a16="http://schemas.microsoft.com/office/drawing/2014/main" id="{1796B687-5BFE-F8C0-2965-32DFC11DAA9D}"/>
              </a:ext>
            </a:extLst>
          </p:cNvPr>
          <p:cNvSpPr txBox="1"/>
          <p:nvPr/>
        </p:nvSpPr>
        <p:spPr>
          <a:xfrm>
            <a:off x="3047999" y="4739213"/>
            <a:ext cx="6096000" cy="369332"/>
          </a:xfrm>
          <a:prstGeom prst="rect">
            <a:avLst/>
          </a:prstGeom>
          <a:noFill/>
        </p:spPr>
        <p:txBody>
          <a:bodyPr wrap="square">
            <a:spAutoFit/>
          </a:bodyPr>
          <a:lstStyle/>
          <a:p>
            <a:pPr lvl="2">
              <a:spcBef>
                <a:spcPts val="0"/>
              </a:spcBef>
              <a:spcAft>
                <a:spcPts val="0"/>
              </a:spcAft>
              <a:buClr>
                <a:schemeClr val="tx1"/>
              </a:buClr>
              <a:buFont typeface="Wingdings" panose="05000000000000000000" pitchFamily="2" charset="2"/>
              <a:buChar char="Ø"/>
            </a:pPr>
            <a:r>
              <a:rPr lang="it-IT" sz="1800" kern="100" dirty="0">
                <a:effectLst/>
                <a:latin typeface="Arial" panose="020B0604020202020204" pitchFamily="34" charset="0"/>
                <a:ea typeface="DejaVu Sans"/>
                <a:cs typeface="Arial" panose="020B0604020202020204" pitchFamily="34" charset="0"/>
              </a:rPr>
              <a:t>IT Managers and Decision Makers</a:t>
            </a:r>
            <a:endParaRPr lang="en-US" sz="1800" kern="100" dirty="0">
              <a:effectLst/>
              <a:latin typeface="Arial" panose="020B0604020202020204" pitchFamily="34" charset="0"/>
              <a:ea typeface="DejaVu Sans"/>
              <a:cs typeface="Arial" panose="020B0604020202020204" pitchFamily="34" charset="0"/>
            </a:endParaRPr>
          </a:p>
        </p:txBody>
      </p:sp>
      <p:sp>
        <p:nvSpPr>
          <p:cNvPr id="16" name="TextBox 15">
            <a:extLst>
              <a:ext uri="{FF2B5EF4-FFF2-40B4-BE49-F238E27FC236}">
                <a16:creationId xmlns:a16="http://schemas.microsoft.com/office/drawing/2014/main" id="{E0F3AEEA-8511-E002-B236-A6D08A7FFF04}"/>
              </a:ext>
            </a:extLst>
          </p:cNvPr>
          <p:cNvSpPr txBox="1"/>
          <p:nvPr/>
        </p:nvSpPr>
        <p:spPr>
          <a:xfrm>
            <a:off x="1379621" y="2443379"/>
            <a:ext cx="6096000" cy="369332"/>
          </a:xfrm>
          <a:prstGeom prst="rect">
            <a:avLst/>
          </a:prstGeom>
          <a:noFill/>
        </p:spPr>
        <p:txBody>
          <a:bodyPr wrap="square">
            <a:spAutoFit/>
          </a:bodyPr>
          <a:lstStyle/>
          <a:p>
            <a:pPr marL="0" marR="0" indent="0">
              <a:spcBef>
                <a:spcPts val="0"/>
              </a:spcBef>
              <a:spcAft>
                <a:spcPts val="0"/>
              </a:spcAft>
              <a:buNone/>
            </a:pPr>
            <a:r>
              <a:rPr lang="it-IT" sz="1800" kern="100" dirty="0">
                <a:effectLst/>
                <a:latin typeface="Arial" panose="020B0604020202020204" pitchFamily="34" charset="0"/>
                <a:ea typeface="DejaVu Sans"/>
                <a:cs typeface="Arial" panose="020B0604020202020204" pitchFamily="34" charset="0"/>
              </a:rPr>
              <a:t>End Users for the project "DOS Attack using NS2" include:</a:t>
            </a:r>
            <a:endParaRPr lang="en-US" sz="1800" kern="100" dirty="0">
              <a:effectLst/>
              <a:latin typeface="Arial" panose="020B0604020202020204" pitchFamily="34" charset="0"/>
              <a:ea typeface="DejaVu Sans"/>
              <a:cs typeface="Arial" panose="020B0604020202020204" pitchFamily="34" charset="0"/>
            </a:endParaRPr>
          </a:p>
        </p:txBody>
      </p:sp>
      <p:cxnSp>
        <p:nvCxnSpPr>
          <p:cNvPr id="17" name="Straight Connector 16">
            <a:extLst>
              <a:ext uri="{FF2B5EF4-FFF2-40B4-BE49-F238E27FC236}">
                <a16:creationId xmlns:a16="http://schemas.microsoft.com/office/drawing/2014/main" id="{556386E1-FF64-1F10-94C1-18159AB54DF2}"/>
              </a:ext>
            </a:extLst>
          </p:cNvPr>
          <p:cNvCxnSpPr/>
          <p:nvPr/>
        </p:nvCxnSpPr>
        <p:spPr>
          <a:xfrm flipV="1">
            <a:off x="1941871" y="1860648"/>
            <a:ext cx="8583561"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0" y="537737"/>
            <a:ext cx="11029616" cy="1188720"/>
          </a:xfrm>
        </p:spPr>
        <p:txBody>
          <a:bodyPr anchor="ctr"/>
          <a:lstStyle/>
          <a:p>
            <a:br>
              <a:rPr lang="en-US" sz="2800" dirty="0"/>
            </a:br>
            <a:r>
              <a:rPr lang="en-US" sz="2400" dirty="0">
                <a:latin typeface="Arial Black" panose="020B0A04020102020204" pitchFamily="34" charset="0"/>
              </a:rPr>
              <a:t>SOLUTION: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261455"/>
            <a:ext cx="11029615" cy="1564635"/>
          </a:xfrm>
        </p:spPr>
        <p:txBody>
          <a:bodyPr/>
          <a:lstStyle/>
          <a:p>
            <a:pPr marL="0" marR="0" indent="0" algn="just">
              <a:spcBef>
                <a:spcPts val="0"/>
              </a:spcBef>
              <a:spcAft>
                <a:spcPts val="0"/>
              </a:spcAft>
              <a:buNone/>
            </a:pPr>
            <a:r>
              <a:rPr lang="it-IT" sz="1800" kern="100" dirty="0">
                <a:effectLst/>
                <a:latin typeface="Arial" panose="020B0604020202020204" pitchFamily="34" charset="0"/>
                <a:ea typeface="DejaVu Sans"/>
                <a:cs typeface="Arial" panose="020B0604020202020204" pitchFamily="34" charset="0"/>
              </a:rPr>
              <a:t>The solution involves simulating and analyzing Denial-of-Service (DoS) attacks using NS2 to evaluate their impact on network performance. Additionally, it implements various defense mechanisms, such as rate limiting, traffic filtering, and anomaly detection, to mitigate the effects of DoS attacks effectively.</a:t>
            </a:r>
            <a:endParaRPr lang="en-US" sz="1800" kern="100" dirty="0">
              <a:effectLst/>
              <a:latin typeface="Arial" panose="020B0604020202020204" pitchFamily="34" charset="0"/>
              <a:ea typeface="DejaVu Sans"/>
              <a:cs typeface="Arial" panose="020B0604020202020204" pitchFamily="34" charset="0"/>
            </a:endParaRPr>
          </a:p>
        </p:txBody>
      </p:sp>
      <p:pic>
        <p:nvPicPr>
          <p:cNvPr id="1028" name="Picture 4" descr="DDoS Mitigation | How To Choose The Right Mitigation Service | Imperva">
            <a:extLst>
              <a:ext uri="{FF2B5EF4-FFF2-40B4-BE49-F238E27FC236}">
                <a16:creationId xmlns:a16="http://schemas.microsoft.com/office/drawing/2014/main" id="{2D842E8F-1CC9-5EFD-8380-90053FF617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924" b="26358"/>
          <a:stretch/>
        </p:blipFill>
        <p:spPr bwMode="auto">
          <a:xfrm>
            <a:off x="2373958" y="3688079"/>
            <a:ext cx="7444084" cy="156464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76C267E7-16D8-7726-B7CF-CAA669851F7D}"/>
              </a:ext>
            </a:extLst>
          </p:cNvPr>
          <p:cNvCxnSpPr/>
          <p:nvPr/>
        </p:nvCxnSpPr>
        <p:spPr>
          <a:xfrm flipV="1">
            <a:off x="1941871" y="1860648"/>
            <a:ext cx="8583561"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538AD-1ED1-B132-7D66-2DC7D27246CD}"/>
              </a:ext>
            </a:extLst>
          </p:cNvPr>
          <p:cNvSpPr>
            <a:spLocks noGrp="1"/>
          </p:cNvSpPr>
          <p:nvPr>
            <p:ph type="title"/>
          </p:nvPr>
        </p:nvSpPr>
        <p:spPr>
          <a:xfrm>
            <a:off x="581192" y="396047"/>
            <a:ext cx="11029616" cy="1188720"/>
          </a:xfrm>
        </p:spPr>
        <p:txBody>
          <a:bodyPr>
            <a:normAutofit/>
          </a:bodyPr>
          <a:lstStyle/>
          <a:p>
            <a:r>
              <a:rPr lang="en-US" sz="2400" dirty="0">
                <a:latin typeface="Arial Black" panose="020B0A04020102020204" pitchFamily="34" charset="0"/>
              </a:rPr>
              <a:t>VALUE PROPOSITION:</a:t>
            </a:r>
            <a:endParaRPr lang="en-US" sz="2400" dirty="0"/>
          </a:p>
        </p:txBody>
      </p:sp>
      <p:sp>
        <p:nvSpPr>
          <p:cNvPr id="3" name="Content Placeholder 2">
            <a:extLst>
              <a:ext uri="{FF2B5EF4-FFF2-40B4-BE49-F238E27FC236}">
                <a16:creationId xmlns:a16="http://schemas.microsoft.com/office/drawing/2014/main" id="{465F4CAD-8FDF-9E7A-C92C-C2F87EA85A0A}"/>
              </a:ext>
            </a:extLst>
          </p:cNvPr>
          <p:cNvSpPr>
            <a:spLocks noGrp="1"/>
          </p:cNvSpPr>
          <p:nvPr>
            <p:ph idx="1"/>
          </p:nvPr>
        </p:nvSpPr>
        <p:spPr>
          <a:xfrm>
            <a:off x="581193" y="2071370"/>
            <a:ext cx="11029615" cy="3634486"/>
          </a:xfrm>
        </p:spPr>
        <p:txBody>
          <a:bodyPr/>
          <a:lstStyle/>
          <a:p>
            <a:pPr marL="0" marR="0" indent="0" algn="just">
              <a:spcBef>
                <a:spcPts val="0"/>
              </a:spcBef>
              <a:spcAft>
                <a:spcPts val="0"/>
              </a:spcAft>
              <a:buNone/>
            </a:pPr>
            <a:r>
              <a:rPr lang="it-IT" sz="1800" kern="100" dirty="0">
                <a:effectLst/>
                <a:latin typeface="Arial" panose="020B0604020202020204" pitchFamily="34" charset="0"/>
                <a:ea typeface="DejaVu Sans"/>
                <a:cs typeface="Arial" panose="020B0604020202020204" pitchFamily="34" charset="0"/>
              </a:rPr>
              <a:t>1. Comprehensive Understanding:</a:t>
            </a:r>
          </a:p>
          <a:p>
            <a:pPr marL="0" marR="0" indent="0" algn="just">
              <a:spcBef>
                <a:spcPts val="0"/>
              </a:spcBef>
              <a:spcAft>
                <a:spcPts val="0"/>
              </a:spcAft>
              <a:buNone/>
            </a:pPr>
            <a:r>
              <a:rPr lang="it-IT" sz="1800" kern="100" dirty="0">
                <a:latin typeface="Arial" panose="020B0604020202020204" pitchFamily="34" charset="0"/>
                <a:ea typeface="DejaVu Sans"/>
                <a:cs typeface="Arial" panose="020B0604020202020204" pitchFamily="34" charset="0"/>
              </a:rPr>
              <a:t>	</a:t>
            </a:r>
            <a:r>
              <a:rPr lang="it-IT" sz="1800" kern="100" dirty="0">
                <a:effectLst/>
                <a:latin typeface="Arial" panose="020B0604020202020204" pitchFamily="34" charset="0"/>
                <a:ea typeface="DejaVu Sans"/>
                <a:cs typeface="Arial" panose="020B0604020202020204" pitchFamily="34" charset="0"/>
              </a:rPr>
              <a:t>By simulating realistic DoS attack scenarios, the solution provides a comprehensive understanding of the behavior and consequences of such attacks on the network.</a:t>
            </a:r>
            <a:endParaRPr lang="en-US" sz="1800" kern="100" dirty="0">
              <a:effectLst/>
              <a:latin typeface="Arial" panose="020B0604020202020204" pitchFamily="34" charset="0"/>
              <a:ea typeface="DejaVu Sans"/>
              <a:cs typeface="Arial" panose="020B0604020202020204" pitchFamily="34" charset="0"/>
            </a:endParaRPr>
          </a:p>
          <a:p>
            <a:pPr marL="0" marR="0" indent="0" algn="just">
              <a:spcBef>
                <a:spcPts val="0"/>
              </a:spcBef>
              <a:spcAft>
                <a:spcPts val="0"/>
              </a:spcAft>
              <a:buNone/>
            </a:pPr>
            <a:r>
              <a:rPr lang="it-IT" sz="1800" kern="100" dirty="0">
                <a:effectLst/>
                <a:latin typeface="Arial" panose="020B0604020202020204" pitchFamily="34" charset="0"/>
                <a:ea typeface="DejaVu Sans"/>
                <a:cs typeface="Arial" panose="020B0604020202020204" pitchFamily="34" charset="0"/>
              </a:rPr>
              <a:t> </a:t>
            </a:r>
            <a:endParaRPr lang="en-US" sz="1800" kern="100" dirty="0">
              <a:effectLst/>
              <a:latin typeface="Arial" panose="020B0604020202020204" pitchFamily="34" charset="0"/>
              <a:ea typeface="DejaVu Sans"/>
              <a:cs typeface="Arial" panose="020B0604020202020204" pitchFamily="34" charset="0"/>
            </a:endParaRPr>
          </a:p>
          <a:p>
            <a:pPr marL="0" marR="0" indent="0" algn="just">
              <a:spcBef>
                <a:spcPts val="0"/>
              </a:spcBef>
              <a:spcAft>
                <a:spcPts val="0"/>
              </a:spcAft>
              <a:buNone/>
            </a:pPr>
            <a:r>
              <a:rPr lang="it-IT" sz="1800" kern="100" dirty="0">
                <a:effectLst/>
                <a:latin typeface="Arial" panose="020B0604020202020204" pitchFamily="34" charset="0"/>
                <a:ea typeface="DejaVu Sans"/>
                <a:cs typeface="Arial" panose="020B0604020202020204" pitchFamily="34" charset="0"/>
              </a:rPr>
              <a:t>2. Optimal Defense Strategy:</a:t>
            </a:r>
          </a:p>
          <a:p>
            <a:pPr marL="0" marR="0" indent="0" algn="just">
              <a:spcBef>
                <a:spcPts val="0"/>
              </a:spcBef>
              <a:spcAft>
                <a:spcPts val="0"/>
              </a:spcAft>
              <a:buNone/>
            </a:pPr>
            <a:r>
              <a:rPr lang="it-IT" sz="1800" kern="100" dirty="0">
                <a:latin typeface="Arial" panose="020B0604020202020204" pitchFamily="34" charset="0"/>
                <a:ea typeface="DejaVu Sans"/>
                <a:cs typeface="Arial" panose="020B0604020202020204" pitchFamily="34" charset="0"/>
              </a:rPr>
              <a:t>	</a:t>
            </a:r>
            <a:r>
              <a:rPr lang="it-IT" sz="1800" kern="100" dirty="0">
                <a:effectLst/>
                <a:latin typeface="Arial" panose="020B0604020202020204" pitchFamily="34" charset="0"/>
                <a:ea typeface="DejaVu Sans"/>
                <a:cs typeface="Arial" panose="020B0604020202020204" pitchFamily="34" charset="0"/>
              </a:rPr>
              <a:t>Through comparative analysis, the solution identifies the most effective defense mechanisms, enabling network administrators to implement the best strategy to protect against DoS threats.</a:t>
            </a:r>
            <a:endParaRPr lang="en-US" sz="1800" kern="100" dirty="0">
              <a:effectLst/>
              <a:latin typeface="Arial" panose="020B0604020202020204" pitchFamily="34" charset="0"/>
              <a:ea typeface="DejaVu Sans"/>
              <a:cs typeface="Arial" panose="020B0604020202020204" pitchFamily="34" charset="0"/>
            </a:endParaRPr>
          </a:p>
          <a:p>
            <a:pPr marL="0" marR="0" indent="0" algn="just">
              <a:spcBef>
                <a:spcPts val="0"/>
              </a:spcBef>
              <a:spcAft>
                <a:spcPts val="0"/>
              </a:spcAft>
              <a:buNone/>
            </a:pPr>
            <a:r>
              <a:rPr lang="it-IT" sz="1800" kern="100" dirty="0">
                <a:effectLst/>
                <a:latin typeface="Arial" panose="020B0604020202020204" pitchFamily="34" charset="0"/>
                <a:ea typeface="DejaVu Sans"/>
                <a:cs typeface="Arial" panose="020B0604020202020204" pitchFamily="34" charset="0"/>
              </a:rPr>
              <a:t> </a:t>
            </a:r>
            <a:endParaRPr lang="en-US" sz="1800" kern="100" dirty="0">
              <a:effectLst/>
              <a:latin typeface="Arial" panose="020B0604020202020204" pitchFamily="34" charset="0"/>
              <a:ea typeface="DejaVu Sans"/>
              <a:cs typeface="Arial" panose="020B0604020202020204" pitchFamily="34" charset="0"/>
            </a:endParaRPr>
          </a:p>
          <a:p>
            <a:pPr marL="0" indent="0" algn="just">
              <a:spcBef>
                <a:spcPts val="0"/>
              </a:spcBef>
              <a:spcAft>
                <a:spcPts val="0"/>
              </a:spcAft>
              <a:buNone/>
            </a:pPr>
            <a:r>
              <a:rPr lang="it-IT" sz="1800" kern="100" dirty="0">
                <a:effectLst/>
                <a:latin typeface="Arial" panose="020B0604020202020204" pitchFamily="34" charset="0"/>
                <a:ea typeface="DejaVu Sans"/>
                <a:cs typeface="Arial" panose="020B0604020202020204" pitchFamily="34" charset="0"/>
              </a:rPr>
              <a:t>Overall, the project's end users include professionals, researchers, decision-makers, and organizations involved in the realm of network security, all seeking to bolster their network defenses against DoS attacks and secure their critical services and resources.</a:t>
            </a:r>
            <a:endParaRPr lang="en-US" sz="1800" kern="100" dirty="0">
              <a:effectLst/>
              <a:latin typeface="Arial" panose="020B0604020202020204" pitchFamily="34" charset="0"/>
              <a:ea typeface="DejaVu Sans"/>
              <a:cs typeface="Arial" panose="020B0604020202020204" pitchFamily="34" charset="0"/>
            </a:endParaRPr>
          </a:p>
        </p:txBody>
      </p:sp>
      <p:cxnSp>
        <p:nvCxnSpPr>
          <p:cNvPr id="5" name="Straight Connector 4">
            <a:extLst>
              <a:ext uri="{FF2B5EF4-FFF2-40B4-BE49-F238E27FC236}">
                <a16:creationId xmlns:a16="http://schemas.microsoft.com/office/drawing/2014/main" id="{8324283E-6021-55E6-96BD-56198932FCE3}"/>
              </a:ext>
            </a:extLst>
          </p:cNvPr>
          <p:cNvCxnSpPr/>
          <p:nvPr/>
        </p:nvCxnSpPr>
        <p:spPr>
          <a:xfrm flipV="1">
            <a:off x="1941871" y="1860648"/>
            <a:ext cx="8583561"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2193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0" y="477502"/>
            <a:ext cx="11029616" cy="1188720"/>
          </a:xfrm>
        </p:spPr>
        <p:txBody>
          <a:bodyPr anchor="ctr">
            <a:normAutofit/>
          </a:bodyPr>
          <a:lstStyle/>
          <a:p>
            <a:r>
              <a:rPr lang="en-US" sz="2400" dirty="0">
                <a:latin typeface="Arial Black" panose="020B0A04020102020204" pitchFamily="34" charset="0"/>
              </a:rPr>
              <a:t>Customizations in the project:</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267686"/>
            <a:ext cx="11029615" cy="3634486"/>
          </a:xfrm>
        </p:spPr>
        <p:txBody>
          <a:bodyPr>
            <a:noAutofit/>
          </a:bodyPr>
          <a:lstStyle/>
          <a:p>
            <a:pPr marR="0">
              <a:spcBef>
                <a:spcPts val="0"/>
              </a:spcBef>
              <a:spcAft>
                <a:spcPts val="0"/>
              </a:spcAft>
              <a:buFont typeface="Wingdings" panose="05000000000000000000" pitchFamily="2" charset="2"/>
              <a:buChar char="Ø"/>
            </a:pPr>
            <a:r>
              <a:rPr lang="it-IT" sz="1800" kern="100" dirty="0">
                <a:effectLst/>
                <a:latin typeface="Arial" panose="020B0604020202020204" pitchFamily="34" charset="0"/>
                <a:ea typeface="DejaVu Sans"/>
                <a:cs typeface="Arial" panose="020B0604020202020204" pitchFamily="34" charset="0"/>
              </a:rPr>
              <a:t>Define Objectives:</a:t>
            </a:r>
          </a:p>
          <a:p>
            <a:pPr marL="0" marR="0" indent="0">
              <a:spcBef>
                <a:spcPts val="0"/>
              </a:spcBef>
              <a:spcAft>
                <a:spcPts val="0"/>
              </a:spcAft>
              <a:buNone/>
            </a:pPr>
            <a:r>
              <a:rPr lang="it-IT" sz="1800" kern="100" dirty="0">
                <a:effectLst/>
                <a:latin typeface="Arial" panose="020B0604020202020204" pitchFamily="34" charset="0"/>
                <a:ea typeface="DejaVu Sans"/>
                <a:cs typeface="Arial" panose="020B0604020202020204" pitchFamily="34" charset="0"/>
              </a:rPr>
              <a:t>		Clearly outline your research objectives and the specific focus of your study on DoS attacks. Decide on the scope and depth of the project.</a:t>
            </a:r>
            <a:endParaRPr lang="en-US" sz="1800" kern="100" dirty="0">
              <a:effectLst/>
              <a:latin typeface="Arial" panose="020B0604020202020204" pitchFamily="34" charset="0"/>
              <a:ea typeface="DejaVu Sans"/>
              <a:cs typeface="Arial" panose="020B0604020202020204" pitchFamily="34" charset="0"/>
            </a:endParaRPr>
          </a:p>
          <a:p>
            <a:pPr marR="0">
              <a:spcBef>
                <a:spcPts val="0"/>
              </a:spcBef>
              <a:spcAft>
                <a:spcPts val="0"/>
              </a:spcAft>
              <a:buFont typeface="Wingdings" panose="05000000000000000000" pitchFamily="2" charset="2"/>
              <a:buChar char="Ø"/>
            </a:pPr>
            <a:r>
              <a:rPr lang="it-IT" sz="1800" kern="100" dirty="0">
                <a:effectLst/>
                <a:latin typeface="Arial" panose="020B0604020202020204" pitchFamily="34" charset="0"/>
                <a:ea typeface="DejaVu Sans"/>
                <a:cs typeface="Arial" panose="020B0604020202020204" pitchFamily="34" charset="0"/>
              </a:rPr>
              <a:t>Select Attack Scenarios:</a:t>
            </a:r>
          </a:p>
          <a:p>
            <a:pPr marL="0" marR="0" indent="0">
              <a:spcBef>
                <a:spcPts val="0"/>
              </a:spcBef>
              <a:spcAft>
                <a:spcPts val="0"/>
              </a:spcAft>
              <a:buNone/>
            </a:pPr>
            <a:r>
              <a:rPr lang="it-IT" sz="1800" kern="100" dirty="0">
                <a:latin typeface="Arial" panose="020B0604020202020204" pitchFamily="34" charset="0"/>
                <a:ea typeface="DejaVu Sans"/>
                <a:cs typeface="Arial" panose="020B0604020202020204" pitchFamily="34" charset="0"/>
              </a:rPr>
              <a:t>		</a:t>
            </a:r>
            <a:r>
              <a:rPr lang="it-IT" sz="1800" kern="100" dirty="0">
                <a:effectLst/>
                <a:latin typeface="Arial" panose="020B0604020202020204" pitchFamily="34" charset="0"/>
                <a:ea typeface="DejaVu Sans"/>
                <a:cs typeface="Arial" panose="020B0604020202020204" pitchFamily="34" charset="0"/>
              </a:rPr>
              <a:t>Choose the DoS attack scenarios you want to simulate based on your research interests and relevance to real-world scenarios.</a:t>
            </a:r>
            <a:endParaRPr lang="en-US" sz="1800" kern="100" dirty="0">
              <a:effectLst/>
              <a:latin typeface="Arial" panose="020B0604020202020204" pitchFamily="34" charset="0"/>
              <a:ea typeface="DejaVu Sans"/>
              <a:cs typeface="Arial" panose="020B0604020202020204" pitchFamily="34" charset="0"/>
            </a:endParaRPr>
          </a:p>
          <a:p>
            <a:pPr>
              <a:spcBef>
                <a:spcPts val="0"/>
              </a:spcBef>
              <a:spcAft>
                <a:spcPts val="0"/>
              </a:spcAft>
              <a:buFont typeface="Wingdings" panose="05000000000000000000" pitchFamily="2" charset="2"/>
              <a:buChar char="Ø"/>
            </a:pPr>
            <a:r>
              <a:rPr lang="it-IT" sz="1800" kern="100" dirty="0">
                <a:effectLst/>
                <a:latin typeface="Arial" panose="020B0604020202020204" pitchFamily="34" charset="0"/>
                <a:ea typeface="DejaVu Sans"/>
                <a:cs typeface="Arial" panose="020B0604020202020204" pitchFamily="34" charset="0"/>
              </a:rPr>
              <a:t>Customize Network Topology:</a:t>
            </a:r>
          </a:p>
          <a:p>
            <a:pPr marL="0" marR="0" indent="0">
              <a:spcBef>
                <a:spcPts val="0"/>
              </a:spcBef>
              <a:spcAft>
                <a:spcPts val="0"/>
              </a:spcAft>
              <a:buNone/>
            </a:pPr>
            <a:r>
              <a:rPr lang="it-IT" sz="1800" kern="100" dirty="0">
                <a:latin typeface="Arial" panose="020B0604020202020204" pitchFamily="34" charset="0"/>
                <a:ea typeface="DejaVu Sans"/>
                <a:cs typeface="Arial" panose="020B0604020202020204" pitchFamily="34" charset="0"/>
              </a:rPr>
              <a:t>		</a:t>
            </a:r>
            <a:r>
              <a:rPr lang="it-IT" sz="1800" kern="100" dirty="0">
                <a:effectLst/>
                <a:latin typeface="Arial" panose="020B0604020202020204" pitchFamily="34" charset="0"/>
                <a:ea typeface="DejaVu Sans"/>
                <a:cs typeface="Arial" panose="020B0604020202020204" pitchFamily="34" charset="0"/>
              </a:rPr>
              <a:t>Tailor the network topology in NS2 to reflect the characteristics of the network you want to study. Adjust the number of nodes, links, and their connections accordingly.</a:t>
            </a:r>
            <a:endParaRPr lang="en-US" sz="1800" kern="100" dirty="0">
              <a:effectLst/>
              <a:latin typeface="Arial" panose="020B0604020202020204" pitchFamily="34" charset="0"/>
              <a:ea typeface="DejaVu Sans"/>
              <a:cs typeface="Arial" panose="020B0604020202020204" pitchFamily="34" charset="0"/>
            </a:endParaRPr>
          </a:p>
          <a:p>
            <a:pPr>
              <a:spcBef>
                <a:spcPts val="0"/>
              </a:spcBef>
              <a:spcAft>
                <a:spcPts val="0"/>
              </a:spcAft>
              <a:buFont typeface="Wingdings" panose="05000000000000000000" pitchFamily="2" charset="2"/>
              <a:buChar char="Ø"/>
            </a:pPr>
            <a:r>
              <a:rPr lang="it-IT" sz="1800" kern="100" dirty="0">
                <a:effectLst/>
                <a:latin typeface="Arial" panose="020B0604020202020204" pitchFamily="34" charset="0"/>
                <a:ea typeface="DejaVu Sans"/>
                <a:cs typeface="Arial" panose="020B0604020202020204" pitchFamily="34" charset="0"/>
              </a:rPr>
              <a:t>Implement Defense Mechanisms:</a:t>
            </a:r>
          </a:p>
          <a:p>
            <a:pPr marL="0" marR="0" indent="0">
              <a:spcBef>
                <a:spcPts val="0"/>
              </a:spcBef>
              <a:spcAft>
                <a:spcPts val="0"/>
              </a:spcAft>
              <a:buNone/>
            </a:pPr>
            <a:r>
              <a:rPr lang="it-IT" sz="1800" kern="100" dirty="0">
                <a:effectLst/>
                <a:latin typeface="Arial" panose="020B0604020202020204" pitchFamily="34" charset="0"/>
                <a:ea typeface="DejaVu Sans"/>
                <a:cs typeface="Arial" panose="020B0604020202020204" pitchFamily="34" charset="0"/>
              </a:rPr>
              <a:t>		Select and implement specific defense mechanisms that you want to evaluate in NS2. Experiment with various configurations to assess their effectiveness.</a:t>
            </a:r>
            <a:endParaRPr lang="en-US" sz="1800" kern="100" dirty="0">
              <a:effectLst/>
              <a:latin typeface="Arial" panose="020B0604020202020204" pitchFamily="34" charset="0"/>
              <a:ea typeface="DejaVu Sans"/>
              <a:cs typeface="Arial" panose="020B0604020202020204" pitchFamily="34" charset="0"/>
            </a:endParaRPr>
          </a:p>
          <a:p>
            <a:pPr marL="0" marR="0" indent="0">
              <a:spcBef>
                <a:spcPts val="0"/>
              </a:spcBef>
              <a:spcAft>
                <a:spcPts val="0"/>
              </a:spcAft>
              <a:buNone/>
            </a:pPr>
            <a:r>
              <a:rPr lang="it-IT" sz="1800" kern="100" dirty="0">
                <a:effectLst/>
                <a:latin typeface="Arial" panose="020B0604020202020204" pitchFamily="34" charset="0"/>
                <a:ea typeface="DejaVu Sans"/>
                <a:cs typeface="Arial" panose="020B0604020202020204" pitchFamily="34" charset="0"/>
              </a:rPr>
              <a:t> </a:t>
            </a:r>
          </a:p>
          <a:p>
            <a:pPr marL="0" marR="0" indent="0">
              <a:spcBef>
                <a:spcPts val="0"/>
              </a:spcBef>
              <a:spcAft>
                <a:spcPts val="0"/>
              </a:spcAft>
              <a:buNone/>
            </a:pPr>
            <a:r>
              <a:rPr lang="it-IT" sz="1800" kern="100" dirty="0">
                <a:effectLst/>
                <a:latin typeface="Arial" panose="020B0604020202020204" pitchFamily="34" charset="0"/>
                <a:ea typeface="DejaVu Sans"/>
                <a:cs typeface="Arial" panose="020B0604020202020204" pitchFamily="34" charset="0"/>
              </a:rPr>
              <a:t>	By following these steps,  we can customize the project to suit your research objectives and explore the specific aspects of DoS attacks and defense mechanisms that align with your interests.</a:t>
            </a:r>
            <a:endParaRPr lang="en-US" sz="1800" kern="100" dirty="0">
              <a:effectLst/>
              <a:latin typeface="Arial" panose="020B0604020202020204" pitchFamily="34" charset="0"/>
              <a:ea typeface="DejaVu Sans"/>
              <a:cs typeface="Arial" panose="020B0604020202020204" pitchFamily="34" charset="0"/>
            </a:endParaRPr>
          </a:p>
        </p:txBody>
      </p:sp>
      <p:cxnSp>
        <p:nvCxnSpPr>
          <p:cNvPr id="5" name="Straight Connector 4">
            <a:extLst>
              <a:ext uri="{FF2B5EF4-FFF2-40B4-BE49-F238E27FC236}">
                <a16:creationId xmlns:a16="http://schemas.microsoft.com/office/drawing/2014/main" id="{A1A33D9D-6FC1-98E6-ABFB-34F87EC256FF}"/>
              </a:ext>
            </a:extLst>
          </p:cNvPr>
          <p:cNvCxnSpPr/>
          <p:nvPr/>
        </p:nvCxnSpPr>
        <p:spPr>
          <a:xfrm flipV="1">
            <a:off x="1804219" y="1494888"/>
            <a:ext cx="8583561"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E9BA7B-B792-6A8B-292B-0E32FF825D24}"/>
              </a:ext>
            </a:extLst>
          </p:cNvPr>
          <p:cNvPicPr>
            <a:picLocks noChangeAspect="1"/>
          </p:cNvPicPr>
          <p:nvPr/>
        </p:nvPicPr>
        <p:blipFill rotWithShape="1">
          <a:blip r:embed="rId2"/>
          <a:srcRect t="12278" r="27834" b="23246"/>
          <a:stretch/>
        </p:blipFill>
        <p:spPr>
          <a:xfrm>
            <a:off x="1615440" y="1507252"/>
            <a:ext cx="8798560" cy="4419600"/>
          </a:xfrm>
          <a:prstGeom prst="rect">
            <a:avLst/>
          </a:prstGeom>
        </p:spPr>
      </p:pic>
      <p:sp>
        <p:nvSpPr>
          <p:cNvPr id="2" name="TextBox 1">
            <a:extLst>
              <a:ext uri="{FF2B5EF4-FFF2-40B4-BE49-F238E27FC236}">
                <a16:creationId xmlns:a16="http://schemas.microsoft.com/office/drawing/2014/main" id="{45A9513F-B7D1-1879-2638-C00368088D56}"/>
              </a:ext>
            </a:extLst>
          </p:cNvPr>
          <p:cNvSpPr txBox="1"/>
          <p:nvPr/>
        </p:nvSpPr>
        <p:spPr>
          <a:xfrm>
            <a:off x="1311823" y="931148"/>
            <a:ext cx="4587531" cy="400110"/>
          </a:xfrm>
          <a:prstGeom prst="rect">
            <a:avLst/>
          </a:prstGeom>
          <a:noFill/>
        </p:spPr>
        <p:txBody>
          <a:bodyPr wrap="square" rtlCol="0">
            <a:spAutoFit/>
          </a:bodyPr>
          <a:lstStyle/>
          <a:p>
            <a:r>
              <a:rPr lang="en-US" sz="2000" dirty="0">
                <a:latin typeface="Arial Black" panose="020B0A04020102020204" pitchFamily="34" charset="0"/>
              </a:rPr>
              <a:t>Installation of NS2 and NAM:</a:t>
            </a:r>
          </a:p>
        </p:txBody>
      </p:sp>
    </p:spTree>
    <p:extLst>
      <p:ext uri="{BB962C8B-B14F-4D97-AF65-F5344CB8AC3E}">
        <p14:creationId xmlns:p14="http://schemas.microsoft.com/office/powerpoint/2010/main" val="185277510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361</TotalTime>
  <Words>1054</Words>
  <Application>Microsoft Office PowerPoint</Application>
  <PresentationFormat>Widescreen</PresentationFormat>
  <Paragraphs>80</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Calibri</vt:lpstr>
      <vt:lpstr>Franklin Gothic Book</vt:lpstr>
      <vt:lpstr>Franklin Gothic Demi</vt:lpstr>
      <vt:lpstr>Liberation Serif</vt:lpstr>
      <vt:lpstr>Wingdings</vt:lpstr>
      <vt:lpstr>Wingdings 2</vt:lpstr>
      <vt:lpstr>DividendVTI</vt:lpstr>
      <vt:lpstr>Student Details</vt:lpstr>
      <vt:lpstr>Project Title:      DOS Attack using NS2</vt:lpstr>
      <vt:lpstr>AGENDA:</vt:lpstr>
      <vt:lpstr>PROJECT  OVERVIEW:</vt:lpstr>
      <vt:lpstr>END USERS of this project:</vt:lpstr>
      <vt:lpstr> SOLUTION:</vt:lpstr>
      <vt:lpstr>VALUE PROPOSITION:</vt:lpstr>
      <vt:lpstr>Customizations in the project:</vt:lpstr>
      <vt:lpstr>PowerPoint Presentation</vt:lpstr>
      <vt:lpstr>MODELLING:</vt:lpstr>
      <vt:lpstr>PowerPoint Presentation</vt:lpstr>
      <vt:lpstr>PowerPoint Presentation</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Pushkal RamTej Pulaparthi</cp:lastModifiedBy>
  <cp:revision>6</cp:revision>
  <dcterms:created xsi:type="dcterms:W3CDTF">2021-05-26T16:50:10Z</dcterms:created>
  <dcterms:modified xsi:type="dcterms:W3CDTF">2023-07-22T12:01:57Z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