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8" r:id="rId2"/>
    <p:sldId id="256" r:id="rId3"/>
    <p:sldId id="282" r:id="rId4"/>
    <p:sldId id="286" r:id="rId5"/>
    <p:sldId id="288" r:id="rId6"/>
    <p:sldId id="289" r:id="rId7"/>
    <p:sldId id="258" r:id="rId8"/>
    <p:sldId id="259" r:id="rId9"/>
    <p:sldId id="261" r:id="rId10"/>
    <p:sldId id="262" r:id="rId11"/>
    <p:sldId id="263" r:id="rId12"/>
    <p:sldId id="257" r:id="rId13"/>
    <p:sldId id="268" r:id="rId14"/>
    <p:sldId id="264" r:id="rId15"/>
    <p:sldId id="269" r:id="rId16"/>
    <p:sldId id="272" r:id="rId17"/>
    <p:sldId id="271" r:id="rId18"/>
    <p:sldId id="273" r:id="rId19"/>
    <p:sldId id="274" r:id="rId20"/>
    <p:sldId id="276" r:id="rId21"/>
    <p:sldId id="275" r:id="rId22"/>
    <p:sldId id="277" r:id="rId23"/>
    <p:sldId id="279" r:id="rId24"/>
    <p:sldId id="280" r:id="rId25"/>
    <p:sldId id="281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93"/>
    <a:srgbClr val="E37B67"/>
    <a:srgbClr val="16182A"/>
    <a:srgbClr val="101622"/>
    <a:srgbClr val="FFB55E"/>
    <a:srgbClr val="E68774"/>
    <a:srgbClr val="464555"/>
    <a:srgbClr val="4E4D70"/>
    <a:srgbClr val="068DA2"/>
    <a:srgbClr val="1E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FD24-947F-4B64-AFBD-53D6E3EA255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1474-E089-4E54-BD91-B17312B3D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11474-E089-4E54-BD91-B17312B3DF0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8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E87C-A330-A1DF-BBD0-8C1FEC38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7B7CE-1924-4136-1230-988E362FF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67F2-D68D-3EFD-5A9A-5E92F57C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96465-505B-EA2C-ED94-70C4E2A7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A3BE-C4C0-86A6-9DDC-D3557BB5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9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B5C7-0B31-1DAD-DCE4-0DBD9506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ED84D-486E-DCBA-F459-0B77ADD0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E4F4-DFAD-A000-D678-E75F5D4C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A34B-0FA9-3DFC-4AF9-0AC44C95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C29C-9A14-4E5B-1481-798F0908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7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7675C-5F5D-C442-06C1-A7C7D725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BC950-8CE0-5C17-9E5A-104645B33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9E8D-1F88-531E-2F2F-4B074520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9CE9-2727-186B-8A1E-9943D1D8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E624-6ADC-ABF7-8440-D2D82A57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C520-ADB6-6046-CAB7-8B681C7C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84C6-539D-252D-D728-AC0BC63D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028C-985C-75A8-0D5D-24038851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810C3-8D4A-5D7F-3CDD-AED1C7D4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FDCE-F05F-A3B0-2EE9-030F7D8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3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4FAC-406A-4846-5D35-C647E69A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7D2BF-6FD9-2DCC-6B71-4B069F85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29EC-1DF1-A8A1-74AD-57E4EAA5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FCD6A-810A-2EB1-A337-85A70D32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13EC-6F5F-DAE5-D6CF-F8790D1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63B5-3BEC-C715-241A-1A19169C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A22E-D5F4-DC8D-2220-A1AB94910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C770-8AF4-79C4-4857-C7FC2E46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F9067-E25F-5CA5-E8A2-2C666602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521F-B086-58D4-890D-01BF93FF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B4902-A2E6-0C5F-5A50-4D87F903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11BC-88D3-BE08-999C-3AB3078F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C490-10E1-9BF9-3D38-2B418542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F4E0A-A387-D43A-6C99-7DDDE3714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4E3E0-580F-56FD-45BA-5D1AA7D56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2C175-670B-BC4C-F588-26C1D4495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7CDBC-4CF8-1316-664B-8B2DAA1B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46B36-11D9-5378-86AD-2D857B88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5D82B-1BF9-496F-9D69-36CD75AD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04FD-3EB0-2D85-BF9D-81BC2D4B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4E7DF-542A-FE1A-76BE-779A6D9F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63ACE-B44E-33ED-D146-59EEF058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82573-2B0C-5BD9-F94A-379F60E2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1CA8D-587A-AAD2-71AD-CED6AE37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B4D1B-29D0-B2DD-FCC8-6815CC3A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15CD1-0643-D545-FAD9-358E8C63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2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10DC-6FB6-3588-3261-FC296513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6D16-12F2-AFF5-6897-609C71CE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39559-0190-00BE-E803-B769BA6C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785D-96E2-A07A-36DC-EBD28619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A3391-63EA-81E7-E394-5B7B645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F81C6-9611-4943-3439-DF06EF9E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8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110-7872-B063-D59D-07032B25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10B0D-139C-DE9A-7E21-997FB0F7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E1139-73F6-440D-DCB6-83F9E940F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2D9F9-8AE1-BD36-BB2D-5E46D931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8A7A0-8332-6625-6B85-C79ECD1B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622CF-99E8-EDE6-6D82-0FEB9D4E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6847B-F764-8C53-ACA0-2000E63C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68D6A-5EF8-410E-DD44-3994AA28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8776-0E06-3E7F-8A43-2BECA334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B87F4-CEA5-4CB0-948C-D76A4706D306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A51CF-020B-DD4C-DA64-0D71FF42F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446A-333F-5AB6-AC1F-C63A357C2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2A543-5D58-4045-A8D2-EDDBE367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www.flaticon.com/free-icon/charging-station_4430939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B716670-F284-F7D2-8AE8-4C80DDC95AB0}"/>
              </a:ext>
            </a:extLst>
          </p:cNvPr>
          <p:cNvGrpSpPr/>
          <p:nvPr/>
        </p:nvGrpSpPr>
        <p:grpSpPr>
          <a:xfrm flipH="1">
            <a:off x="-309965" y="-138330"/>
            <a:ext cx="12708610" cy="7407035"/>
            <a:chOff x="-309965" y="-138330"/>
            <a:chExt cx="12708610" cy="740703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D2BDCF-878E-C440-0B2C-8DD1ADF0B808}"/>
                </a:ext>
              </a:extLst>
            </p:cNvPr>
            <p:cNvSpPr/>
            <p:nvPr/>
          </p:nvSpPr>
          <p:spPr>
            <a:xfrm>
              <a:off x="-309965" y="-138330"/>
              <a:ext cx="12708610" cy="7407035"/>
            </a:xfrm>
            <a:prstGeom prst="roundRect">
              <a:avLst>
                <a:gd name="adj" fmla="val 4472"/>
              </a:avLst>
            </a:prstGeom>
            <a:solidFill>
              <a:srgbClr val="1016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527DF7-3F10-5C9B-307B-89B79992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097252"/>
              <a:ext cx="6788258" cy="2760747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6FAE14-5B3B-80E6-7902-B8BF0FD1FEB8}"/>
                </a:ext>
              </a:extLst>
            </p:cNvPr>
            <p:cNvSpPr/>
            <p:nvPr/>
          </p:nvSpPr>
          <p:spPr>
            <a:xfrm>
              <a:off x="3984841" y="4024313"/>
              <a:ext cx="1953998" cy="350616"/>
            </a:xfrm>
            <a:prstGeom prst="roundRect">
              <a:avLst>
                <a:gd name="adj" fmla="val 4472"/>
              </a:avLst>
            </a:prstGeom>
            <a:solidFill>
              <a:srgbClr val="1016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4A0EEC9-B18D-1227-A753-90B3195183E4}"/>
              </a:ext>
            </a:extLst>
          </p:cNvPr>
          <p:cNvSpPr txBox="1"/>
          <p:nvPr/>
        </p:nvSpPr>
        <p:spPr>
          <a:xfrm>
            <a:off x="1131377" y="1295021"/>
            <a:ext cx="65247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 Market Analysis: </a:t>
            </a:r>
            <a:r>
              <a:rPr lang="en-IN" sz="5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13549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995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Top 5 states with the highest penetration rate in 2-wheeler and 4-wheeler EV sales in FY 2024.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0743FD-9C1D-5B62-01B7-27A7C503BE57}"/>
              </a:ext>
            </a:extLst>
          </p:cNvPr>
          <p:cNvSpPr/>
          <p:nvPr/>
        </p:nvSpPr>
        <p:spPr>
          <a:xfrm>
            <a:off x="933348" y="1514959"/>
            <a:ext cx="5792915" cy="4657548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1D0B6-BC8B-9FE9-69FB-FA4677677943}"/>
              </a:ext>
            </a:extLst>
          </p:cNvPr>
          <p:cNvSpPr txBox="1"/>
          <p:nvPr/>
        </p:nvSpPr>
        <p:spPr>
          <a:xfrm>
            <a:off x="1193352" y="1834998"/>
            <a:ext cx="24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4-Wheeler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07F-0353-C021-1782-A4DB69BD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52" y="2524369"/>
            <a:ext cx="5326269" cy="3442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7BAF8D-1E12-843B-92D8-CB639E83969F}"/>
              </a:ext>
            </a:extLst>
          </p:cNvPr>
          <p:cNvSpPr txBox="1"/>
          <p:nvPr/>
        </p:nvSpPr>
        <p:spPr>
          <a:xfrm>
            <a:off x="8745356" y="2095355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Insight(s)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B22F3-1C2E-3608-90A1-DE94DD452739}"/>
              </a:ext>
            </a:extLst>
          </p:cNvPr>
          <p:cNvSpPr txBox="1"/>
          <p:nvPr/>
        </p:nvSpPr>
        <p:spPr>
          <a:xfrm>
            <a:off x="7753909" y="2656794"/>
            <a:ext cx="3244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Kerala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leading with highest penetration rate of 5.76%, which is ~2.5 times the average penetration rate in 4 wheeler category.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 top 5 states have higher penetration rate that the average penetration rate in 4 wheeler category.</a:t>
            </a:r>
          </a:p>
        </p:txBody>
      </p:sp>
    </p:spTree>
    <p:extLst>
      <p:ext uri="{BB962C8B-B14F-4D97-AF65-F5344CB8AC3E}">
        <p14:creationId xmlns:p14="http://schemas.microsoft.com/office/powerpoint/2010/main" val="170780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7906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States with Negative penetration (decline) in EV sales from 2022 to 2024?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0743FD-9C1D-5B62-01B7-27A7C503BE57}"/>
              </a:ext>
            </a:extLst>
          </p:cNvPr>
          <p:cNvSpPr/>
          <p:nvPr/>
        </p:nvSpPr>
        <p:spPr>
          <a:xfrm>
            <a:off x="933348" y="1514959"/>
            <a:ext cx="9633052" cy="4657548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D5D66-02EF-DE95-B3DA-902A1F7C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3" y="1666966"/>
            <a:ext cx="3753374" cy="4353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925B1-0E5B-9125-FB41-1CB9496AE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66966"/>
            <a:ext cx="3743847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6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913108" y="2030278"/>
            <a:ext cx="7362987" cy="3952068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9748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What are the quarterly trends based on sales volume for the top 5 EV makers (4-wheelers) 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from 2022 to 2024?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42C46-26DF-B06E-7A72-8B0D9DEB9B48}"/>
              </a:ext>
            </a:extLst>
          </p:cNvPr>
          <p:cNvSpPr txBox="1"/>
          <p:nvPr/>
        </p:nvSpPr>
        <p:spPr>
          <a:xfrm>
            <a:off x="9488765" y="2501756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Insight(s)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AECB9-F95B-5289-0D7A-4F1C58CC8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65" y="2209057"/>
            <a:ext cx="7090006" cy="3536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5A264-689B-9463-76BF-EE81A9AF3F04}"/>
              </a:ext>
            </a:extLst>
          </p:cNvPr>
          <p:cNvSpPr txBox="1"/>
          <p:nvPr/>
        </p:nvSpPr>
        <p:spPr>
          <a:xfrm>
            <a:off x="8823690" y="2902807"/>
            <a:ext cx="29884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TATA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sales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increased by 300%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from FY2022 to FY2024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Mahindra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sales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increased by 475%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from FY2022 to FY2024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MG Motor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sales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increased by 700%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from FY2022 to FY2024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0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913109" y="1509486"/>
            <a:ext cx="6895578" cy="4472860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898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 How do the EV sales and penetration rates in Delhi compare to Karnataka for 2024?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5E9B4-F99C-9672-066F-C76B00CA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90" y="2384141"/>
            <a:ext cx="2729842" cy="3354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8FB02-767E-ECF0-3E8F-65FF934D1AA9}"/>
              </a:ext>
            </a:extLst>
          </p:cNvPr>
          <p:cNvSpPr txBox="1"/>
          <p:nvPr/>
        </p:nvSpPr>
        <p:spPr>
          <a:xfrm>
            <a:off x="1989962" y="1713282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 Sales</a:t>
            </a:r>
            <a:endParaRPr lang="en-IN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38B2C-B23F-352F-A482-EA4F22455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69" y="2360915"/>
            <a:ext cx="2620151" cy="3400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0906BA-EB80-E523-BC50-64ABC256F295}"/>
              </a:ext>
            </a:extLst>
          </p:cNvPr>
          <p:cNvCxnSpPr>
            <a:cxnSpLocks/>
          </p:cNvCxnSpPr>
          <p:nvPr/>
        </p:nvCxnSpPr>
        <p:spPr>
          <a:xfrm>
            <a:off x="4267060" y="2113058"/>
            <a:ext cx="58058" cy="32354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52AB71-050B-66FC-FDF9-B02F95B3006C}"/>
              </a:ext>
            </a:extLst>
          </p:cNvPr>
          <p:cNvSpPr txBox="1"/>
          <p:nvPr/>
        </p:nvSpPr>
        <p:spPr>
          <a:xfrm>
            <a:off x="5234853" y="1712149"/>
            <a:ext cx="195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Penetration Rate</a:t>
            </a:r>
            <a:endParaRPr lang="en-IN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0A585-FBCD-7B0C-FE8C-DA2764CE2C89}"/>
              </a:ext>
            </a:extLst>
          </p:cNvPr>
          <p:cNvSpPr txBox="1"/>
          <p:nvPr/>
        </p:nvSpPr>
        <p:spPr>
          <a:xfrm>
            <a:off x="9315589" y="2113058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Insight(s)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D7B38-5C8F-DF97-5202-A91F31DFC6FB}"/>
              </a:ext>
            </a:extLst>
          </p:cNvPr>
          <p:cNvSpPr txBox="1"/>
          <p:nvPr/>
        </p:nvSpPr>
        <p:spPr>
          <a:xfrm>
            <a:off x="8650514" y="2844163"/>
            <a:ext cx="2988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Karnataka has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292% more 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sales than Delhi</a:t>
            </a:r>
          </a:p>
          <a:p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Also, Karnataka has ~2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% points more penetration rate 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 Delhi</a:t>
            </a:r>
          </a:p>
          <a:p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2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3016D6-5139-D8A5-244C-3CEF382604FF}"/>
              </a:ext>
            </a:extLst>
          </p:cNvPr>
          <p:cNvSpPr/>
          <p:nvPr/>
        </p:nvSpPr>
        <p:spPr>
          <a:xfrm>
            <a:off x="569735" y="1711823"/>
            <a:ext cx="4326548" cy="4501889"/>
          </a:xfrm>
          <a:prstGeom prst="roundRect">
            <a:avLst>
              <a:gd name="adj" fmla="val 5004"/>
            </a:avLst>
          </a:prstGeom>
          <a:solidFill>
            <a:srgbClr val="E37B67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5" y="609724"/>
            <a:ext cx="477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6. List down the compounded annual growth rate (CAGR) in 4-wheeler units for the top 5 makers from 2022 to 2024.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DA418-7FEC-7C73-021F-B05C88642FBA}"/>
              </a:ext>
            </a:extLst>
          </p:cNvPr>
          <p:cNvSpPr txBox="1"/>
          <p:nvPr/>
        </p:nvSpPr>
        <p:spPr>
          <a:xfrm>
            <a:off x="5921828" y="609724"/>
            <a:ext cx="506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7. List down the top 10 states that had the highest compounded annual growth rate (CAGR) from 2022 to 2024 in total vehicles sold.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AB5E2A-F2CD-8273-A951-84EB3B50A7EF}"/>
              </a:ext>
            </a:extLst>
          </p:cNvPr>
          <p:cNvSpPr/>
          <p:nvPr/>
        </p:nvSpPr>
        <p:spPr>
          <a:xfrm>
            <a:off x="5921828" y="1746387"/>
            <a:ext cx="4326548" cy="4501889"/>
          </a:xfrm>
          <a:prstGeom prst="roundRect">
            <a:avLst>
              <a:gd name="adj" fmla="val 5004"/>
            </a:avLst>
          </a:prstGeom>
          <a:solidFill>
            <a:srgbClr val="E37B67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562F8-3DC4-8781-C2F4-34B70A65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33" y="2593608"/>
            <a:ext cx="3998152" cy="2738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E3B194-A47C-0763-1E19-0F2C03A3C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136" y="1922923"/>
            <a:ext cx="3667932" cy="42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913108" y="2322518"/>
            <a:ext cx="7362987" cy="3659827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D5557F-2AB7-32E6-5BAE-2F1031CE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62" y="2423886"/>
            <a:ext cx="6958281" cy="34232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9995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8. What are the peak and low season months for EV sales based on the data from 2022 to 2024?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294C12-F51D-4A4E-2068-E3431B09820B}"/>
              </a:ext>
            </a:extLst>
          </p:cNvPr>
          <p:cNvSpPr/>
          <p:nvPr/>
        </p:nvSpPr>
        <p:spPr>
          <a:xfrm>
            <a:off x="2627086" y="2743200"/>
            <a:ext cx="246743" cy="168365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C89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CC5989-2735-4C39-BC17-B8ED0302D71D}"/>
              </a:ext>
            </a:extLst>
          </p:cNvPr>
          <p:cNvSpPr/>
          <p:nvPr/>
        </p:nvSpPr>
        <p:spPr>
          <a:xfrm>
            <a:off x="3142344" y="3212136"/>
            <a:ext cx="1026700" cy="1995991"/>
          </a:xfrm>
          <a:prstGeom prst="roundRect">
            <a:avLst>
              <a:gd name="adj" fmla="val 273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59036-CE28-E2E1-270B-11CF325FEF3E}"/>
              </a:ext>
            </a:extLst>
          </p:cNvPr>
          <p:cNvSpPr txBox="1"/>
          <p:nvPr/>
        </p:nvSpPr>
        <p:spPr>
          <a:xfrm>
            <a:off x="2426490" y="141442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BC713-49E2-C2AB-4613-8268928680B9}"/>
              </a:ext>
            </a:extLst>
          </p:cNvPr>
          <p:cNvSpPr txBox="1"/>
          <p:nvPr/>
        </p:nvSpPr>
        <p:spPr>
          <a:xfrm>
            <a:off x="3710267" y="158369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Low</a:t>
            </a:r>
            <a:endParaRPr lang="en-IN" sz="1600" b="1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B9E2AF-31A4-FDE9-76B6-1DFFFF1D6E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8873" y="2102138"/>
            <a:ext cx="599799" cy="123371"/>
          </a:xfrm>
          <a:prstGeom prst="bentConnector3">
            <a:avLst>
              <a:gd name="adj1" fmla="val 50000"/>
            </a:avLst>
          </a:prstGeom>
          <a:ln>
            <a:solidFill>
              <a:srgbClr val="00C8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45499A0-30A9-9E7E-AE3B-0180100980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0519" y="2264419"/>
            <a:ext cx="1093013" cy="455100"/>
          </a:xfrm>
          <a:prstGeom prst="bentConnector3">
            <a:avLst>
              <a:gd name="adj1" fmla="val 770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68E821-6403-8A1F-439F-771C3FC5C7E6}"/>
              </a:ext>
            </a:extLst>
          </p:cNvPr>
          <p:cNvSpPr txBox="1"/>
          <p:nvPr/>
        </p:nvSpPr>
        <p:spPr>
          <a:xfrm>
            <a:off x="9229408" y="2573923"/>
            <a:ext cx="122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Insight(s)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9399F2-CCC7-B2DE-040D-E2AF0A44A6C3}"/>
              </a:ext>
            </a:extLst>
          </p:cNvPr>
          <p:cNvSpPr txBox="1"/>
          <p:nvPr/>
        </p:nvSpPr>
        <p:spPr>
          <a:xfrm>
            <a:off x="8904513" y="3212136"/>
            <a:ext cx="2628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sales trend , clearly visible that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March is the peak month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with most sales in each year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April &amp; May are the low month 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least sales each year.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3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569736" y="2201777"/>
            <a:ext cx="10201586" cy="4149901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1032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9. What is the projected number of EV sales (including 2-wheelers and 4 wheelers) for the top 10 states by penetration rate in 2030, based on the compounded annual growth rate (CAGR) from previous years?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39F1E-D391-00A2-FF2F-36D4F7805D4B}"/>
              </a:ext>
            </a:extLst>
          </p:cNvPr>
          <p:cNvSpPr txBox="1"/>
          <p:nvPr/>
        </p:nvSpPr>
        <p:spPr>
          <a:xfrm>
            <a:off x="559044" y="180624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Here is the projected sales :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20E1B-837B-18EB-0D3F-E6E96930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96" y="2279267"/>
            <a:ext cx="9397203" cy="39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3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10322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10. Estimate the revenue growth rate of 4-wheeler and 2-wheelers EVs in India for 2022 vs 2024 and 2023 vs 2024, assuming an average unit price.</a:t>
            </a:r>
          </a:p>
          <a:p>
            <a:endParaRPr 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2-Wheelrs -&gt; 85,000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4-Wheelers -&gt; 15,00,000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9C2FCDE-C5D3-94B9-1D90-6BE8E4AD84DF}"/>
              </a:ext>
            </a:extLst>
          </p:cNvPr>
          <p:cNvSpPr/>
          <p:nvPr/>
        </p:nvSpPr>
        <p:spPr>
          <a:xfrm>
            <a:off x="1291629" y="2165685"/>
            <a:ext cx="4996875" cy="1700463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2D085-36F3-39F4-3D44-5C0238EC5956}"/>
              </a:ext>
            </a:extLst>
          </p:cNvPr>
          <p:cNvSpPr txBox="1"/>
          <p:nvPr/>
        </p:nvSpPr>
        <p:spPr>
          <a:xfrm>
            <a:off x="2506939" y="2692751"/>
            <a:ext cx="189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2-Wheelers </a:t>
            </a:r>
          </a:p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2022 vs 2024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06C3CD-493A-6AB4-D7B3-3AE3317528DA}"/>
              </a:ext>
            </a:extLst>
          </p:cNvPr>
          <p:cNvSpPr/>
          <p:nvPr/>
        </p:nvSpPr>
        <p:spPr>
          <a:xfrm>
            <a:off x="1291629" y="4289086"/>
            <a:ext cx="4996875" cy="1700463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411780-B8CC-E8F6-DC58-563242BBA633}"/>
              </a:ext>
            </a:extLst>
          </p:cNvPr>
          <p:cNvSpPr txBox="1"/>
          <p:nvPr/>
        </p:nvSpPr>
        <p:spPr>
          <a:xfrm>
            <a:off x="2506939" y="4816152"/>
            <a:ext cx="189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2-Wheelers </a:t>
            </a:r>
          </a:p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2023 vs 2024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AAEA0-C1AD-1B4F-5EBC-B4CEE52F4809}"/>
              </a:ext>
            </a:extLst>
          </p:cNvPr>
          <p:cNvSpPr txBox="1"/>
          <p:nvPr/>
        </p:nvSpPr>
        <p:spPr>
          <a:xfrm>
            <a:off x="4584401" y="2754307"/>
            <a:ext cx="133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269%</a:t>
            </a:r>
            <a:endParaRPr lang="en-IN" sz="32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7013C-4254-BC88-0C9D-415B9A3A59CA}"/>
              </a:ext>
            </a:extLst>
          </p:cNvPr>
          <p:cNvSpPr txBox="1"/>
          <p:nvPr/>
        </p:nvSpPr>
        <p:spPr>
          <a:xfrm>
            <a:off x="4584402" y="4846929"/>
            <a:ext cx="133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28%</a:t>
            </a:r>
            <a:endParaRPr lang="en-IN" sz="32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green scooter and a rechargeable battery&#10;&#10;Description automatically generated">
            <a:extLst>
              <a:ext uri="{FF2B5EF4-FFF2-40B4-BE49-F238E27FC236}">
                <a16:creationId xmlns:a16="http://schemas.microsoft.com/office/drawing/2014/main" id="{419D434C-61D5-A492-707D-C676FDC7F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21" y="2666502"/>
            <a:ext cx="646331" cy="646331"/>
          </a:xfrm>
          <a:prstGeom prst="rect">
            <a:avLst/>
          </a:prstGeom>
        </p:spPr>
      </p:pic>
      <p:pic>
        <p:nvPicPr>
          <p:cNvPr id="4" name="Picture 3" descr="A green scooter and a rechargeable battery&#10;&#10;Description automatically generated">
            <a:extLst>
              <a:ext uri="{FF2B5EF4-FFF2-40B4-BE49-F238E27FC236}">
                <a16:creationId xmlns:a16="http://schemas.microsoft.com/office/drawing/2014/main" id="{62F12190-208C-2AB1-C442-299802EFD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40" y="4846929"/>
            <a:ext cx="646331" cy="64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02E08-9535-50F9-5D54-AA6503C0C00B}"/>
              </a:ext>
            </a:extLst>
          </p:cNvPr>
          <p:cNvSpPr txBox="1"/>
          <p:nvPr/>
        </p:nvSpPr>
        <p:spPr>
          <a:xfrm>
            <a:off x="8131096" y="2485167"/>
            <a:ext cx="122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Insight(s)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E2448-CBB6-0E85-6643-09891C0D8F52}"/>
              </a:ext>
            </a:extLst>
          </p:cNvPr>
          <p:cNvSpPr txBox="1"/>
          <p:nvPr/>
        </p:nvSpPr>
        <p:spPr>
          <a:xfrm>
            <a:off x="7806201" y="3123380"/>
            <a:ext cx="262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FY2022 to FY2024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 increased by ₹21 Billion to ₹79 Billion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7CB06-0DE1-FB0F-54B1-2C5B1AC5F0F8}"/>
              </a:ext>
            </a:extLst>
          </p:cNvPr>
          <p:cNvSpPr txBox="1"/>
          <p:nvPr/>
        </p:nvSpPr>
        <p:spPr>
          <a:xfrm>
            <a:off x="7806201" y="4254036"/>
            <a:ext cx="262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FY2023 to FY2024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 increased by ₹61 Billion to ₹79 Billion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3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1291629" y="2165685"/>
            <a:ext cx="4996875" cy="1700463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10322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10. Estimate the revenue growth rate of 4-wheeler and 2-wheelers EVs in India for 2022 vs 2024 and 2023 vs 2024, assuming an average unit price.</a:t>
            </a:r>
          </a:p>
          <a:p>
            <a:endParaRPr 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2-Wheelrs -&gt; 85,000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4-Wheelers -&gt; 15,00,000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A714E-4642-CF7B-9ABF-D51108FA8872}"/>
              </a:ext>
            </a:extLst>
          </p:cNvPr>
          <p:cNvSpPr txBox="1"/>
          <p:nvPr/>
        </p:nvSpPr>
        <p:spPr>
          <a:xfrm>
            <a:off x="2506939" y="2692751"/>
            <a:ext cx="189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4-Wheelers </a:t>
            </a:r>
          </a:p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2022 vs 2024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5F161C-4D03-ADCC-483B-D39F6FE5F2ED}"/>
              </a:ext>
            </a:extLst>
          </p:cNvPr>
          <p:cNvSpPr/>
          <p:nvPr/>
        </p:nvSpPr>
        <p:spPr>
          <a:xfrm>
            <a:off x="1291629" y="4289086"/>
            <a:ext cx="4996875" cy="1700463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6E4EC9-669D-8480-47C2-586735AD317E}"/>
              </a:ext>
            </a:extLst>
          </p:cNvPr>
          <p:cNvSpPr txBox="1"/>
          <p:nvPr/>
        </p:nvSpPr>
        <p:spPr>
          <a:xfrm>
            <a:off x="2506939" y="4816152"/>
            <a:ext cx="189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4-Wheelers </a:t>
            </a:r>
          </a:p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2023 vs 2024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9880E-6599-DCB2-040E-2066D2A3F0E1}"/>
              </a:ext>
            </a:extLst>
          </p:cNvPr>
          <p:cNvSpPr txBox="1"/>
          <p:nvPr/>
        </p:nvSpPr>
        <p:spPr>
          <a:xfrm>
            <a:off x="4584402" y="2754307"/>
            <a:ext cx="136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37B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368%</a:t>
            </a:r>
            <a:endParaRPr lang="en-IN" sz="3200" b="1" dirty="0">
              <a:solidFill>
                <a:srgbClr val="E37B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4FA3C-9B0B-122C-5167-4597950DF5F2}"/>
              </a:ext>
            </a:extLst>
          </p:cNvPr>
          <p:cNvSpPr txBox="1"/>
          <p:nvPr/>
        </p:nvSpPr>
        <p:spPr>
          <a:xfrm>
            <a:off x="4584401" y="4846929"/>
            <a:ext cx="136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37B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83%</a:t>
            </a:r>
            <a:endParaRPr lang="en-IN" sz="3200" b="1" dirty="0">
              <a:solidFill>
                <a:srgbClr val="E37B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 descr="A car charging at a charging station&#10;&#10;Description automatically generated">
            <a:extLst>
              <a:ext uri="{FF2B5EF4-FFF2-40B4-BE49-F238E27FC236}">
                <a16:creationId xmlns:a16="http://schemas.microsoft.com/office/drawing/2014/main" id="{050EAF03-2208-0D12-626B-974E65919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47" y="4746286"/>
            <a:ext cx="685418" cy="685418"/>
          </a:xfrm>
          <a:prstGeom prst="rect">
            <a:avLst/>
          </a:prstGeom>
        </p:spPr>
      </p:pic>
      <p:pic>
        <p:nvPicPr>
          <p:cNvPr id="8" name="Picture 7" descr="A car charging at a charging station&#10;&#10;Description automatically generated">
            <a:extLst>
              <a:ext uri="{FF2B5EF4-FFF2-40B4-BE49-F238E27FC236}">
                <a16:creationId xmlns:a16="http://schemas.microsoft.com/office/drawing/2014/main" id="{76E0718C-B5F4-3D54-A8E7-5644C2D5B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40" y="2618041"/>
            <a:ext cx="685418" cy="685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CB9D4-1000-64E3-E0FE-8080DBDF2450}"/>
              </a:ext>
            </a:extLst>
          </p:cNvPr>
          <p:cNvSpPr txBox="1"/>
          <p:nvPr/>
        </p:nvSpPr>
        <p:spPr>
          <a:xfrm>
            <a:off x="8131096" y="2485167"/>
            <a:ext cx="122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Insight(s)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DFAC7-E465-C21E-CE04-E2B812737BCB}"/>
              </a:ext>
            </a:extLst>
          </p:cNvPr>
          <p:cNvSpPr txBox="1"/>
          <p:nvPr/>
        </p:nvSpPr>
        <p:spPr>
          <a:xfrm>
            <a:off x="7806201" y="3123380"/>
            <a:ext cx="262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FY2022 to FY2024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 increased by ₹27 Billion to ₹130 Billion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A5651-965C-AEBC-86FA-EBCBF42C082C}"/>
              </a:ext>
            </a:extLst>
          </p:cNvPr>
          <p:cNvSpPr txBox="1"/>
          <p:nvPr/>
        </p:nvSpPr>
        <p:spPr>
          <a:xfrm>
            <a:off x="7806201" y="4254036"/>
            <a:ext cx="262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FY2023 to FY2024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 increased by  ₹71 Billion to ₹130 Billion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E4EC9-669D-8480-47C2-586735AD317E}"/>
              </a:ext>
            </a:extLst>
          </p:cNvPr>
          <p:cNvSpPr txBox="1"/>
          <p:nvPr/>
        </p:nvSpPr>
        <p:spPr>
          <a:xfrm>
            <a:off x="1360065" y="4463566"/>
            <a:ext cx="55366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Secondary Research</a:t>
            </a:r>
            <a:endParaRPr lang="en-IN" sz="3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7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4B1B9-5E40-FF1A-BA8E-2648E4C37872}"/>
              </a:ext>
            </a:extLst>
          </p:cNvPr>
          <p:cNvSpPr txBox="1"/>
          <p:nvPr/>
        </p:nvSpPr>
        <p:spPr>
          <a:xfrm>
            <a:off x="1313571" y="4482885"/>
            <a:ext cx="55366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95112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7268705" y="1736367"/>
            <a:ext cx="3824170" cy="3936620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1032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What are the primary reasons for customers choosing 4-wheeler EVs in 2023 and 2024 (cost savings, environmental concerns, government incentives)?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A714E-4642-CF7B-9ABF-D51108FA8872}"/>
              </a:ext>
            </a:extLst>
          </p:cNvPr>
          <p:cNvSpPr txBox="1"/>
          <p:nvPr/>
        </p:nvSpPr>
        <p:spPr>
          <a:xfrm>
            <a:off x="908981" y="1736367"/>
            <a:ext cx="26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Potential reasons : 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417C8-76C8-AF34-D045-6897BEE1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1" y="2533666"/>
            <a:ext cx="5398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EVs create less pollution and are better for the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They are cheaper to run than traditional cars, </a:t>
            </a:r>
            <a:r>
              <a:rPr lang="en-US" altLang="en-US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especially with rising fuel prices</a:t>
            </a: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Many governments offer tax benefits or incentives to encourage people to buy EVs.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EVs are becoming more efficient, have longer ranges, and offer better features.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6A8E9-52B7-A2A3-3C56-F6C39AB9FA0D}"/>
              </a:ext>
            </a:extLst>
          </p:cNvPr>
          <p:cNvSpPr txBox="1"/>
          <p:nvPr/>
        </p:nvSpPr>
        <p:spPr>
          <a:xfrm>
            <a:off x="7877039" y="1782861"/>
            <a:ext cx="26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Quick Fact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7CEC4-D6FF-FECF-8E0A-072F66DF1462}"/>
              </a:ext>
            </a:extLst>
          </p:cNvPr>
          <p:cNvSpPr txBox="1"/>
          <p:nvPr/>
        </p:nvSpPr>
        <p:spPr>
          <a:xfrm>
            <a:off x="7460018" y="2379265"/>
            <a:ext cx="3441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One will spend somewhere between </a:t>
            </a:r>
            <a:r>
              <a:rPr lang="en-US" sz="1600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 7-8 Rs 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 kilometer in a </a:t>
            </a:r>
            <a:r>
              <a:rPr lang="en-US" sz="1600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small petrol car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r>
              <a:rPr lang="en-US" sz="1600" dirty="0">
                <a:solidFill>
                  <a:srgbClr val="FFB55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an EV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it costs approximately Rs </a:t>
            </a:r>
            <a:r>
              <a:rPr lang="en-US" sz="1600" dirty="0">
                <a:solidFill>
                  <a:srgbClr val="FFB55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to 1.5 per kilometer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68163-18B9-9872-6083-EECAF2306D22}"/>
              </a:ext>
            </a:extLst>
          </p:cNvPr>
          <p:cNvSpPr txBox="1"/>
          <p:nvPr/>
        </p:nvSpPr>
        <p:spPr>
          <a:xfrm>
            <a:off x="7451046" y="3857105"/>
            <a:ext cx="3441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you drive for 10,000Kms every year for the next 6 years, you spend :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electric car = around Rs 1 lakh. - petrol car = around Rs 5.5 to 6 lakhs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5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569735" y="3285641"/>
            <a:ext cx="3392664" cy="2942051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1032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How do government incentives and subsidies impact the adoption rates of 2-wheelers and 4-wheelers? Which states in India provided most subsidies?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417C8-76C8-AF34-D045-6897BEE1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35" y="1711484"/>
            <a:ext cx="9914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Government incentives and subsidies are very helpful for the adoption of electric vehicles (EVs) in India.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They make EVs more affordable by reducing the cost difference between EVs and traditional fuel vehicles.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6A8E9-52B7-A2A3-3C56-F6C39AB9FA0D}"/>
              </a:ext>
            </a:extLst>
          </p:cNvPr>
          <p:cNvSpPr txBox="1"/>
          <p:nvPr/>
        </p:nvSpPr>
        <p:spPr>
          <a:xfrm>
            <a:off x="962316" y="3485046"/>
            <a:ext cx="2607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B55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Maharashtra</a:t>
            </a:r>
            <a:endParaRPr lang="en-IN" sz="1600" b="1" dirty="0">
              <a:solidFill>
                <a:srgbClr val="FFB55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28E15E-E6F4-9A18-8FCC-2A9D9F818D36}"/>
              </a:ext>
            </a:extLst>
          </p:cNvPr>
          <p:cNvSpPr/>
          <p:nvPr/>
        </p:nvSpPr>
        <p:spPr>
          <a:xfrm>
            <a:off x="4399668" y="3285641"/>
            <a:ext cx="3392664" cy="2942051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95C985-497E-18BA-47F9-BC4C06DE4BAE}"/>
              </a:ext>
            </a:extLst>
          </p:cNvPr>
          <p:cNvSpPr/>
          <p:nvPr/>
        </p:nvSpPr>
        <p:spPr>
          <a:xfrm>
            <a:off x="8229601" y="3285641"/>
            <a:ext cx="3392664" cy="2942051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2C1E4-A150-787E-7540-C46B7B518996}"/>
              </a:ext>
            </a:extLst>
          </p:cNvPr>
          <p:cNvSpPr txBox="1"/>
          <p:nvPr/>
        </p:nvSpPr>
        <p:spPr>
          <a:xfrm>
            <a:off x="4792249" y="3485046"/>
            <a:ext cx="2607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B55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Gujarat</a:t>
            </a:r>
            <a:endParaRPr lang="en-IN" sz="1600" b="1" dirty="0">
              <a:solidFill>
                <a:srgbClr val="FFB55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3698C-36DE-6689-F6B7-C4707DE55D03}"/>
              </a:ext>
            </a:extLst>
          </p:cNvPr>
          <p:cNvSpPr txBox="1"/>
          <p:nvPr/>
        </p:nvSpPr>
        <p:spPr>
          <a:xfrm>
            <a:off x="8603134" y="3485046"/>
            <a:ext cx="2607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B55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Meghalaya</a:t>
            </a:r>
            <a:endParaRPr lang="en-IN" sz="1600" b="1" dirty="0">
              <a:solidFill>
                <a:srgbClr val="FFB55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AE34E-E6D9-A593-28A7-B2F20A3E2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03" y="4009656"/>
            <a:ext cx="299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Two-wheeler: Maximum up to Rs. 25,000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Three-wheeler: Benefits up to Rs. 30,000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Four-wheeler: Maximum up to Rs. 2.5 lakh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C9C37-977D-6095-BE13-D68D47FD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836" y="4009656"/>
            <a:ext cx="299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Two-wheeler: Maximum up to Rs. 20,000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Three-wheeler: Benefits up to Rs. 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Four-wheeler: Maximum up to Rs. 1.5 lakh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51E7C-D03F-BB2D-84D4-C615A106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769" y="4009656"/>
            <a:ext cx="29923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Two-wheeler: Maximum up to Rs. 20,000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Three-wheeler: N/A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Four-wheeler: Maximum up to Rs. 60,000</a:t>
            </a:r>
          </a:p>
        </p:txBody>
      </p:sp>
    </p:spTree>
    <p:extLst>
      <p:ext uri="{BB962C8B-B14F-4D97-AF65-F5344CB8AC3E}">
        <p14:creationId xmlns:p14="http://schemas.microsoft.com/office/powerpoint/2010/main" val="140161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569734" y="1952787"/>
            <a:ext cx="7193829" cy="4274906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1032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How does the availability of charging stations infrastructure correlate with the EV sales and penetration rates in the top 5 states?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4B1F0-CE16-2266-4EC6-D664591DC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71" y="2115837"/>
            <a:ext cx="7081192" cy="3948806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6F5201-E720-AD85-1190-12D7BFFA25DB}"/>
              </a:ext>
            </a:extLst>
          </p:cNvPr>
          <p:cNvCxnSpPr>
            <a:cxnSpLocks/>
          </p:cNvCxnSpPr>
          <p:nvPr/>
        </p:nvCxnSpPr>
        <p:spPr>
          <a:xfrm flipV="1">
            <a:off x="5614738" y="2342147"/>
            <a:ext cx="2261462" cy="41709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F747EF-F4D2-A959-DBC2-40921C5FE781}"/>
              </a:ext>
            </a:extLst>
          </p:cNvPr>
          <p:cNvSpPr txBox="1"/>
          <p:nvPr/>
        </p:nvSpPr>
        <p:spPr>
          <a:xfrm>
            <a:off x="8086307" y="2018981"/>
            <a:ext cx="3423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Maharashtra has the highest penetration rate and a significant sales, indicating a strong impact of charging stations.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9BDA2-4006-A9E3-81F0-84700A1C0640}"/>
              </a:ext>
            </a:extLst>
          </p:cNvPr>
          <p:cNvSpPr txBox="1"/>
          <p:nvPr/>
        </p:nvSpPr>
        <p:spPr>
          <a:xfrm>
            <a:off x="8086307" y="3853853"/>
            <a:ext cx="3423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Karnataka shows a relatively high penetration rate but with a moderate change in sales compared to Maharashtra.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212807-5A13-D6CA-9BA6-27B156D1425C}"/>
              </a:ext>
            </a:extLst>
          </p:cNvPr>
          <p:cNvCxnSpPr>
            <a:cxnSpLocks/>
          </p:cNvCxnSpPr>
          <p:nvPr/>
        </p:nvCxnSpPr>
        <p:spPr>
          <a:xfrm flipV="1">
            <a:off x="7329609" y="4090240"/>
            <a:ext cx="546591" cy="345667"/>
          </a:xfrm>
          <a:prstGeom prst="bentConnector3">
            <a:avLst>
              <a:gd name="adj1" fmla="val 120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2793EE-4127-7874-D6D1-298292A8C345}"/>
              </a:ext>
            </a:extLst>
          </p:cNvPr>
          <p:cNvSpPr txBox="1"/>
          <p:nvPr/>
        </p:nvSpPr>
        <p:spPr>
          <a:xfrm>
            <a:off x="2419187" y="4269351"/>
            <a:ext cx="354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Tamil Nadu &amp; Gujarat have similar penetration rates with moderate changes in sales, suggesting a balanced impact.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EECC12-7B85-1E69-7486-5E50FB290334}"/>
              </a:ext>
            </a:extLst>
          </p:cNvPr>
          <p:cNvCxnSpPr>
            <a:cxnSpLocks/>
          </p:cNvCxnSpPr>
          <p:nvPr/>
        </p:nvCxnSpPr>
        <p:spPr>
          <a:xfrm flipV="1">
            <a:off x="1662489" y="4505738"/>
            <a:ext cx="546591" cy="345667"/>
          </a:xfrm>
          <a:prstGeom prst="bentConnector3">
            <a:avLst>
              <a:gd name="adj1" fmla="val 120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1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569734" y="2014780"/>
            <a:ext cx="10651039" cy="4212912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1032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Who should be the brand ambassador if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Motors launches their EV/Hybrid vehicles in India and why?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F633B-C598-C720-D1EF-D7ABDECA1895}"/>
              </a:ext>
            </a:extLst>
          </p:cNvPr>
          <p:cNvSpPr txBox="1"/>
          <p:nvPr/>
        </p:nvSpPr>
        <p:spPr>
          <a:xfrm>
            <a:off x="4680488" y="2014780"/>
            <a:ext cx="62121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Shahid Kapoor has a significant following among the younger generation who are increasingly interested in sustainable and eco-friendly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Known for his fitness regime and healthy lifestyle, Shahid Kapoor aligns well with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Motors' focus on sustainable and healthy transportation.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Shahid Kapoor has been involved in various environmental initiatives, demonstrating his commitment to sustainability.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aligns with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Motors' focus on electric and hybrid vehicles, which are considered more environmentally friendly than traditional gasoline-powered cars.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 descr="A person in a suit&#10;&#10;Description automatically generated">
            <a:extLst>
              <a:ext uri="{FF2B5EF4-FFF2-40B4-BE49-F238E27FC236}">
                <a16:creationId xmlns:a16="http://schemas.microsoft.com/office/drawing/2014/main" id="{AD7B4967-CE97-4D82-0898-5F3006AC2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6" y="1317795"/>
            <a:ext cx="5079893" cy="4909897"/>
          </a:xfrm>
          <a:prstGeom prst="rect">
            <a:avLst/>
          </a:prstGeom>
          <a:effectLst>
            <a:outerShdw blurRad="165100" dist="1143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09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6D1491-CD55-ADF6-933A-E34C1BDBF6FC}"/>
              </a:ext>
            </a:extLst>
          </p:cNvPr>
          <p:cNvSpPr/>
          <p:nvPr/>
        </p:nvSpPr>
        <p:spPr>
          <a:xfrm>
            <a:off x="569737" y="2478176"/>
            <a:ext cx="3392664" cy="2656275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6DD820-7D6E-3A8E-C054-E905AE9F366F}"/>
              </a:ext>
            </a:extLst>
          </p:cNvPr>
          <p:cNvSpPr/>
          <p:nvPr/>
        </p:nvSpPr>
        <p:spPr>
          <a:xfrm>
            <a:off x="4399670" y="2478176"/>
            <a:ext cx="3392664" cy="2656275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9F434B-B279-267F-F163-86FB9753F416}"/>
              </a:ext>
            </a:extLst>
          </p:cNvPr>
          <p:cNvSpPr/>
          <p:nvPr/>
        </p:nvSpPr>
        <p:spPr>
          <a:xfrm>
            <a:off x="8229603" y="2478176"/>
            <a:ext cx="3392664" cy="2656275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1032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 Which state of India is ideal to start the manufacturing unit? (Based on subsidies provided, ease of doing business, stability in governance etc.)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F420A-BA61-9684-6FBB-8EA511216BC5}"/>
              </a:ext>
            </a:extLst>
          </p:cNvPr>
          <p:cNvSpPr txBox="1"/>
          <p:nvPr/>
        </p:nvSpPr>
        <p:spPr>
          <a:xfrm>
            <a:off x="569734" y="1534099"/>
            <a:ext cx="118627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Gujarat is the ideal state for </a:t>
            </a:r>
            <a:r>
              <a:rPr lang="en-IN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Motors to establish its manufacturing unit in India. </a:t>
            </a:r>
          </a:p>
          <a:p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Here's why: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B457B-B6EB-24FC-2942-9174EBB8C5FA}"/>
              </a:ext>
            </a:extLst>
          </p:cNvPr>
          <p:cNvSpPr txBox="1"/>
          <p:nvPr/>
        </p:nvSpPr>
        <p:spPr>
          <a:xfrm>
            <a:off x="799317" y="2579906"/>
            <a:ext cx="29667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Subsidies and Incentives:</a:t>
            </a:r>
          </a:p>
          <a:p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Gujarat benefits significantly from the Production-Linked Incentive (PLI) scheme, especially for the automotive sector, offering substantial subsidies.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037CE-4C56-8E4C-8793-43874C1BE3FE}"/>
              </a:ext>
            </a:extLst>
          </p:cNvPr>
          <p:cNvSpPr txBox="1"/>
          <p:nvPr/>
        </p:nvSpPr>
        <p:spPr>
          <a:xfrm>
            <a:off x="4623643" y="2579906"/>
            <a:ext cx="30170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Ease of Doing Business:</a:t>
            </a:r>
          </a:p>
          <a:p>
            <a:r>
              <a:rPr lang="en-IN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Infrastructure: </a:t>
            </a:r>
          </a:p>
          <a:p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state has excellent road and rail connectivity, vital for the automotive industry.</a:t>
            </a:r>
          </a:p>
          <a:p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Skilled Workforce: Gujarat has a large pool of skilled </a:t>
            </a:r>
            <a:r>
              <a:rPr lang="en-IN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labor</a:t>
            </a: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particularly in manufacturing.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3301A-5CA1-1BC5-D0F0-2D0C40FCC694}"/>
              </a:ext>
            </a:extLst>
          </p:cNvPr>
          <p:cNvSpPr txBox="1"/>
          <p:nvPr/>
        </p:nvSpPr>
        <p:spPr>
          <a:xfrm>
            <a:off x="590500" y="5611436"/>
            <a:ext cx="10939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 other states like Maharashtra and Tamil Nadu offer competitive advantages, Gujarat's combination of subsidies, business-friendly environment, and stability makes it the best choice for </a:t>
            </a:r>
            <a:r>
              <a:rPr lang="en-IN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Motors.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FA42D-4A4F-F0BA-2DBD-27EF49D34B5F}"/>
              </a:ext>
            </a:extLst>
          </p:cNvPr>
          <p:cNvSpPr txBox="1"/>
          <p:nvPr/>
        </p:nvSpPr>
        <p:spPr>
          <a:xfrm>
            <a:off x="8383653" y="2579906"/>
            <a:ext cx="30845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Stability in Governance:</a:t>
            </a:r>
          </a:p>
          <a:p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Political Stability: The state has a stable political environment, crucial for long-term investments.</a:t>
            </a:r>
          </a:p>
          <a:p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Law and Order: Gujarat offers a safe and secure environment for businesses.</a:t>
            </a:r>
          </a:p>
          <a:p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92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10322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6.  Top 3 recommendations for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Motors.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70C5D-9E4B-0DF8-ED22-0FAFA0C7A9A7}"/>
              </a:ext>
            </a:extLst>
          </p:cNvPr>
          <p:cNvSpPr txBox="1"/>
          <p:nvPr/>
        </p:nvSpPr>
        <p:spPr>
          <a:xfrm>
            <a:off x="698530" y="2679702"/>
            <a:ext cx="256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 1:</a:t>
            </a:r>
            <a:endParaRPr lang="en-IN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2E486-CCD8-F788-607D-FDD9974BB5ED}"/>
              </a:ext>
            </a:extLst>
          </p:cNvPr>
          <p:cNvSpPr txBox="1"/>
          <p:nvPr/>
        </p:nvSpPr>
        <p:spPr>
          <a:xfrm>
            <a:off x="698530" y="3196526"/>
            <a:ext cx="3160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Manufacturing the ideal state could be Gujarat or Maharashtra due several government incentives and subsidies.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Also, both the states are very business friendly and have high infrastructure.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550E4-F209-945C-5089-DABDACBD4F08}"/>
              </a:ext>
            </a:extLst>
          </p:cNvPr>
          <p:cNvSpPr txBox="1"/>
          <p:nvPr/>
        </p:nvSpPr>
        <p:spPr>
          <a:xfrm>
            <a:off x="4531224" y="2679702"/>
            <a:ext cx="256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 2:</a:t>
            </a:r>
            <a:endParaRPr lang="en-IN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E2C43-14F1-A616-3AF3-EC0DDBF4BB4C}"/>
              </a:ext>
            </a:extLst>
          </p:cNvPr>
          <p:cNvSpPr txBox="1"/>
          <p:nvPr/>
        </p:nvSpPr>
        <p:spPr>
          <a:xfrm>
            <a:off x="4531224" y="3196526"/>
            <a:ext cx="3160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availability of charging stations are going to be very important. 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sure to availability of charging stations are good in each states.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F35E1-79F0-7CD6-FF2C-4345E33C77EE}"/>
              </a:ext>
            </a:extLst>
          </p:cNvPr>
          <p:cNvSpPr txBox="1"/>
          <p:nvPr/>
        </p:nvSpPr>
        <p:spPr>
          <a:xfrm>
            <a:off x="8363918" y="2679702"/>
            <a:ext cx="256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 3:</a:t>
            </a:r>
            <a:endParaRPr lang="en-IN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6FADE-0244-2EC7-C8C6-24641A154E6A}"/>
              </a:ext>
            </a:extLst>
          </p:cNvPr>
          <p:cNvSpPr txBox="1"/>
          <p:nvPr/>
        </p:nvSpPr>
        <p:spPr>
          <a:xfrm>
            <a:off x="8363918" y="3196526"/>
            <a:ext cx="3160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Goa, Karnataka, Delhi, Maharashtra, and Kerala are prime states for launching new vehicles due to their high penetration rates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Helpful for initial launches'</a:t>
            </a:r>
          </a:p>
        </p:txBody>
      </p:sp>
      <p:pic>
        <p:nvPicPr>
          <p:cNvPr id="1026" name="Picture 2" descr="Conveyor ">
            <a:extLst>
              <a:ext uri="{FF2B5EF4-FFF2-40B4-BE49-F238E27FC236}">
                <a16:creationId xmlns:a16="http://schemas.microsoft.com/office/drawing/2014/main" id="{A67374BE-DF4E-D453-A5B9-5E234FDE5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05" y="171590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ging station ">
            <a:hlinkClick r:id="rId4" tooltip="Charging station"/>
            <a:extLst>
              <a:ext uri="{FF2B5EF4-FFF2-40B4-BE49-F238E27FC236}">
                <a16:creationId xmlns:a16="http://schemas.microsoft.com/office/drawing/2014/main" id="{F12A4852-D3C7-6822-5E49-70D2DDEE5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21" y="171590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 ">
            <a:extLst>
              <a:ext uri="{FF2B5EF4-FFF2-40B4-BE49-F238E27FC236}">
                <a16:creationId xmlns:a16="http://schemas.microsoft.com/office/drawing/2014/main" id="{0F1C47A6-0A42-6DE4-9CFE-18C57076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337" y="171590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838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466EEF-DD58-94B0-35B2-D93387789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15" y="1930459"/>
            <a:ext cx="8529969" cy="479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6E4EC9-669D-8480-47C2-586735AD317E}"/>
              </a:ext>
            </a:extLst>
          </p:cNvPr>
          <p:cNvSpPr txBox="1"/>
          <p:nvPr/>
        </p:nvSpPr>
        <p:spPr>
          <a:xfrm>
            <a:off x="848622" y="573491"/>
            <a:ext cx="481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Special Thanks to :</a:t>
            </a:r>
            <a:endParaRPr lang="en-IN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948EA-783B-188A-FF23-7193AFE8A062}"/>
              </a:ext>
            </a:extLst>
          </p:cNvPr>
          <p:cNvSpPr txBox="1"/>
          <p:nvPr/>
        </p:nvSpPr>
        <p:spPr>
          <a:xfrm>
            <a:off x="2072988" y="2373741"/>
            <a:ext cx="3459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E37B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Dhaval Patel</a:t>
            </a:r>
            <a:endParaRPr lang="en-IN" sz="2200" b="1" dirty="0">
              <a:solidFill>
                <a:srgbClr val="E37B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1B0A9-953A-9E00-AD8F-C420D7BC9759}"/>
              </a:ext>
            </a:extLst>
          </p:cNvPr>
          <p:cNvSpPr txBox="1"/>
          <p:nvPr/>
        </p:nvSpPr>
        <p:spPr>
          <a:xfrm>
            <a:off x="6883870" y="2589184"/>
            <a:ext cx="3927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rgbClr val="E37B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Hemanand</a:t>
            </a:r>
            <a:r>
              <a:rPr lang="en-US" sz="2200" b="1" dirty="0">
                <a:solidFill>
                  <a:srgbClr val="E37B6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Vadivel</a:t>
            </a:r>
            <a:endParaRPr lang="en-IN" sz="2200" b="1" dirty="0">
              <a:solidFill>
                <a:srgbClr val="E37B6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8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E4EC9-669D-8480-47C2-586735AD317E}"/>
              </a:ext>
            </a:extLst>
          </p:cNvPr>
          <p:cNvSpPr txBox="1"/>
          <p:nvPr/>
        </p:nvSpPr>
        <p:spPr>
          <a:xfrm>
            <a:off x="1360066" y="4463566"/>
            <a:ext cx="39558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 !</a:t>
            </a:r>
            <a:endParaRPr lang="en-IN" sz="3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8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4B1B9-5E40-FF1A-BA8E-2648E4C37872}"/>
              </a:ext>
            </a:extLst>
          </p:cNvPr>
          <p:cNvSpPr txBox="1"/>
          <p:nvPr/>
        </p:nvSpPr>
        <p:spPr>
          <a:xfrm>
            <a:off x="740131" y="573492"/>
            <a:ext cx="91787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US" sz="3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Motors EV Expansion to India</a:t>
            </a:r>
            <a:endParaRPr lang="en-IN" sz="3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AEF7B-5137-1D7E-A528-C0E61B7685B6}"/>
              </a:ext>
            </a:extLst>
          </p:cNvPr>
          <p:cNvSpPr txBox="1"/>
          <p:nvPr/>
        </p:nvSpPr>
        <p:spPr>
          <a:xfrm>
            <a:off x="740131" y="2114142"/>
            <a:ext cx="848136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Motors is an automotive giant from the USA specializing in electric vehicles (EV).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the last 5 years, their market </a:t>
            </a:r>
            <a:r>
              <a:rPr lang="en-US" sz="2000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share rose to 25% 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electric and hybrid vehicles segment </a:t>
            </a:r>
            <a:r>
              <a:rPr lang="en-US" sz="2000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North America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 a part of their expansion plans, they wanted to launch their bestselling models in </a:t>
            </a:r>
            <a:r>
              <a:rPr lang="en-US" sz="2000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India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where their market share is </a:t>
            </a:r>
            <a:r>
              <a:rPr lang="en-US" sz="2000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less than 2%. </a:t>
            </a:r>
          </a:p>
        </p:txBody>
      </p:sp>
    </p:spTree>
    <p:extLst>
      <p:ext uri="{BB962C8B-B14F-4D97-AF65-F5344CB8AC3E}">
        <p14:creationId xmlns:p14="http://schemas.microsoft.com/office/powerpoint/2010/main" val="214455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4B1B9-5E40-FF1A-BA8E-2648E4C37872}"/>
              </a:ext>
            </a:extLst>
          </p:cNvPr>
          <p:cNvSpPr txBox="1"/>
          <p:nvPr/>
        </p:nvSpPr>
        <p:spPr>
          <a:xfrm>
            <a:off x="1313571" y="4482885"/>
            <a:ext cx="55366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1659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4B1B9-5E40-FF1A-BA8E-2648E4C37872}"/>
              </a:ext>
            </a:extLst>
          </p:cNvPr>
          <p:cNvSpPr txBox="1"/>
          <p:nvPr/>
        </p:nvSpPr>
        <p:spPr>
          <a:xfrm>
            <a:off x="1034600" y="572939"/>
            <a:ext cx="9178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  <a:endParaRPr lang="en-IN" sz="4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AEF7B-5137-1D7E-A528-C0E61B7685B6}"/>
              </a:ext>
            </a:extLst>
          </p:cNvPr>
          <p:cNvSpPr txBox="1"/>
          <p:nvPr/>
        </p:nvSpPr>
        <p:spPr>
          <a:xfrm>
            <a:off x="1034600" y="2191633"/>
            <a:ext cx="755146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detailed Market Research and Competitor Analysis of existing EV/Hybrid market in India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Identify Market Leaders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Analyse Seasonal Trends</a:t>
            </a:r>
            <a:endParaRPr lang="en-US" sz="2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IN" sz="2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Identify High-Growth Regions</a:t>
            </a:r>
            <a:endParaRPr lang="en-US" sz="2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IN" sz="2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Identify Declining Markets</a:t>
            </a: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8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4B1B9-5E40-FF1A-BA8E-2648E4C37872}"/>
              </a:ext>
            </a:extLst>
          </p:cNvPr>
          <p:cNvSpPr txBox="1"/>
          <p:nvPr/>
        </p:nvSpPr>
        <p:spPr>
          <a:xfrm>
            <a:off x="1313571" y="4482885"/>
            <a:ext cx="55366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265579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927621" y="1452966"/>
            <a:ext cx="6561749" cy="2407834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9587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Top 3 and bottom 3 Makers for the fiscal years 2023 and 2024 (number of 2-wheelers sold)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EB428-E8FB-68F6-B0D1-07991BC6FCD0}"/>
              </a:ext>
            </a:extLst>
          </p:cNvPr>
          <p:cNvSpPr txBox="1"/>
          <p:nvPr/>
        </p:nvSpPr>
        <p:spPr>
          <a:xfrm>
            <a:off x="1281592" y="2391422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Top 3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(2023)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514555-7C3F-10AF-1DA2-2D8912B36CE1}"/>
              </a:ext>
            </a:extLst>
          </p:cNvPr>
          <p:cNvSpPr/>
          <p:nvPr/>
        </p:nvSpPr>
        <p:spPr>
          <a:xfrm>
            <a:off x="927621" y="3976209"/>
            <a:ext cx="6561749" cy="2407834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FD050-4D24-7BB8-37AC-838279D5982D}"/>
              </a:ext>
            </a:extLst>
          </p:cNvPr>
          <p:cNvSpPr txBox="1"/>
          <p:nvPr/>
        </p:nvSpPr>
        <p:spPr>
          <a:xfrm>
            <a:off x="1273576" y="4856960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Top 3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(2024)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9737AD-EF08-062F-F103-FA92EC0A1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463" y="4230738"/>
            <a:ext cx="4830557" cy="18987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DE2374-D9A2-B678-5325-DB0B9E8A3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862" y="1684020"/>
            <a:ext cx="4850313" cy="1892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F88CE2-A7A8-6522-6ED6-DDA29B1FC251}"/>
              </a:ext>
            </a:extLst>
          </p:cNvPr>
          <p:cNvSpPr txBox="1"/>
          <p:nvPr/>
        </p:nvSpPr>
        <p:spPr>
          <a:xfrm>
            <a:off x="9358136" y="2153413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Insight(s)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74F59-CBBF-9686-A4B8-C0DE854F23F1}"/>
              </a:ext>
            </a:extLst>
          </p:cNvPr>
          <p:cNvSpPr txBox="1"/>
          <p:nvPr/>
        </p:nvSpPr>
        <p:spPr>
          <a:xfrm>
            <a:off x="8366689" y="2714852"/>
            <a:ext cx="32447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OLA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leading the market for last 2 year. With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110% increase in sales 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FY2023 to FY2024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 makers like TVS and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Ather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entered in the top 3 in last year.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0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312DA5-782A-9EE5-1538-F21C0FF8CDDA}"/>
              </a:ext>
            </a:extLst>
          </p:cNvPr>
          <p:cNvSpPr/>
          <p:nvPr/>
        </p:nvSpPr>
        <p:spPr>
          <a:xfrm>
            <a:off x="927621" y="1452966"/>
            <a:ext cx="6561749" cy="2407834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9587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Top 3 and bottom 3 Makers for the fiscal years 2023 and 2024 (number of 2-wheelers sold)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EB428-E8FB-68F6-B0D1-07991BC6FCD0}"/>
              </a:ext>
            </a:extLst>
          </p:cNvPr>
          <p:cNvSpPr txBox="1"/>
          <p:nvPr/>
        </p:nvSpPr>
        <p:spPr>
          <a:xfrm>
            <a:off x="1086026" y="2391422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Bottom 3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(2023)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514555-7C3F-10AF-1DA2-2D8912B36CE1}"/>
              </a:ext>
            </a:extLst>
          </p:cNvPr>
          <p:cNvSpPr/>
          <p:nvPr/>
        </p:nvSpPr>
        <p:spPr>
          <a:xfrm>
            <a:off x="927621" y="3976209"/>
            <a:ext cx="6561749" cy="2407834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FD050-4D24-7BB8-37AC-838279D5982D}"/>
              </a:ext>
            </a:extLst>
          </p:cNvPr>
          <p:cNvSpPr txBox="1"/>
          <p:nvPr/>
        </p:nvSpPr>
        <p:spPr>
          <a:xfrm>
            <a:off x="1110872" y="4856960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3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(2024)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96AE-DCD3-057C-E550-8CE16516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298" y="1737592"/>
            <a:ext cx="4648849" cy="183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D87F24-F99D-64C3-2AE4-93CF65DB6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228" y="4145426"/>
            <a:ext cx="4820762" cy="1863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4A16FE-78FE-9D3D-07BC-F338E8EDAF59}"/>
              </a:ext>
            </a:extLst>
          </p:cNvPr>
          <p:cNvSpPr txBox="1"/>
          <p:nvPr/>
        </p:nvSpPr>
        <p:spPr>
          <a:xfrm>
            <a:off x="9358136" y="2153413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Insight(s)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AE351-A055-7A5C-1F4C-3894A546F8CB}"/>
              </a:ext>
            </a:extLst>
          </p:cNvPr>
          <p:cNvSpPr txBox="1"/>
          <p:nvPr/>
        </p:nvSpPr>
        <p:spPr>
          <a:xfrm>
            <a:off x="8366689" y="2714852"/>
            <a:ext cx="32447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Kinetic Green and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Battre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Electric started selling from this year, therefore numbers could be low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 Revolt is selling since 2022 but facing a decrease in sales from Q1’23.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4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8D08E1-7D2A-0D98-7720-1C2ECBA10252}"/>
              </a:ext>
            </a:extLst>
          </p:cNvPr>
          <p:cNvSpPr txBox="1"/>
          <p:nvPr/>
        </p:nvSpPr>
        <p:spPr>
          <a:xfrm>
            <a:off x="569736" y="506322"/>
            <a:ext cx="995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Top 5 states with the highest penetration rate in 2-wheeler and 4-wheeler EV sales in FY 2024.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0743FD-9C1D-5B62-01B7-27A7C503BE57}"/>
              </a:ext>
            </a:extLst>
          </p:cNvPr>
          <p:cNvSpPr/>
          <p:nvPr/>
        </p:nvSpPr>
        <p:spPr>
          <a:xfrm>
            <a:off x="933348" y="1514959"/>
            <a:ext cx="5792915" cy="4657548"/>
          </a:xfrm>
          <a:prstGeom prst="roundRect">
            <a:avLst>
              <a:gd name="adj" fmla="val 5004"/>
            </a:avLst>
          </a:prstGeom>
          <a:solidFill>
            <a:srgbClr val="4E4D70"/>
          </a:solidFill>
          <a:ln>
            <a:noFill/>
          </a:ln>
          <a:effectLst>
            <a:outerShdw blurRad="254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1D0B6-BC8B-9FE9-69FB-FA4677677943}"/>
              </a:ext>
            </a:extLst>
          </p:cNvPr>
          <p:cNvSpPr txBox="1"/>
          <p:nvPr/>
        </p:nvSpPr>
        <p:spPr>
          <a:xfrm>
            <a:off x="1193352" y="1834998"/>
            <a:ext cx="24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2-Wheeler</a:t>
            </a:r>
            <a:endParaRPr lang="en-IN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D23A0-D4AD-9EC2-CA09-DF489627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52" y="2524369"/>
            <a:ext cx="5377929" cy="34531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BCD3D-0CFA-5FDE-3DA0-A444D0155916}"/>
              </a:ext>
            </a:extLst>
          </p:cNvPr>
          <p:cNvSpPr txBox="1"/>
          <p:nvPr/>
        </p:nvSpPr>
        <p:spPr>
          <a:xfrm>
            <a:off x="8745356" y="2095355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89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Insight(s)</a:t>
            </a:r>
            <a:endParaRPr lang="en-IN" sz="1600" b="1" dirty="0">
              <a:solidFill>
                <a:srgbClr val="00C89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94DC8-6D3E-3148-1714-F59EB1DAE1B3}"/>
              </a:ext>
            </a:extLst>
          </p:cNvPr>
          <p:cNvSpPr txBox="1"/>
          <p:nvPr/>
        </p:nvSpPr>
        <p:spPr>
          <a:xfrm>
            <a:off x="7753909" y="2656794"/>
            <a:ext cx="3244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leading with highest penetration rate of 17.99%, which is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~3 times the average penetration rate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2 wheeler category.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 top 5 states have higher penetration rate that the average penetration rate in 2 wheeler category.</a:t>
            </a:r>
          </a:p>
        </p:txBody>
      </p:sp>
    </p:spTree>
    <p:extLst>
      <p:ext uri="{BB962C8B-B14F-4D97-AF65-F5344CB8AC3E}">
        <p14:creationId xmlns:p14="http://schemas.microsoft.com/office/powerpoint/2010/main" val="370224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1592</Words>
  <Application>Microsoft Office PowerPoint</Application>
  <PresentationFormat>Widescreen</PresentationFormat>
  <Paragraphs>199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Ashwani Kushwah</dc:creator>
  <cp:lastModifiedBy>Ashwani Kushwah</cp:lastModifiedBy>
  <cp:revision>83</cp:revision>
  <dcterms:created xsi:type="dcterms:W3CDTF">2024-08-27T16:31:15Z</dcterms:created>
  <dcterms:modified xsi:type="dcterms:W3CDTF">2024-09-01T14:57:39Z</dcterms:modified>
</cp:coreProperties>
</file>