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lsm" ContentType="application/vnd.ms-excel.sheet.macroEnabled.12"/>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6" r:id="rId6"/>
    <p:sldId id="261" r:id="rId7"/>
    <p:sldId id="262" r:id="rId8"/>
    <p:sldId id="263" r:id="rId9"/>
    <p:sldId id="264" r:id="rId10"/>
    <p:sldId id="265" r:id="rId11"/>
    <p:sldId id="268" r:id="rId12"/>
    <p:sldId id="267" r:id="rId13"/>
    <p:sldId id="269" r:id="rId14"/>
    <p:sldId id="273" r:id="rId15"/>
    <p:sldId id="274" r:id="rId16"/>
    <p:sldId id="275" r:id="rId17"/>
    <p:sldId id="271"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BF0522-04C8-46D0-AF5E-0BFFD857E611}" v="24" dt="2023-04-06T07:15:58.2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4" autoAdjust="0"/>
    <p:restoredTop sz="94660"/>
  </p:normalViewPr>
  <p:slideViewPr>
    <p:cSldViewPr snapToGrid="0">
      <p:cViewPr varScale="1">
        <p:scale>
          <a:sx n="91" d="100"/>
          <a:sy n="91" d="100"/>
        </p:scale>
        <p:origin x="27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FBA92B-8871-42B7-AF89-D38B59C74976}" type="datetimeFigureOut">
              <a:rPr lang="en-US" smtClean="0"/>
              <a:t>4/5/2023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ED49BA-E984-42F6-AA7A-8EEB93D0016A}" type="slidenum">
              <a:rPr lang="en-US" smtClean="0"/>
              <a:t>‹#›</a:t>
            </a:fld>
            <a:endParaRPr lang="en-US"/>
          </a:p>
        </p:txBody>
      </p:sp>
    </p:spTree>
    <p:extLst>
      <p:ext uri="{BB962C8B-B14F-4D97-AF65-F5344CB8AC3E}">
        <p14:creationId xmlns:p14="http://schemas.microsoft.com/office/powerpoint/2010/main" val="74822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26A77-7470-5351-7254-5FC98E9EB6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AAAF26-5A94-7E44-9B07-478DFF1F8D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EF78E62-7CA3-C55F-146D-6530D57D41B6}"/>
              </a:ext>
            </a:extLst>
          </p:cNvPr>
          <p:cNvSpPr>
            <a:spLocks noGrp="1"/>
          </p:cNvSpPr>
          <p:nvPr>
            <p:ph type="dt" sz="half" idx="10"/>
          </p:nvPr>
        </p:nvSpPr>
        <p:spPr/>
        <p:txBody>
          <a:bodyPr/>
          <a:lstStyle/>
          <a:p>
            <a:fld id="{EFD14D19-A0F9-4A5B-9D65-3B5F739A2F8B}" type="datetimeFigureOut">
              <a:rPr lang="en-US" smtClean="0"/>
              <a:t>4/5/2023</a:t>
            </a:fld>
            <a:endParaRPr lang="en-US"/>
          </a:p>
        </p:txBody>
      </p:sp>
      <p:sp>
        <p:nvSpPr>
          <p:cNvPr id="5" name="Footer Placeholder 4">
            <a:extLst>
              <a:ext uri="{FF2B5EF4-FFF2-40B4-BE49-F238E27FC236}">
                <a16:creationId xmlns:a16="http://schemas.microsoft.com/office/drawing/2014/main" id="{B29E4302-9C44-2152-B241-472D45206B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2A82E8-2D30-F410-2B69-00A64655A31E}"/>
              </a:ext>
            </a:extLst>
          </p:cNvPr>
          <p:cNvSpPr>
            <a:spLocks noGrp="1"/>
          </p:cNvSpPr>
          <p:nvPr>
            <p:ph type="sldNum" sz="quarter" idx="12"/>
          </p:nvPr>
        </p:nvSpPr>
        <p:spPr/>
        <p:txBody>
          <a:bodyPr/>
          <a:lstStyle/>
          <a:p>
            <a:fld id="{474FBA71-292E-4208-96E3-56C974665AE5}" type="slidenum">
              <a:rPr lang="en-US" smtClean="0"/>
              <a:t>‹#›</a:t>
            </a:fld>
            <a:endParaRPr lang="en-US"/>
          </a:p>
        </p:txBody>
      </p:sp>
    </p:spTree>
    <p:extLst>
      <p:ext uri="{BB962C8B-B14F-4D97-AF65-F5344CB8AC3E}">
        <p14:creationId xmlns:p14="http://schemas.microsoft.com/office/powerpoint/2010/main" val="904216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448D5-2AC7-1406-AB06-C3F622303C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0617CEB-9716-B89B-A55D-0535C49021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74071D-03CF-6368-BD11-4FF4118C59DB}"/>
              </a:ext>
            </a:extLst>
          </p:cNvPr>
          <p:cNvSpPr>
            <a:spLocks noGrp="1"/>
          </p:cNvSpPr>
          <p:nvPr>
            <p:ph type="dt" sz="half" idx="10"/>
          </p:nvPr>
        </p:nvSpPr>
        <p:spPr/>
        <p:txBody>
          <a:bodyPr/>
          <a:lstStyle/>
          <a:p>
            <a:fld id="{EFD14D19-A0F9-4A5B-9D65-3B5F739A2F8B}" type="datetimeFigureOut">
              <a:rPr lang="en-US" smtClean="0"/>
              <a:t>4/5/2023</a:t>
            </a:fld>
            <a:endParaRPr lang="en-US"/>
          </a:p>
        </p:txBody>
      </p:sp>
      <p:sp>
        <p:nvSpPr>
          <p:cNvPr id="5" name="Footer Placeholder 4">
            <a:extLst>
              <a:ext uri="{FF2B5EF4-FFF2-40B4-BE49-F238E27FC236}">
                <a16:creationId xmlns:a16="http://schemas.microsoft.com/office/drawing/2014/main" id="{542A7D2C-D189-BF72-2E61-EDDF278DB6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1D3E1C-6E13-CF2F-8692-1D267B1A5D1D}"/>
              </a:ext>
            </a:extLst>
          </p:cNvPr>
          <p:cNvSpPr>
            <a:spLocks noGrp="1"/>
          </p:cNvSpPr>
          <p:nvPr>
            <p:ph type="sldNum" sz="quarter" idx="12"/>
          </p:nvPr>
        </p:nvSpPr>
        <p:spPr/>
        <p:txBody>
          <a:bodyPr/>
          <a:lstStyle/>
          <a:p>
            <a:fld id="{474FBA71-292E-4208-96E3-56C974665AE5}" type="slidenum">
              <a:rPr lang="en-US" smtClean="0"/>
              <a:t>‹#›</a:t>
            </a:fld>
            <a:endParaRPr lang="en-US"/>
          </a:p>
        </p:txBody>
      </p:sp>
    </p:spTree>
    <p:extLst>
      <p:ext uri="{BB962C8B-B14F-4D97-AF65-F5344CB8AC3E}">
        <p14:creationId xmlns:p14="http://schemas.microsoft.com/office/powerpoint/2010/main" val="2646559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24F545-7749-4B35-A304-E8533C3029F1}"/>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94CE230-1804-0203-813B-BD486F9E7970}"/>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E2A0EB-EB2E-40A3-21BE-D7F1358701A6}"/>
              </a:ext>
            </a:extLst>
          </p:cNvPr>
          <p:cNvSpPr>
            <a:spLocks noGrp="1"/>
          </p:cNvSpPr>
          <p:nvPr>
            <p:ph type="dt" sz="half" idx="10"/>
          </p:nvPr>
        </p:nvSpPr>
        <p:spPr/>
        <p:txBody>
          <a:bodyPr/>
          <a:lstStyle/>
          <a:p>
            <a:fld id="{EFD14D19-A0F9-4A5B-9D65-3B5F739A2F8B}" type="datetimeFigureOut">
              <a:rPr lang="en-US" smtClean="0"/>
              <a:t>4/5/2023</a:t>
            </a:fld>
            <a:endParaRPr lang="en-US"/>
          </a:p>
        </p:txBody>
      </p:sp>
      <p:sp>
        <p:nvSpPr>
          <p:cNvPr id="5" name="Footer Placeholder 4">
            <a:extLst>
              <a:ext uri="{FF2B5EF4-FFF2-40B4-BE49-F238E27FC236}">
                <a16:creationId xmlns:a16="http://schemas.microsoft.com/office/drawing/2014/main" id="{7114A23A-56A3-C93E-5412-E0DCA827BD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64A09A-AD41-6569-E615-3FC3CE18E156}"/>
              </a:ext>
            </a:extLst>
          </p:cNvPr>
          <p:cNvSpPr>
            <a:spLocks noGrp="1"/>
          </p:cNvSpPr>
          <p:nvPr>
            <p:ph type="sldNum" sz="quarter" idx="12"/>
          </p:nvPr>
        </p:nvSpPr>
        <p:spPr/>
        <p:txBody>
          <a:bodyPr/>
          <a:lstStyle/>
          <a:p>
            <a:fld id="{474FBA71-292E-4208-96E3-56C974665AE5}" type="slidenum">
              <a:rPr lang="en-US" smtClean="0"/>
              <a:t>‹#›</a:t>
            </a:fld>
            <a:endParaRPr lang="en-US"/>
          </a:p>
        </p:txBody>
      </p:sp>
    </p:spTree>
    <p:extLst>
      <p:ext uri="{BB962C8B-B14F-4D97-AF65-F5344CB8AC3E}">
        <p14:creationId xmlns:p14="http://schemas.microsoft.com/office/powerpoint/2010/main" val="2089564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08577-A207-4556-2CEB-F3BA4905B4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732BE3-03B5-9902-2E86-774CA88CB0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9B8582-35ED-356C-C75E-AE2907B02CDE}"/>
              </a:ext>
            </a:extLst>
          </p:cNvPr>
          <p:cNvSpPr>
            <a:spLocks noGrp="1"/>
          </p:cNvSpPr>
          <p:nvPr>
            <p:ph type="dt" sz="half" idx="10"/>
          </p:nvPr>
        </p:nvSpPr>
        <p:spPr/>
        <p:txBody>
          <a:bodyPr/>
          <a:lstStyle/>
          <a:p>
            <a:fld id="{EFD14D19-A0F9-4A5B-9D65-3B5F739A2F8B}" type="datetimeFigureOut">
              <a:rPr lang="en-US" smtClean="0"/>
              <a:t>4/5/2023</a:t>
            </a:fld>
            <a:endParaRPr lang="en-US"/>
          </a:p>
        </p:txBody>
      </p:sp>
      <p:sp>
        <p:nvSpPr>
          <p:cNvPr id="5" name="Footer Placeholder 4">
            <a:extLst>
              <a:ext uri="{FF2B5EF4-FFF2-40B4-BE49-F238E27FC236}">
                <a16:creationId xmlns:a16="http://schemas.microsoft.com/office/drawing/2014/main" id="{3C3D2149-5B8C-1688-47F1-D7FA7C852F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58A8FA-F0EA-F279-9B21-CB189EFCA801}"/>
              </a:ext>
            </a:extLst>
          </p:cNvPr>
          <p:cNvSpPr>
            <a:spLocks noGrp="1"/>
          </p:cNvSpPr>
          <p:nvPr>
            <p:ph type="sldNum" sz="quarter" idx="12"/>
          </p:nvPr>
        </p:nvSpPr>
        <p:spPr/>
        <p:txBody>
          <a:bodyPr/>
          <a:lstStyle/>
          <a:p>
            <a:fld id="{474FBA71-292E-4208-96E3-56C974665AE5}" type="slidenum">
              <a:rPr lang="en-US" smtClean="0"/>
              <a:t>‹#›</a:t>
            </a:fld>
            <a:endParaRPr lang="en-US"/>
          </a:p>
        </p:txBody>
      </p:sp>
    </p:spTree>
    <p:extLst>
      <p:ext uri="{BB962C8B-B14F-4D97-AF65-F5344CB8AC3E}">
        <p14:creationId xmlns:p14="http://schemas.microsoft.com/office/powerpoint/2010/main" val="1162237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CAE95-6090-90E8-55CC-F2254985D862}"/>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AA18B12-630E-B5F5-5288-56EB17B80A4F}"/>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88502F-722C-17C2-20C4-9C527E276513}"/>
              </a:ext>
            </a:extLst>
          </p:cNvPr>
          <p:cNvSpPr>
            <a:spLocks noGrp="1"/>
          </p:cNvSpPr>
          <p:nvPr>
            <p:ph type="dt" sz="half" idx="10"/>
          </p:nvPr>
        </p:nvSpPr>
        <p:spPr/>
        <p:txBody>
          <a:bodyPr/>
          <a:lstStyle/>
          <a:p>
            <a:fld id="{EFD14D19-A0F9-4A5B-9D65-3B5F739A2F8B}" type="datetimeFigureOut">
              <a:rPr lang="en-US" smtClean="0"/>
              <a:t>4/5/2023</a:t>
            </a:fld>
            <a:endParaRPr lang="en-US"/>
          </a:p>
        </p:txBody>
      </p:sp>
      <p:sp>
        <p:nvSpPr>
          <p:cNvPr id="5" name="Footer Placeholder 4">
            <a:extLst>
              <a:ext uri="{FF2B5EF4-FFF2-40B4-BE49-F238E27FC236}">
                <a16:creationId xmlns:a16="http://schemas.microsoft.com/office/drawing/2014/main" id="{3AB1F527-2141-B138-2B11-615B8E1AD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32E7B8-3FA4-CF86-5715-CC0B214DFF8B}"/>
              </a:ext>
            </a:extLst>
          </p:cNvPr>
          <p:cNvSpPr>
            <a:spLocks noGrp="1"/>
          </p:cNvSpPr>
          <p:nvPr>
            <p:ph type="sldNum" sz="quarter" idx="12"/>
          </p:nvPr>
        </p:nvSpPr>
        <p:spPr/>
        <p:txBody>
          <a:bodyPr/>
          <a:lstStyle/>
          <a:p>
            <a:fld id="{474FBA71-292E-4208-96E3-56C974665AE5}" type="slidenum">
              <a:rPr lang="en-US" smtClean="0"/>
              <a:t>‹#›</a:t>
            </a:fld>
            <a:endParaRPr lang="en-US"/>
          </a:p>
        </p:txBody>
      </p:sp>
    </p:spTree>
    <p:extLst>
      <p:ext uri="{BB962C8B-B14F-4D97-AF65-F5344CB8AC3E}">
        <p14:creationId xmlns:p14="http://schemas.microsoft.com/office/powerpoint/2010/main" val="3084959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CBA78-6C03-9189-7C37-A8CD007769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378F9C-1A75-6420-6C58-815A99DD68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D395F0-F174-4142-D4B9-4AB2BEEA1F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55B954-6823-A575-B3C7-E143762FC138}"/>
              </a:ext>
            </a:extLst>
          </p:cNvPr>
          <p:cNvSpPr>
            <a:spLocks noGrp="1"/>
          </p:cNvSpPr>
          <p:nvPr>
            <p:ph type="dt" sz="half" idx="10"/>
          </p:nvPr>
        </p:nvSpPr>
        <p:spPr/>
        <p:txBody>
          <a:bodyPr/>
          <a:lstStyle/>
          <a:p>
            <a:fld id="{EFD14D19-A0F9-4A5B-9D65-3B5F739A2F8B}" type="datetimeFigureOut">
              <a:rPr lang="en-US" smtClean="0"/>
              <a:t>4/5/2023</a:t>
            </a:fld>
            <a:endParaRPr lang="en-US"/>
          </a:p>
        </p:txBody>
      </p:sp>
      <p:sp>
        <p:nvSpPr>
          <p:cNvPr id="6" name="Footer Placeholder 5">
            <a:extLst>
              <a:ext uri="{FF2B5EF4-FFF2-40B4-BE49-F238E27FC236}">
                <a16:creationId xmlns:a16="http://schemas.microsoft.com/office/drawing/2014/main" id="{2D23C312-B0A9-0118-ADCE-C9F8D6F106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EAB937-50F4-233F-05ED-D62C13FECA7F}"/>
              </a:ext>
            </a:extLst>
          </p:cNvPr>
          <p:cNvSpPr>
            <a:spLocks noGrp="1"/>
          </p:cNvSpPr>
          <p:nvPr>
            <p:ph type="sldNum" sz="quarter" idx="12"/>
          </p:nvPr>
        </p:nvSpPr>
        <p:spPr/>
        <p:txBody>
          <a:bodyPr/>
          <a:lstStyle/>
          <a:p>
            <a:fld id="{474FBA71-292E-4208-96E3-56C974665AE5}" type="slidenum">
              <a:rPr lang="en-US" smtClean="0"/>
              <a:t>‹#›</a:t>
            </a:fld>
            <a:endParaRPr lang="en-US"/>
          </a:p>
        </p:txBody>
      </p:sp>
    </p:spTree>
    <p:extLst>
      <p:ext uri="{BB962C8B-B14F-4D97-AF65-F5344CB8AC3E}">
        <p14:creationId xmlns:p14="http://schemas.microsoft.com/office/powerpoint/2010/main" val="3949793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5CE2-C109-061A-B32C-29E9DAC2C451}"/>
              </a:ext>
            </a:extLst>
          </p:cNvPr>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2E87AF-69AE-924D-8585-9004B6B5E76E}"/>
              </a:ext>
            </a:extLst>
          </p:cNvPr>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333E3F-1A0A-175A-5C27-50F9F37C8AFA}"/>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6889D4-73BC-8885-CB35-422740F25622}"/>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4FE3CD-68BB-E28B-0AD2-BE39B2D2843F}"/>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3BA793-1A80-070B-7CB0-ED326BF97B8B}"/>
              </a:ext>
            </a:extLst>
          </p:cNvPr>
          <p:cNvSpPr>
            <a:spLocks noGrp="1"/>
          </p:cNvSpPr>
          <p:nvPr>
            <p:ph type="dt" sz="half" idx="10"/>
          </p:nvPr>
        </p:nvSpPr>
        <p:spPr/>
        <p:txBody>
          <a:bodyPr/>
          <a:lstStyle/>
          <a:p>
            <a:fld id="{EFD14D19-A0F9-4A5B-9D65-3B5F739A2F8B}" type="datetimeFigureOut">
              <a:rPr lang="en-US" smtClean="0"/>
              <a:t>4/5/2023</a:t>
            </a:fld>
            <a:endParaRPr lang="en-US"/>
          </a:p>
        </p:txBody>
      </p:sp>
      <p:sp>
        <p:nvSpPr>
          <p:cNvPr id="8" name="Footer Placeholder 7">
            <a:extLst>
              <a:ext uri="{FF2B5EF4-FFF2-40B4-BE49-F238E27FC236}">
                <a16:creationId xmlns:a16="http://schemas.microsoft.com/office/drawing/2014/main" id="{C149030C-DA66-54D5-B45F-677DC5D0F1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1F521C9-961B-050C-6A89-7145289CB208}"/>
              </a:ext>
            </a:extLst>
          </p:cNvPr>
          <p:cNvSpPr>
            <a:spLocks noGrp="1"/>
          </p:cNvSpPr>
          <p:nvPr>
            <p:ph type="sldNum" sz="quarter" idx="12"/>
          </p:nvPr>
        </p:nvSpPr>
        <p:spPr/>
        <p:txBody>
          <a:bodyPr/>
          <a:lstStyle/>
          <a:p>
            <a:fld id="{474FBA71-292E-4208-96E3-56C974665AE5}" type="slidenum">
              <a:rPr lang="en-US" smtClean="0"/>
              <a:t>‹#›</a:t>
            </a:fld>
            <a:endParaRPr lang="en-US"/>
          </a:p>
        </p:txBody>
      </p:sp>
    </p:spTree>
    <p:extLst>
      <p:ext uri="{BB962C8B-B14F-4D97-AF65-F5344CB8AC3E}">
        <p14:creationId xmlns:p14="http://schemas.microsoft.com/office/powerpoint/2010/main" val="2428732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4551F-91D4-07F7-77F3-BA4F0FF26A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7185C6-01D1-EDE7-1A58-F49EAB53DB69}"/>
              </a:ext>
            </a:extLst>
          </p:cNvPr>
          <p:cNvSpPr>
            <a:spLocks noGrp="1"/>
          </p:cNvSpPr>
          <p:nvPr>
            <p:ph type="dt" sz="half" idx="10"/>
          </p:nvPr>
        </p:nvSpPr>
        <p:spPr/>
        <p:txBody>
          <a:bodyPr/>
          <a:lstStyle/>
          <a:p>
            <a:fld id="{EFD14D19-A0F9-4A5B-9D65-3B5F739A2F8B}" type="datetimeFigureOut">
              <a:rPr lang="en-US" smtClean="0"/>
              <a:t>4/5/2023</a:t>
            </a:fld>
            <a:endParaRPr lang="en-US"/>
          </a:p>
        </p:txBody>
      </p:sp>
      <p:sp>
        <p:nvSpPr>
          <p:cNvPr id="4" name="Footer Placeholder 3">
            <a:extLst>
              <a:ext uri="{FF2B5EF4-FFF2-40B4-BE49-F238E27FC236}">
                <a16:creationId xmlns:a16="http://schemas.microsoft.com/office/drawing/2014/main" id="{815E69DD-61AC-24BD-EA8F-1BC93800AD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483784-8CD5-5CE9-9127-7C4E0C558A25}"/>
              </a:ext>
            </a:extLst>
          </p:cNvPr>
          <p:cNvSpPr>
            <a:spLocks noGrp="1"/>
          </p:cNvSpPr>
          <p:nvPr>
            <p:ph type="sldNum" sz="quarter" idx="12"/>
          </p:nvPr>
        </p:nvSpPr>
        <p:spPr/>
        <p:txBody>
          <a:bodyPr/>
          <a:lstStyle/>
          <a:p>
            <a:fld id="{474FBA71-292E-4208-96E3-56C974665AE5}" type="slidenum">
              <a:rPr lang="en-US" smtClean="0"/>
              <a:t>‹#›</a:t>
            </a:fld>
            <a:endParaRPr lang="en-US"/>
          </a:p>
        </p:txBody>
      </p:sp>
    </p:spTree>
    <p:extLst>
      <p:ext uri="{BB962C8B-B14F-4D97-AF65-F5344CB8AC3E}">
        <p14:creationId xmlns:p14="http://schemas.microsoft.com/office/powerpoint/2010/main" val="429605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11E8B2-E862-1716-83F2-8A5941EDF4FD}"/>
              </a:ext>
            </a:extLst>
          </p:cNvPr>
          <p:cNvSpPr>
            <a:spLocks noGrp="1"/>
          </p:cNvSpPr>
          <p:nvPr>
            <p:ph type="dt" sz="half" idx="10"/>
          </p:nvPr>
        </p:nvSpPr>
        <p:spPr/>
        <p:txBody>
          <a:bodyPr/>
          <a:lstStyle/>
          <a:p>
            <a:fld id="{EFD14D19-A0F9-4A5B-9D65-3B5F739A2F8B}" type="datetimeFigureOut">
              <a:rPr lang="en-US" smtClean="0"/>
              <a:t>4/5/2023</a:t>
            </a:fld>
            <a:endParaRPr lang="en-US"/>
          </a:p>
        </p:txBody>
      </p:sp>
      <p:sp>
        <p:nvSpPr>
          <p:cNvPr id="3" name="Footer Placeholder 2">
            <a:extLst>
              <a:ext uri="{FF2B5EF4-FFF2-40B4-BE49-F238E27FC236}">
                <a16:creationId xmlns:a16="http://schemas.microsoft.com/office/drawing/2014/main" id="{F0A26CD5-C1CE-AE07-B097-846628CBF95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6B64C6-B99D-B2E9-230D-AC2B707616D9}"/>
              </a:ext>
            </a:extLst>
          </p:cNvPr>
          <p:cNvSpPr>
            <a:spLocks noGrp="1"/>
          </p:cNvSpPr>
          <p:nvPr>
            <p:ph type="sldNum" sz="quarter" idx="12"/>
          </p:nvPr>
        </p:nvSpPr>
        <p:spPr/>
        <p:txBody>
          <a:bodyPr/>
          <a:lstStyle/>
          <a:p>
            <a:fld id="{474FBA71-292E-4208-96E3-56C974665AE5}" type="slidenum">
              <a:rPr lang="en-US" smtClean="0"/>
              <a:t>‹#›</a:t>
            </a:fld>
            <a:endParaRPr lang="en-US"/>
          </a:p>
        </p:txBody>
      </p:sp>
    </p:spTree>
    <p:extLst>
      <p:ext uri="{BB962C8B-B14F-4D97-AF65-F5344CB8AC3E}">
        <p14:creationId xmlns:p14="http://schemas.microsoft.com/office/powerpoint/2010/main" val="3802888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05E10-1281-9D28-AED1-0ABCBF002A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BE4EB9E-2483-628C-7683-C133B7974191}"/>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9F7EEA-773E-F553-AD2C-B56F1D80B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15579E-7670-4335-BB6D-1757D05D0A13}"/>
              </a:ext>
            </a:extLst>
          </p:cNvPr>
          <p:cNvSpPr>
            <a:spLocks noGrp="1"/>
          </p:cNvSpPr>
          <p:nvPr>
            <p:ph type="dt" sz="half" idx="10"/>
          </p:nvPr>
        </p:nvSpPr>
        <p:spPr/>
        <p:txBody>
          <a:bodyPr/>
          <a:lstStyle/>
          <a:p>
            <a:fld id="{EFD14D19-A0F9-4A5B-9D65-3B5F739A2F8B}" type="datetimeFigureOut">
              <a:rPr lang="en-US" smtClean="0"/>
              <a:t>4/5/2023</a:t>
            </a:fld>
            <a:endParaRPr lang="en-US"/>
          </a:p>
        </p:txBody>
      </p:sp>
      <p:sp>
        <p:nvSpPr>
          <p:cNvPr id="6" name="Footer Placeholder 5">
            <a:extLst>
              <a:ext uri="{FF2B5EF4-FFF2-40B4-BE49-F238E27FC236}">
                <a16:creationId xmlns:a16="http://schemas.microsoft.com/office/drawing/2014/main" id="{878C0231-9C37-EFF7-2ECA-5AEE16022B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5D6C44-BEDE-00F7-80DF-2F0DB61B4A05}"/>
              </a:ext>
            </a:extLst>
          </p:cNvPr>
          <p:cNvSpPr>
            <a:spLocks noGrp="1"/>
          </p:cNvSpPr>
          <p:nvPr>
            <p:ph type="sldNum" sz="quarter" idx="12"/>
          </p:nvPr>
        </p:nvSpPr>
        <p:spPr/>
        <p:txBody>
          <a:bodyPr/>
          <a:lstStyle/>
          <a:p>
            <a:fld id="{474FBA71-292E-4208-96E3-56C974665AE5}" type="slidenum">
              <a:rPr lang="en-US" smtClean="0"/>
              <a:t>‹#›</a:t>
            </a:fld>
            <a:endParaRPr lang="en-US"/>
          </a:p>
        </p:txBody>
      </p:sp>
    </p:spTree>
    <p:extLst>
      <p:ext uri="{BB962C8B-B14F-4D97-AF65-F5344CB8AC3E}">
        <p14:creationId xmlns:p14="http://schemas.microsoft.com/office/powerpoint/2010/main" val="1883138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F244E-1457-825C-97F1-9E5E6A7A8A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5B115E9-ABDB-11D1-F950-4C78A7BAFB3C}"/>
              </a:ext>
            </a:extLst>
          </p:cNvPr>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B69499-2767-D980-27A1-82085C7711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8B68B2-EF19-EE6C-50A8-601C6EB268CB}"/>
              </a:ext>
            </a:extLst>
          </p:cNvPr>
          <p:cNvSpPr>
            <a:spLocks noGrp="1"/>
          </p:cNvSpPr>
          <p:nvPr>
            <p:ph type="dt" sz="half" idx="10"/>
          </p:nvPr>
        </p:nvSpPr>
        <p:spPr/>
        <p:txBody>
          <a:bodyPr/>
          <a:lstStyle/>
          <a:p>
            <a:fld id="{EFD14D19-A0F9-4A5B-9D65-3B5F739A2F8B}" type="datetimeFigureOut">
              <a:rPr lang="en-US" smtClean="0"/>
              <a:t>4/5/2023</a:t>
            </a:fld>
            <a:endParaRPr lang="en-US"/>
          </a:p>
        </p:txBody>
      </p:sp>
      <p:sp>
        <p:nvSpPr>
          <p:cNvPr id="6" name="Footer Placeholder 5">
            <a:extLst>
              <a:ext uri="{FF2B5EF4-FFF2-40B4-BE49-F238E27FC236}">
                <a16:creationId xmlns:a16="http://schemas.microsoft.com/office/drawing/2014/main" id="{8A2EF555-4AFD-C74F-9DCF-422E93E3E1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CB3871-5695-9E61-91BF-0248ABADFA02}"/>
              </a:ext>
            </a:extLst>
          </p:cNvPr>
          <p:cNvSpPr>
            <a:spLocks noGrp="1"/>
          </p:cNvSpPr>
          <p:nvPr>
            <p:ph type="sldNum" sz="quarter" idx="12"/>
          </p:nvPr>
        </p:nvSpPr>
        <p:spPr/>
        <p:txBody>
          <a:bodyPr/>
          <a:lstStyle/>
          <a:p>
            <a:fld id="{474FBA71-292E-4208-96E3-56C974665AE5}" type="slidenum">
              <a:rPr lang="en-US" smtClean="0"/>
              <a:t>‹#›</a:t>
            </a:fld>
            <a:endParaRPr lang="en-US"/>
          </a:p>
        </p:txBody>
      </p:sp>
    </p:spTree>
    <p:extLst>
      <p:ext uri="{BB962C8B-B14F-4D97-AF65-F5344CB8AC3E}">
        <p14:creationId xmlns:p14="http://schemas.microsoft.com/office/powerpoint/2010/main" val="3769713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A94D63-E615-8A72-5D43-85EE905F72A6}"/>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A933352-45CC-5CB9-BECC-B6AEFDD56B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83101B-4FE5-26C5-3BE6-593002556337}"/>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D14D19-A0F9-4A5B-9D65-3B5F739A2F8B}" type="datetimeFigureOut">
              <a:rPr lang="en-US" smtClean="0"/>
              <a:t>4/5/2023</a:t>
            </a:fld>
            <a:endParaRPr lang="en-US"/>
          </a:p>
        </p:txBody>
      </p:sp>
      <p:sp>
        <p:nvSpPr>
          <p:cNvPr id="5" name="Footer Placeholder 4">
            <a:extLst>
              <a:ext uri="{FF2B5EF4-FFF2-40B4-BE49-F238E27FC236}">
                <a16:creationId xmlns:a16="http://schemas.microsoft.com/office/drawing/2014/main" id="{8AEA9A01-FBDB-4836-B96D-808B1A627491}"/>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90FDE7-D8CA-015B-77FD-554F36954A1C}"/>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4FBA71-292E-4208-96E3-56C974665AE5}" type="slidenum">
              <a:rPr lang="en-US" smtClean="0"/>
              <a:t>‹#›</a:t>
            </a:fld>
            <a:endParaRPr lang="en-US"/>
          </a:p>
        </p:txBody>
      </p:sp>
    </p:spTree>
    <p:extLst>
      <p:ext uri="{BB962C8B-B14F-4D97-AF65-F5344CB8AC3E}">
        <p14:creationId xmlns:p14="http://schemas.microsoft.com/office/powerpoint/2010/main" val="12094858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package" Target="../embeddings/Microsoft_Excel_Macro-Enabled_Worksheet.xlsm"/><Relationship Id="rId1" Type="http://schemas.openxmlformats.org/officeDocument/2006/relationships/slideLayout" Target="../slideLayouts/slideLayout2.xml"/><Relationship Id="rId5" Type="http://schemas.openxmlformats.org/officeDocument/2006/relationships/image" Target="../media/image2.emf"/><Relationship Id="rId4" Type="http://schemas.openxmlformats.org/officeDocument/2006/relationships/package" Target="../embeddings/Microsoft_Excel_Macro-Enabled_Worksheet1.xlsm"/></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E5009-F0CB-1E23-F6BB-AD35607332CB}"/>
              </a:ext>
            </a:extLst>
          </p:cNvPr>
          <p:cNvSpPr>
            <a:spLocks noGrp="1"/>
          </p:cNvSpPr>
          <p:nvPr>
            <p:ph type="ctrTitle"/>
          </p:nvPr>
        </p:nvSpPr>
        <p:spPr/>
        <p:txBody>
          <a:bodyPr/>
          <a:lstStyle/>
          <a:p>
            <a:r>
              <a:rPr lang="en-US" b="1" dirty="0"/>
              <a:t>CREDIT RISK MODELING</a:t>
            </a:r>
          </a:p>
        </p:txBody>
      </p:sp>
      <p:sp>
        <p:nvSpPr>
          <p:cNvPr id="3" name="Subtitle 2">
            <a:extLst>
              <a:ext uri="{FF2B5EF4-FFF2-40B4-BE49-F238E27FC236}">
                <a16:creationId xmlns:a16="http://schemas.microsoft.com/office/drawing/2014/main" id="{E3331681-DCCF-13DE-16AE-09810CF01FDE}"/>
              </a:ext>
            </a:extLst>
          </p:cNvPr>
          <p:cNvSpPr>
            <a:spLocks noGrp="1"/>
          </p:cNvSpPr>
          <p:nvPr>
            <p:ph type="subTitle" idx="1"/>
          </p:nvPr>
        </p:nvSpPr>
        <p:spPr>
          <a:xfrm>
            <a:off x="2601310" y="4957873"/>
            <a:ext cx="9144000" cy="1655762"/>
          </a:xfrm>
        </p:spPr>
        <p:txBody>
          <a:bodyPr>
            <a:normAutofit lnSpcReduction="10000"/>
          </a:bodyPr>
          <a:lstStyle/>
          <a:p>
            <a:r>
              <a:rPr lang="en-US" dirty="0"/>
              <a:t>				                                           </a:t>
            </a:r>
            <a:r>
              <a:rPr lang="en-US" i="1" dirty="0"/>
              <a:t>SUBMITTED BY: </a:t>
            </a:r>
          </a:p>
          <a:p>
            <a:r>
              <a:rPr lang="en-US" i="1" dirty="0"/>
              <a:t>						      Ali Nafees</a:t>
            </a:r>
          </a:p>
          <a:p>
            <a:r>
              <a:rPr lang="en-US" i="1" dirty="0"/>
              <a:t>		     					  Ashwani Mittal</a:t>
            </a:r>
          </a:p>
          <a:p>
            <a:r>
              <a:rPr lang="en-US" i="1" dirty="0"/>
              <a:t>		         					      Abhishek Pokhrel</a:t>
            </a:r>
          </a:p>
        </p:txBody>
      </p:sp>
    </p:spTree>
    <p:extLst>
      <p:ext uri="{BB962C8B-B14F-4D97-AF65-F5344CB8AC3E}">
        <p14:creationId xmlns:p14="http://schemas.microsoft.com/office/powerpoint/2010/main" val="1768674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0DDF2-813A-E6A5-19B5-811FF3A4F883}"/>
              </a:ext>
            </a:extLst>
          </p:cNvPr>
          <p:cNvSpPr>
            <a:spLocks noGrp="1"/>
          </p:cNvSpPr>
          <p:nvPr>
            <p:ph type="title"/>
          </p:nvPr>
        </p:nvSpPr>
        <p:spPr>
          <a:xfrm>
            <a:off x="76200" y="153093"/>
            <a:ext cx="3899452" cy="383621"/>
          </a:xfrm>
        </p:spPr>
        <p:txBody>
          <a:bodyPr>
            <a:noAutofit/>
          </a:bodyPr>
          <a:lstStyle/>
          <a:p>
            <a:r>
              <a:rPr lang="en-US" sz="3200" b="1" dirty="0"/>
              <a:t>XGBoost – Final Model</a:t>
            </a:r>
          </a:p>
        </p:txBody>
      </p:sp>
      <p:sp>
        <p:nvSpPr>
          <p:cNvPr id="3" name="Content Placeholder 2">
            <a:extLst>
              <a:ext uri="{FF2B5EF4-FFF2-40B4-BE49-F238E27FC236}">
                <a16:creationId xmlns:a16="http://schemas.microsoft.com/office/drawing/2014/main" id="{FCE0AB68-7801-072C-8B5B-A9D99F1E22FA}"/>
              </a:ext>
            </a:extLst>
          </p:cNvPr>
          <p:cNvSpPr>
            <a:spLocks noGrp="1"/>
          </p:cNvSpPr>
          <p:nvPr>
            <p:ph idx="1"/>
          </p:nvPr>
        </p:nvSpPr>
        <p:spPr/>
        <p:txBody>
          <a:bodyPr>
            <a:normAutofit/>
          </a:bodyPr>
          <a:lstStyle/>
          <a:p>
            <a:r>
              <a:rPr lang="en-US" sz="1200" dirty="0"/>
              <a:t>Parameters for the best model are;  {'Trees': 50.0, 'LR': 0.01, 'Subsample': 0.5, '%_Features': 0.5, '</a:t>
            </a:r>
            <a:r>
              <a:rPr lang="en-US" sz="1200" dirty="0" err="1"/>
              <a:t>Weight_of_Default</a:t>
            </a:r>
            <a:r>
              <a:rPr lang="en-US" sz="1200" dirty="0"/>
              <a:t>': 1.0}</a:t>
            </a:r>
          </a:p>
        </p:txBody>
      </p:sp>
      <p:pic>
        <p:nvPicPr>
          <p:cNvPr id="5" name="Picture 4">
            <a:extLst>
              <a:ext uri="{FF2B5EF4-FFF2-40B4-BE49-F238E27FC236}">
                <a16:creationId xmlns:a16="http://schemas.microsoft.com/office/drawing/2014/main" id="{62B3FCAB-F139-2191-A43E-D496467C0663}"/>
              </a:ext>
            </a:extLst>
          </p:cNvPr>
          <p:cNvPicPr>
            <a:picLocks noChangeAspect="1"/>
          </p:cNvPicPr>
          <p:nvPr/>
        </p:nvPicPr>
        <p:blipFill>
          <a:blip r:embed="rId2"/>
          <a:stretch>
            <a:fillRect/>
          </a:stretch>
        </p:blipFill>
        <p:spPr>
          <a:xfrm>
            <a:off x="134923" y="2359380"/>
            <a:ext cx="3237451" cy="3482675"/>
          </a:xfrm>
          <a:prstGeom prst="rect">
            <a:avLst/>
          </a:prstGeom>
        </p:spPr>
      </p:pic>
      <p:pic>
        <p:nvPicPr>
          <p:cNvPr id="7" name="Picture 6">
            <a:extLst>
              <a:ext uri="{FF2B5EF4-FFF2-40B4-BE49-F238E27FC236}">
                <a16:creationId xmlns:a16="http://schemas.microsoft.com/office/drawing/2014/main" id="{256AC41F-507A-4D7D-83A9-69EA20218FB0}"/>
              </a:ext>
            </a:extLst>
          </p:cNvPr>
          <p:cNvPicPr>
            <a:picLocks noChangeAspect="1"/>
          </p:cNvPicPr>
          <p:nvPr/>
        </p:nvPicPr>
        <p:blipFill>
          <a:blip r:embed="rId3"/>
          <a:stretch>
            <a:fillRect/>
          </a:stretch>
        </p:blipFill>
        <p:spPr>
          <a:xfrm>
            <a:off x="3435482" y="2412573"/>
            <a:ext cx="3359602" cy="3429482"/>
          </a:xfrm>
          <a:prstGeom prst="rect">
            <a:avLst/>
          </a:prstGeom>
        </p:spPr>
      </p:pic>
      <p:pic>
        <p:nvPicPr>
          <p:cNvPr id="9" name="Picture 8">
            <a:extLst>
              <a:ext uri="{FF2B5EF4-FFF2-40B4-BE49-F238E27FC236}">
                <a16:creationId xmlns:a16="http://schemas.microsoft.com/office/drawing/2014/main" id="{5DAD1FD9-9CDF-33B1-66B8-38ADC20C1A9E}"/>
              </a:ext>
            </a:extLst>
          </p:cNvPr>
          <p:cNvPicPr>
            <a:picLocks noChangeAspect="1"/>
          </p:cNvPicPr>
          <p:nvPr/>
        </p:nvPicPr>
        <p:blipFill>
          <a:blip r:embed="rId4"/>
          <a:stretch>
            <a:fillRect/>
          </a:stretch>
        </p:blipFill>
        <p:spPr>
          <a:xfrm>
            <a:off x="6795084" y="2412573"/>
            <a:ext cx="3660398" cy="3429482"/>
          </a:xfrm>
          <a:prstGeom prst="rect">
            <a:avLst/>
          </a:prstGeom>
        </p:spPr>
      </p:pic>
    </p:spTree>
    <p:extLst>
      <p:ext uri="{BB962C8B-B14F-4D97-AF65-F5344CB8AC3E}">
        <p14:creationId xmlns:p14="http://schemas.microsoft.com/office/powerpoint/2010/main" val="1534899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0DDF2-813A-E6A5-19B5-811FF3A4F883}"/>
              </a:ext>
            </a:extLst>
          </p:cNvPr>
          <p:cNvSpPr>
            <a:spLocks noGrp="1"/>
          </p:cNvSpPr>
          <p:nvPr>
            <p:ph type="title"/>
          </p:nvPr>
        </p:nvSpPr>
        <p:spPr>
          <a:xfrm>
            <a:off x="76199" y="153093"/>
            <a:ext cx="4257261" cy="383621"/>
          </a:xfrm>
        </p:spPr>
        <p:txBody>
          <a:bodyPr>
            <a:noAutofit/>
          </a:bodyPr>
          <a:lstStyle/>
          <a:p>
            <a:r>
              <a:rPr lang="en-US" sz="3200" b="1" dirty="0"/>
              <a:t>XGBoost – SHAP Analysis</a:t>
            </a:r>
          </a:p>
        </p:txBody>
      </p:sp>
      <p:pic>
        <p:nvPicPr>
          <p:cNvPr id="5" name="Content Placeholder 4">
            <a:extLst>
              <a:ext uri="{FF2B5EF4-FFF2-40B4-BE49-F238E27FC236}">
                <a16:creationId xmlns:a16="http://schemas.microsoft.com/office/drawing/2014/main" id="{4BE863E0-28F2-9151-79CF-AAC977B44098}"/>
              </a:ext>
            </a:extLst>
          </p:cNvPr>
          <p:cNvPicPr>
            <a:picLocks noGrp="1" noChangeAspect="1"/>
          </p:cNvPicPr>
          <p:nvPr>
            <p:ph idx="1"/>
          </p:nvPr>
        </p:nvPicPr>
        <p:blipFill>
          <a:blip r:embed="rId2"/>
          <a:stretch>
            <a:fillRect/>
          </a:stretch>
        </p:blipFill>
        <p:spPr>
          <a:xfrm>
            <a:off x="509687" y="662731"/>
            <a:ext cx="6755179" cy="5153506"/>
          </a:xfrm>
        </p:spPr>
      </p:pic>
      <p:sp>
        <p:nvSpPr>
          <p:cNvPr id="6" name="TextBox 5">
            <a:extLst>
              <a:ext uri="{FF2B5EF4-FFF2-40B4-BE49-F238E27FC236}">
                <a16:creationId xmlns:a16="http://schemas.microsoft.com/office/drawing/2014/main" id="{C8F6F455-180E-77D5-2DA2-D2BD65A4E2EB}"/>
              </a:ext>
            </a:extLst>
          </p:cNvPr>
          <p:cNvSpPr txBox="1"/>
          <p:nvPr/>
        </p:nvSpPr>
        <p:spPr>
          <a:xfrm>
            <a:off x="7860484" y="755009"/>
            <a:ext cx="3821829" cy="4770537"/>
          </a:xfrm>
          <a:prstGeom prst="rect">
            <a:avLst/>
          </a:prstGeom>
          <a:noFill/>
        </p:spPr>
        <p:txBody>
          <a:bodyPr wrap="square" rtlCol="0">
            <a:spAutoFit/>
          </a:bodyPr>
          <a:lstStyle/>
          <a:p>
            <a:r>
              <a:rPr lang="en-US" sz="1600" dirty="0"/>
              <a:t>Analyze the distribution of the SHAP values for each feature. If the SHAP values for a feature are mostly positive, it means that high values of that feature are associated with high values of the output.(For Example P2,B3,B1) Conversely, if the SHAP values are mostly negative, it means that low values of that feature are associated with high values of the output. (For example, P2,D45,B4)</a:t>
            </a:r>
          </a:p>
          <a:p>
            <a:endParaRPr lang="en-US" sz="1600" dirty="0"/>
          </a:p>
          <a:p>
            <a:r>
              <a:rPr lang="en-US" sz="1600" dirty="0"/>
              <a:t>B1, B3 and B4 show a positive correlation as seen in the graph their distributions is similar.. P2 has more feature importance and will impact the model the most.</a:t>
            </a:r>
          </a:p>
          <a:p>
            <a:endParaRPr lang="en-US" sz="1600" dirty="0"/>
          </a:p>
          <a:p>
            <a:r>
              <a:rPr lang="en-US" sz="1600" dirty="0"/>
              <a:t>B_4 and D_45 have a negative Correlation which in practical will not make sense because higher the credit balance higher the risk of delinquency is there.</a:t>
            </a:r>
          </a:p>
        </p:txBody>
      </p:sp>
    </p:spTree>
    <p:extLst>
      <p:ext uri="{BB962C8B-B14F-4D97-AF65-F5344CB8AC3E}">
        <p14:creationId xmlns:p14="http://schemas.microsoft.com/office/powerpoint/2010/main" val="1025648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0DDF2-813A-E6A5-19B5-811FF3A4F883}"/>
              </a:ext>
            </a:extLst>
          </p:cNvPr>
          <p:cNvSpPr>
            <a:spLocks noGrp="1"/>
          </p:cNvSpPr>
          <p:nvPr>
            <p:ph type="title"/>
          </p:nvPr>
        </p:nvSpPr>
        <p:spPr>
          <a:xfrm>
            <a:off x="76199" y="153093"/>
            <a:ext cx="4429539" cy="383621"/>
          </a:xfrm>
        </p:spPr>
        <p:txBody>
          <a:bodyPr>
            <a:noAutofit/>
          </a:bodyPr>
          <a:lstStyle/>
          <a:p>
            <a:r>
              <a:rPr lang="en-US" sz="3200" b="1" dirty="0"/>
              <a:t>XGBoost – SHAP Analysis</a:t>
            </a:r>
          </a:p>
        </p:txBody>
      </p:sp>
      <p:pic>
        <p:nvPicPr>
          <p:cNvPr id="9" name="Picture 8">
            <a:extLst>
              <a:ext uri="{FF2B5EF4-FFF2-40B4-BE49-F238E27FC236}">
                <a16:creationId xmlns:a16="http://schemas.microsoft.com/office/drawing/2014/main" id="{941DC761-0EDD-B4D6-0788-B6A8E55A501F}"/>
              </a:ext>
            </a:extLst>
          </p:cNvPr>
          <p:cNvPicPr>
            <a:picLocks noChangeAspect="1"/>
          </p:cNvPicPr>
          <p:nvPr/>
        </p:nvPicPr>
        <p:blipFill>
          <a:blip r:embed="rId2"/>
          <a:stretch>
            <a:fillRect/>
          </a:stretch>
        </p:blipFill>
        <p:spPr>
          <a:xfrm>
            <a:off x="241517" y="937207"/>
            <a:ext cx="5333333" cy="4456913"/>
          </a:xfrm>
          <a:prstGeom prst="rect">
            <a:avLst/>
          </a:prstGeom>
        </p:spPr>
      </p:pic>
    </p:spTree>
    <p:extLst>
      <p:ext uri="{BB962C8B-B14F-4D97-AF65-F5344CB8AC3E}">
        <p14:creationId xmlns:p14="http://schemas.microsoft.com/office/powerpoint/2010/main" val="1545344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0DDF2-813A-E6A5-19B5-811FF3A4F883}"/>
              </a:ext>
            </a:extLst>
          </p:cNvPr>
          <p:cNvSpPr>
            <a:spLocks noGrp="1"/>
          </p:cNvSpPr>
          <p:nvPr>
            <p:ph type="title"/>
          </p:nvPr>
        </p:nvSpPr>
        <p:spPr>
          <a:xfrm>
            <a:off x="76200" y="153093"/>
            <a:ext cx="5854148" cy="383621"/>
          </a:xfrm>
        </p:spPr>
        <p:txBody>
          <a:bodyPr>
            <a:noAutofit/>
          </a:bodyPr>
          <a:lstStyle/>
          <a:p>
            <a:r>
              <a:rPr lang="en-US" sz="3200" b="1" dirty="0"/>
              <a:t>Neural Network – Data Processing</a:t>
            </a:r>
          </a:p>
        </p:txBody>
      </p:sp>
      <p:sp>
        <p:nvSpPr>
          <p:cNvPr id="3" name="Content Placeholder 2">
            <a:extLst>
              <a:ext uri="{FF2B5EF4-FFF2-40B4-BE49-F238E27FC236}">
                <a16:creationId xmlns:a16="http://schemas.microsoft.com/office/drawing/2014/main" id="{FCE0AB68-7801-072C-8B5B-A9D99F1E22FA}"/>
              </a:ext>
            </a:extLst>
          </p:cNvPr>
          <p:cNvSpPr>
            <a:spLocks noGrp="1"/>
          </p:cNvSpPr>
          <p:nvPr>
            <p:ph idx="1"/>
          </p:nvPr>
        </p:nvSpPr>
        <p:spPr/>
        <p:txBody>
          <a:bodyPr>
            <a:normAutofit/>
          </a:bodyPr>
          <a:lstStyle/>
          <a:p>
            <a:pPr>
              <a:buFont typeface="Wingdings" panose="05000000000000000000" pitchFamily="2" charset="2"/>
              <a:buChar char="ü"/>
            </a:pPr>
            <a:r>
              <a:rPr lang="en-US" sz="1200" dirty="0"/>
              <a:t>Neural networks are a type of machine learning model used for predictive modeling. This code processes the data for a neural network by first performing missing value imputation, filling all missing values with 0. The data is then split into three sets: train, test1, and test2. The </a:t>
            </a:r>
            <a:r>
              <a:rPr lang="en-US" sz="1200" dirty="0" err="1"/>
              <a:t>train_data_NN</a:t>
            </a:r>
            <a:r>
              <a:rPr lang="en-US" sz="1200" dirty="0"/>
              <a:t> set contains data from May 1, 2017, to January 31, 2018. The test1_data_NN set contains data from March 1, 2017, to April 30, 2017. The test2_data_NN set contains data from February 1, 2018, to March 31, 2018.</a:t>
            </a:r>
          </a:p>
          <a:p>
            <a:pPr marL="0" indent="0">
              <a:buNone/>
            </a:pPr>
            <a:r>
              <a:rPr lang="en-US" sz="1200" b="1" dirty="0"/>
              <a:t>Code for Missing Value Imputation</a:t>
            </a:r>
            <a:br>
              <a:rPr lang="en-US" sz="1200" dirty="0"/>
            </a:br>
            <a:r>
              <a:rPr lang="en-US" sz="1200" dirty="0"/>
              <a:t>	</a:t>
            </a:r>
            <a:r>
              <a:rPr lang="en-US" sz="1200" dirty="0" err="1"/>
              <a:t>merged_data.fillna</a:t>
            </a:r>
            <a:r>
              <a:rPr lang="en-US" sz="1200" dirty="0"/>
              <a:t>(0,inplace=True)</a:t>
            </a:r>
          </a:p>
          <a:p>
            <a:pPr marL="0" indent="0">
              <a:buNone/>
            </a:pPr>
            <a:r>
              <a:rPr lang="en-US" sz="1200" b="1" dirty="0"/>
              <a:t>Code for Splitting Data</a:t>
            </a:r>
            <a:br>
              <a:rPr lang="en-US" sz="1200" b="1" dirty="0"/>
            </a:br>
            <a:r>
              <a:rPr lang="en-US" sz="1200" dirty="0"/>
              <a:t>	</a:t>
            </a:r>
            <a:r>
              <a:rPr lang="en-US" sz="1200" dirty="0" err="1"/>
              <a:t>train_data_NN</a:t>
            </a:r>
            <a:r>
              <a:rPr lang="en-US" sz="1200" dirty="0"/>
              <a:t> = </a:t>
            </a:r>
            <a:r>
              <a:rPr lang="en-US" sz="1200" dirty="0" err="1"/>
              <a:t>merged_data</a:t>
            </a:r>
            <a:r>
              <a:rPr lang="en-US" sz="1200" dirty="0"/>
              <a:t>[(</a:t>
            </a:r>
            <a:r>
              <a:rPr lang="en-US" sz="1200" dirty="0" err="1"/>
              <a:t>merged_data</a:t>
            </a:r>
            <a:r>
              <a:rPr lang="en-US" sz="1200" dirty="0"/>
              <a:t>['S_2']&gt;='2017-05-01') &amp; (</a:t>
            </a:r>
            <a:r>
              <a:rPr lang="en-US" sz="1200" dirty="0" err="1"/>
              <a:t>merged_data</a:t>
            </a:r>
            <a:r>
              <a:rPr lang="en-US" sz="1200" dirty="0"/>
              <a:t>["S_2"] &lt;= '2018-01-31’)]</a:t>
            </a:r>
            <a:br>
              <a:rPr lang="en-US" sz="1200" dirty="0"/>
            </a:br>
            <a:r>
              <a:rPr lang="en-US" sz="1200" dirty="0"/>
              <a:t>	test1_data_NN = </a:t>
            </a:r>
            <a:r>
              <a:rPr lang="en-US" sz="1200" dirty="0" err="1"/>
              <a:t>merged_data</a:t>
            </a:r>
            <a:r>
              <a:rPr lang="en-US" sz="1200" dirty="0"/>
              <a:t>[(</a:t>
            </a:r>
            <a:r>
              <a:rPr lang="en-US" sz="1200" dirty="0" err="1"/>
              <a:t>merged_data</a:t>
            </a:r>
            <a:r>
              <a:rPr lang="en-US" sz="1200" dirty="0"/>
              <a:t>['S_2']&gt;='2017-03-01') &amp; (</a:t>
            </a:r>
            <a:r>
              <a:rPr lang="en-US" sz="1200" dirty="0" err="1"/>
              <a:t>merged_data</a:t>
            </a:r>
            <a:r>
              <a:rPr lang="en-US" sz="1200" dirty="0"/>
              <a:t>['S_2'] &lt;= '2017-04-30’)]</a:t>
            </a:r>
            <a:br>
              <a:rPr lang="en-US" sz="1200" dirty="0"/>
            </a:br>
            <a:r>
              <a:rPr lang="en-US" sz="1200" dirty="0"/>
              <a:t>	test2_data_NN = </a:t>
            </a:r>
            <a:r>
              <a:rPr lang="en-US" sz="1200" dirty="0" err="1"/>
              <a:t>merged_data</a:t>
            </a:r>
            <a:r>
              <a:rPr lang="en-US" sz="1200" dirty="0"/>
              <a:t>[(</a:t>
            </a:r>
            <a:r>
              <a:rPr lang="en-US" sz="1200" dirty="0" err="1"/>
              <a:t>merged_data</a:t>
            </a:r>
            <a:r>
              <a:rPr lang="en-US" sz="1200" dirty="0"/>
              <a:t>['S_2']&gt;='2018-02-01') &amp; (</a:t>
            </a:r>
            <a:r>
              <a:rPr lang="en-US" sz="1200" dirty="0" err="1"/>
              <a:t>merged_data</a:t>
            </a:r>
            <a:r>
              <a:rPr lang="en-US" sz="1200" dirty="0"/>
              <a:t>['S_2'] &lt;= '2018-03-31’)]</a:t>
            </a:r>
            <a:endParaRPr lang="en-US" sz="1200" b="1" dirty="0"/>
          </a:p>
          <a:p>
            <a:pPr marL="0" indent="0">
              <a:buNone/>
            </a:pPr>
            <a:endParaRPr lang="en-US" sz="1200" dirty="0"/>
          </a:p>
          <a:p>
            <a:pPr>
              <a:buFont typeface="Wingdings" panose="05000000000000000000" pitchFamily="2" charset="2"/>
              <a:buChar char="ü"/>
            </a:pPr>
            <a:r>
              <a:rPr lang="en-US" sz="1200" dirty="0"/>
              <a:t>The </a:t>
            </a:r>
            <a:r>
              <a:rPr lang="en-US" sz="1200" dirty="0" err="1"/>
              <a:t>target_col</a:t>
            </a:r>
            <a:r>
              <a:rPr lang="en-US" sz="1200" dirty="0"/>
              <a:t> variable is the name of the column containing the target variable to be predicted, and </a:t>
            </a:r>
            <a:r>
              <a:rPr lang="en-US" sz="1200" dirty="0" err="1"/>
              <a:t>drop_cols</a:t>
            </a:r>
            <a:r>
              <a:rPr lang="en-US" sz="1200" dirty="0"/>
              <a:t> is a list of columns to be dropped from the dataset before training the model. The </a:t>
            </a:r>
            <a:r>
              <a:rPr lang="en-US" sz="1200" dirty="0" err="1"/>
              <a:t>important_features</a:t>
            </a:r>
            <a:r>
              <a:rPr lang="en-US" sz="1200" dirty="0"/>
              <a:t> variable contains a list of important features that will be used for training the neural network.</a:t>
            </a:r>
          </a:p>
          <a:p>
            <a:pPr>
              <a:buFont typeface="Wingdings" panose="05000000000000000000" pitchFamily="2" charset="2"/>
              <a:buChar char="ü"/>
            </a:pPr>
            <a:r>
              <a:rPr lang="en-US" sz="1200" dirty="0"/>
              <a:t>Next, the data is normalized using a </a:t>
            </a:r>
            <a:r>
              <a:rPr lang="en-US" sz="1200" dirty="0" err="1"/>
              <a:t>StandardScaler</a:t>
            </a:r>
            <a:r>
              <a:rPr lang="en-US" sz="1200" dirty="0"/>
              <a:t> object from the scikit-learn library. This object scales the data to have zero mean and unit variance. The normalized data is then converted back to a pandas </a:t>
            </a:r>
            <a:r>
              <a:rPr lang="en-US" sz="1200" dirty="0" err="1"/>
              <a:t>DataFrame</a:t>
            </a:r>
            <a:r>
              <a:rPr lang="en-US" sz="1200" dirty="0"/>
              <a:t>.</a:t>
            </a:r>
            <a:endParaRPr lang="en-US" sz="1200" b="1" dirty="0"/>
          </a:p>
          <a:p>
            <a:pPr>
              <a:buFont typeface="Wingdings" panose="05000000000000000000" pitchFamily="2" charset="2"/>
              <a:buChar char="ü"/>
            </a:pPr>
            <a:r>
              <a:rPr lang="en-US" sz="1200" dirty="0"/>
              <a:t>Outliers are then treated for each of the three datasets by replacing any values outside of the 1st and 99th percentiles with the corresponding minimum or maximum value. This is done using a for loop that iterates through each column of the dataset and applies the outlier treatment function.</a:t>
            </a:r>
          </a:p>
        </p:txBody>
      </p:sp>
      <p:graphicFrame>
        <p:nvGraphicFramePr>
          <p:cNvPr id="4" name="Object 3">
            <a:extLst>
              <a:ext uri="{FF2B5EF4-FFF2-40B4-BE49-F238E27FC236}">
                <a16:creationId xmlns:a16="http://schemas.microsoft.com/office/drawing/2014/main" id="{6BD5AACA-078A-ED58-3B9B-713367E4104A}"/>
              </a:ext>
            </a:extLst>
          </p:cNvPr>
          <p:cNvGraphicFramePr>
            <a:graphicFrameLocks noChangeAspect="1"/>
          </p:cNvGraphicFramePr>
          <p:nvPr>
            <p:extLst>
              <p:ext uri="{D42A27DB-BD31-4B8C-83A1-F6EECF244321}">
                <p14:modId xmlns:p14="http://schemas.microsoft.com/office/powerpoint/2010/main" val="1378014102"/>
              </p:ext>
            </p:extLst>
          </p:nvPr>
        </p:nvGraphicFramePr>
        <p:xfrm>
          <a:off x="9732627" y="2558642"/>
          <a:ext cx="1248561" cy="1325461"/>
        </p:xfrm>
        <a:graphic>
          <a:graphicData uri="http://schemas.openxmlformats.org/presentationml/2006/ole">
            <mc:AlternateContent xmlns:mc="http://schemas.openxmlformats.org/markup-compatibility/2006">
              <mc:Choice xmlns:v="urn:schemas-microsoft-com:vml" Requires="v">
                <p:oleObj name="Packager Shell Object" showAsIcon="1" r:id="rId2" imgW="914400" imgH="792480" progId="Package">
                  <p:embed/>
                </p:oleObj>
              </mc:Choice>
              <mc:Fallback>
                <p:oleObj name="Packager Shell Object" showAsIcon="1" r:id="rId2" imgW="914400" imgH="792480" progId="Package">
                  <p:embed/>
                  <p:pic>
                    <p:nvPicPr>
                      <p:cNvPr id="4" name="Object 3">
                        <a:extLst>
                          <a:ext uri="{FF2B5EF4-FFF2-40B4-BE49-F238E27FC236}">
                            <a16:creationId xmlns:a16="http://schemas.microsoft.com/office/drawing/2014/main" id="{6BD5AACA-078A-ED58-3B9B-713367E4104A}"/>
                          </a:ext>
                        </a:extLst>
                      </p:cNvPr>
                      <p:cNvPicPr/>
                      <p:nvPr/>
                    </p:nvPicPr>
                    <p:blipFill>
                      <a:blip r:embed="rId3"/>
                      <a:stretch>
                        <a:fillRect/>
                      </a:stretch>
                    </p:blipFill>
                    <p:spPr>
                      <a:xfrm>
                        <a:off x="9732627" y="2558642"/>
                        <a:ext cx="1248561" cy="1325461"/>
                      </a:xfrm>
                      <a:prstGeom prst="rect">
                        <a:avLst/>
                      </a:prstGeom>
                    </p:spPr>
                  </p:pic>
                </p:oleObj>
              </mc:Fallback>
            </mc:AlternateContent>
          </a:graphicData>
        </a:graphic>
      </p:graphicFrame>
    </p:spTree>
    <p:extLst>
      <p:ext uri="{BB962C8B-B14F-4D97-AF65-F5344CB8AC3E}">
        <p14:creationId xmlns:p14="http://schemas.microsoft.com/office/powerpoint/2010/main" val="951473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0DDF2-813A-E6A5-19B5-811FF3A4F883}"/>
              </a:ext>
            </a:extLst>
          </p:cNvPr>
          <p:cNvSpPr>
            <a:spLocks noGrp="1"/>
          </p:cNvSpPr>
          <p:nvPr>
            <p:ph type="title"/>
          </p:nvPr>
        </p:nvSpPr>
        <p:spPr>
          <a:xfrm>
            <a:off x="76200" y="153093"/>
            <a:ext cx="5854148" cy="383621"/>
          </a:xfrm>
        </p:spPr>
        <p:txBody>
          <a:bodyPr>
            <a:noAutofit/>
          </a:bodyPr>
          <a:lstStyle/>
          <a:p>
            <a:r>
              <a:rPr lang="en-US" sz="3200" b="1" dirty="0"/>
              <a:t>Neural Network – Grid Search</a:t>
            </a:r>
          </a:p>
        </p:txBody>
      </p:sp>
      <p:pic>
        <p:nvPicPr>
          <p:cNvPr id="5" name="Content Placeholder 4">
            <a:extLst>
              <a:ext uri="{FF2B5EF4-FFF2-40B4-BE49-F238E27FC236}">
                <a16:creationId xmlns:a16="http://schemas.microsoft.com/office/drawing/2014/main" id="{8ED5CEDA-AFAE-5278-B021-639E8967939F}"/>
              </a:ext>
            </a:extLst>
          </p:cNvPr>
          <p:cNvPicPr>
            <a:picLocks noGrp="1" noChangeAspect="1"/>
          </p:cNvPicPr>
          <p:nvPr>
            <p:ph idx="1"/>
          </p:nvPr>
        </p:nvPicPr>
        <p:blipFill>
          <a:blip r:embed="rId2"/>
          <a:stretch>
            <a:fillRect/>
          </a:stretch>
        </p:blipFill>
        <p:spPr>
          <a:xfrm>
            <a:off x="276961" y="743444"/>
            <a:ext cx="8047589" cy="5808357"/>
          </a:xfrm>
        </p:spPr>
      </p:pic>
      <p:sp>
        <p:nvSpPr>
          <p:cNvPr id="6" name="TextBox 5">
            <a:extLst>
              <a:ext uri="{FF2B5EF4-FFF2-40B4-BE49-F238E27FC236}">
                <a16:creationId xmlns:a16="http://schemas.microsoft.com/office/drawing/2014/main" id="{DC165F8E-FF20-E8EE-5FF1-122B8D8BD9BF}"/>
              </a:ext>
            </a:extLst>
          </p:cNvPr>
          <p:cNvSpPr txBox="1"/>
          <p:nvPr/>
        </p:nvSpPr>
        <p:spPr>
          <a:xfrm>
            <a:off x="8489659" y="743445"/>
            <a:ext cx="3523376" cy="6001643"/>
          </a:xfrm>
          <a:prstGeom prst="rect">
            <a:avLst/>
          </a:prstGeom>
          <a:noFill/>
        </p:spPr>
        <p:txBody>
          <a:bodyPr wrap="square" rtlCol="0">
            <a:spAutoFit/>
          </a:bodyPr>
          <a:lstStyle/>
          <a:p>
            <a:r>
              <a:rPr lang="en-US" sz="1600" dirty="0"/>
              <a:t>Finally, after we have processed the data now, we are ready to run the grid search. We are using the </a:t>
            </a:r>
            <a:r>
              <a:rPr lang="en-US" sz="1600" dirty="0" err="1"/>
              <a:t>Keras</a:t>
            </a:r>
            <a:r>
              <a:rPr lang="en-US" sz="1600" dirty="0"/>
              <a:t> to build the neural network model. We have defined a range of hyperparameters to search over, including the number of hidden layers, number of nodes per layer, activation function, dropout rate, batch size, and number of epochs. For each combination of hyperparameters, we build a model and evaluate it on the training set, test 1, and test 2. We are storing the results in the dataset.</a:t>
            </a:r>
          </a:p>
          <a:p>
            <a:endParaRPr lang="en-US" sz="1600" dirty="0"/>
          </a:p>
          <a:p>
            <a:r>
              <a:rPr lang="en-US" sz="1600" dirty="0"/>
              <a:t>Overall, we have run 32 Models. One suggestion would be to use cross-validation instead of a single train/test split, to get a more reliable estimate of model performance. Additionally, you could try using more advanced techniques for handling missing values, such as imputing with mean/median or using a more sophisticated imputation model.</a:t>
            </a:r>
          </a:p>
        </p:txBody>
      </p:sp>
    </p:spTree>
    <p:extLst>
      <p:ext uri="{BB962C8B-B14F-4D97-AF65-F5344CB8AC3E}">
        <p14:creationId xmlns:p14="http://schemas.microsoft.com/office/powerpoint/2010/main" val="66937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35DEA-4B3D-31D4-CF85-F9C5A232EB7E}"/>
              </a:ext>
            </a:extLst>
          </p:cNvPr>
          <p:cNvSpPr>
            <a:spLocks noGrp="1"/>
          </p:cNvSpPr>
          <p:nvPr>
            <p:ph type="title"/>
          </p:nvPr>
        </p:nvSpPr>
        <p:spPr>
          <a:xfrm>
            <a:off x="69574" y="133214"/>
            <a:ext cx="10515600" cy="383621"/>
          </a:xfrm>
        </p:spPr>
        <p:txBody>
          <a:bodyPr>
            <a:normAutofit fontScale="90000"/>
          </a:bodyPr>
          <a:lstStyle/>
          <a:p>
            <a:r>
              <a:rPr lang="en-US" sz="3600" b="1" dirty="0"/>
              <a:t>Neural Network – Grid Search</a:t>
            </a:r>
          </a:p>
        </p:txBody>
      </p:sp>
      <p:sp>
        <p:nvSpPr>
          <p:cNvPr id="8" name="TextBox 7">
            <a:extLst>
              <a:ext uri="{FF2B5EF4-FFF2-40B4-BE49-F238E27FC236}">
                <a16:creationId xmlns:a16="http://schemas.microsoft.com/office/drawing/2014/main" id="{CDFCAEA7-C3B8-F97C-FF6E-6D6A5471B473}"/>
              </a:ext>
            </a:extLst>
          </p:cNvPr>
          <p:cNvSpPr txBox="1"/>
          <p:nvPr/>
        </p:nvSpPr>
        <p:spPr>
          <a:xfrm>
            <a:off x="2333538" y="684452"/>
            <a:ext cx="1581324" cy="338554"/>
          </a:xfrm>
          <a:prstGeom prst="rect">
            <a:avLst/>
          </a:prstGeom>
          <a:noFill/>
        </p:spPr>
        <p:txBody>
          <a:bodyPr wrap="square" rtlCol="0">
            <a:spAutoFit/>
          </a:bodyPr>
          <a:lstStyle/>
          <a:p>
            <a:pPr algn="ctr"/>
            <a:r>
              <a:rPr lang="en-US" sz="1600" b="1" dirty="0"/>
              <a:t>Scatter Plot 1</a:t>
            </a:r>
          </a:p>
        </p:txBody>
      </p:sp>
      <p:sp>
        <p:nvSpPr>
          <p:cNvPr id="9" name="TextBox 8">
            <a:extLst>
              <a:ext uri="{FF2B5EF4-FFF2-40B4-BE49-F238E27FC236}">
                <a16:creationId xmlns:a16="http://schemas.microsoft.com/office/drawing/2014/main" id="{7D6F5DDB-8052-4658-FA87-8D007BBB63FD}"/>
              </a:ext>
            </a:extLst>
          </p:cNvPr>
          <p:cNvSpPr txBox="1"/>
          <p:nvPr/>
        </p:nvSpPr>
        <p:spPr>
          <a:xfrm>
            <a:off x="8217502" y="684452"/>
            <a:ext cx="1911268" cy="338554"/>
          </a:xfrm>
          <a:prstGeom prst="rect">
            <a:avLst/>
          </a:prstGeom>
          <a:noFill/>
        </p:spPr>
        <p:txBody>
          <a:bodyPr wrap="square" rtlCol="0">
            <a:spAutoFit/>
          </a:bodyPr>
          <a:lstStyle/>
          <a:p>
            <a:pPr lvl="1" algn="ctr"/>
            <a:r>
              <a:rPr lang="en-US" sz="1600" b="1" dirty="0"/>
              <a:t>Scatter Plot 2</a:t>
            </a:r>
          </a:p>
        </p:txBody>
      </p:sp>
      <p:sp>
        <p:nvSpPr>
          <p:cNvPr id="10" name="TextBox 9">
            <a:extLst>
              <a:ext uri="{FF2B5EF4-FFF2-40B4-BE49-F238E27FC236}">
                <a16:creationId xmlns:a16="http://schemas.microsoft.com/office/drawing/2014/main" id="{CA01F5B1-CD69-5F79-ABB4-070728416F52}"/>
              </a:ext>
            </a:extLst>
          </p:cNvPr>
          <p:cNvSpPr txBox="1"/>
          <p:nvPr/>
        </p:nvSpPr>
        <p:spPr>
          <a:xfrm>
            <a:off x="893723" y="4976191"/>
            <a:ext cx="10801319" cy="369332"/>
          </a:xfrm>
          <a:prstGeom prst="rect">
            <a:avLst/>
          </a:prstGeom>
          <a:noFill/>
        </p:spPr>
        <p:txBody>
          <a:bodyPr wrap="square" rtlCol="0">
            <a:spAutoFit/>
          </a:bodyPr>
          <a:lstStyle/>
          <a:p>
            <a:pPr algn="ctr"/>
            <a:r>
              <a:rPr lang="en-US" dirty="0"/>
              <a:t>Explanation for which model to choose based on scatter plots above</a:t>
            </a:r>
          </a:p>
        </p:txBody>
      </p:sp>
      <p:pic>
        <p:nvPicPr>
          <p:cNvPr id="11" name="Content Placeholder 10" descr="Chart, scatter chart&#10;&#10;Description automatically generated">
            <a:extLst>
              <a:ext uri="{FF2B5EF4-FFF2-40B4-BE49-F238E27FC236}">
                <a16:creationId xmlns:a16="http://schemas.microsoft.com/office/drawing/2014/main" id="{2E68D7D2-25B4-84C8-3275-42266BFA96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8627" y="1023006"/>
            <a:ext cx="4883425" cy="3255617"/>
          </a:xfrm>
        </p:spPr>
      </p:pic>
      <p:pic>
        <p:nvPicPr>
          <p:cNvPr id="13" name="Picture 12" descr="Chart, scatter chart&#10;&#10;Description automatically generated">
            <a:extLst>
              <a:ext uri="{FF2B5EF4-FFF2-40B4-BE49-F238E27FC236}">
                <a16:creationId xmlns:a16="http://schemas.microsoft.com/office/drawing/2014/main" id="{43E8B2AB-4AA0-444D-EEB6-B19C585CF1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0312" y="983249"/>
            <a:ext cx="4943061" cy="3295374"/>
          </a:xfrm>
          <a:prstGeom prst="rect">
            <a:avLst/>
          </a:prstGeom>
        </p:spPr>
      </p:pic>
    </p:spTree>
    <p:extLst>
      <p:ext uri="{BB962C8B-B14F-4D97-AF65-F5344CB8AC3E}">
        <p14:creationId xmlns:p14="http://schemas.microsoft.com/office/powerpoint/2010/main" val="1615791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1B866-C523-86E7-4475-502C4187BF4F}"/>
              </a:ext>
            </a:extLst>
          </p:cNvPr>
          <p:cNvSpPr>
            <a:spLocks noGrp="1"/>
          </p:cNvSpPr>
          <p:nvPr>
            <p:ph type="title"/>
          </p:nvPr>
        </p:nvSpPr>
        <p:spPr/>
        <p:txBody>
          <a:bodyPr/>
          <a:lstStyle/>
          <a:p>
            <a:r>
              <a:rPr lang="en-US" dirty="0"/>
              <a:t>Neural Network – Grid Search</a:t>
            </a:r>
          </a:p>
        </p:txBody>
      </p:sp>
      <p:pic>
        <p:nvPicPr>
          <p:cNvPr id="5" name="Content Placeholder 4">
            <a:extLst>
              <a:ext uri="{FF2B5EF4-FFF2-40B4-BE49-F238E27FC236}">
                <a16:creationId xmlns:a16="http://schemas.microsoft.com/office/drawing/2014/main" id="{E82644FC-435E-27C6-DB8F-9FF9AC0456D6}"/>
              </a:ext>
            </a:extLst>
          </p:cNvPr>
          <p:cNvPicPr>
            <a:picLocks noGrp="1" noChangeAspect="1"/>
          </p:cNvPicPr>
          <p:nvPr>
            <p:ph idx="1"/>
          </p:nvPr>
        </p:nvPicPr>
        <p:blipFill>
          <a:blip r:embed="rId2"/>
          <a:stretch>
            <a:fillRect/>
          </a:stretch>
        </p:blipFill>
        <p:spPr>
          <a:xfrm>
            <a:off x="427139" y="1690690"/>
            <a:ext cx="2911679" cy="3316827"/>
          </a:xfrm>
        </p:spPr>
      </p:pic>
      <p:pic>
        <p:nvPicPr>
          <p:cNvPr id="7" name="Picture 6">
            <a:extLst>
              <a:ext uri="{FF2B5EF4-FFF2-40B4-BE49-F238E27FC236}">
                <a16:creationId xmlns:a16="http://schemas.microsoft.com/office/drawing/2014/main" id="{2CFE142E-206F-C273-F868-900D09165B24}"/>
              </a:ext>
            </a:extLst>
          </p:cNvPr>
          <p:cNvPicPr>
            <a:picLocks noChangeAspect="1"/>
          </p:cNvPicPr>
          <p:nvPr/>
        </p:nvPicPr>
        <p:blipFill>
          <a:blip r:embed="rId3"/>
          <a:stretch>
            <a:fillRect/>
          </a:stretch>
        </p:blipFill>
        <p:spPr>
          <a:xfrm>
            <a:off x="3923476" y="1574414"/>
            <a:ext cx="3752451" cy="3709171"/>
          </a:xfrm>
          <a:prstGeom prst="rect">
            <a:avLst/>
          </a:prstGeom>
        </p:spPr>
      </p:pic>
      <p:pic>
        <p:nvPicPr>
          <p:cNvPr id="9" name="Picture 8">
            <a:extLst>
              <a:ext uri="{FF2B5EF4-FFF2-40B4-BE49-F238E27FC236}">
                <a16:creationId xmlns:a16="http://schemas.microsoft.com/office/drawing/2014/main" id="{611588E5-E894-FFF4-22A1-545DC32D542C}"/>
              </a:ext>
            </a:extLst>
          </p:cNvPr>
          <p:cNvPicPr>
            <a:picLocks noChangeAspect="1"/>
          </p:cNvPicPr>
          <p:nvPr/>
        </p:nvPicPr>
        <p:blipFill>
          <a:blip r:embed="rId4"/>
          <a:stretch>
            <a:fillRect/>
          </a:stretch>
        </p:blipFill>
        <p:spPr>
          <a:xfrm>
            <a:off x="8170952" y="1371907"/>
            <a:ext cx="3674303" cy="4444444"/>
          </a:xfrm>
          <a:prstGeom prst="rect">
            <a:avLst/>
          </a:prstGeom>
        </p:spPr>
      </p:pic>
    </p:spTree>
    <p:extLst>
      <p:ext uri="{BB962C8B-B14F-4D97-AF65-F5344CB8AC3E}">
        <p14:creationId xmlns:p14="http://schemas.microsoft.com/office/powerpoint/2010/main" val="2664927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0DDF2-813A-E6A5-19B5-811FF3A4F883}"/>
              </a:ext>
            </a:extLst>
          </p:cNvPr>
          <p:cNvSpPr>
            <a:spLocks noGrp="1"/>
          </p:cNvSpPr>
          <p:nvPr>
            <p:ph type="title"/>
          </p:nvPr>
        </p:nvSpPr>
        <p:spPr>
          <a:xfrm>
            <a:off x="76200" y="153093"/>
            <a:ext cx="5854148" cy="383621"/>
          </a:xfrm>
        </p:spPr>
        <p:txBody>
          <a:bodyPr>
            <a:noAutofit/>
          </a:bodyPr>
          <a:lstStyle/>
          <a:p>
            <a:r>
              <a:rPr lang="en-US" sz="3200" b="1" dirty="0"/>
              <a:t>Final Model</a:t>
            </a:r>
          </a:p>
        </p:txBody>
      </p:sp>
      <p:graphicFrame>
        <p:nvGraphicFramePr>
          <p:cNvPr id="8" name="Content Placeholder 7">
            <a:extLst>
              <a:ext uri="{FF2B5EF4-FFF2-40B4-BE49-F238E27FC236}">
                <a16:creationId xmlns:a16="http://schemas.microsoft.com/office/drawing/2014/main" id="{414F0B85-41DE-263E-5460-2E0978262B1A}"/>
              </a:ext>
            </a:extLst>
          </p:cNvPr>
          <p:cNvGraphicFramePr>
            <a:graphicFrameLocks noGrp="1"/>
          </p:cNvGraphicFramePr>
          <p:nvPr>
            <p:ph idx="1"/>
            <p:extLst>
              <p:ext uri="{D42A27DB-BD31-4B8C-83A1-F6EECF244321}">
                <p14:modId xmlns:p14="http://schemas.microsoft.com/office/powerpoint/2010/main" val="1747451305"/>
              </p:ext>
            </p:extLst>
          </p:nvPr>
        </p:nvGraphicFramePr>
        <p:xfrm>
          <a:off x="2066895" y="631436"/>
          <a:ext cx="8293100" cy="548640"/>
        </p:xfrm>
        <a:graphic>
          <a:graphicData uri="http://schemas.openxmlformats.org/drawingml/2006/table">
            <a:tbl>
              <a:tblPr/>
              <a:tblGrid>
                <a:gridCol w="1536700">
                  <a:extLst>
                    <a:ext uri="{9D8B030D-6E8A-4147-A177-3AD203B41FA5}">
                      <a16:colId xmlns:a16="http://schemas.microsoft.com/office/drawing/2014/main" val="1930645233"/>
                    </a:ext>
                  </a:extLst>
                </a:gridCol>
                <a:gridCol w="825500">
                  <a:extLst>
                    <a:ext uri="{9D8B030D-6E8A-4147-A177-3AD203B41FA5}">
                      <a16:colId xmlns:a16="http://schemas.microsoft.com/office/drawing/2014/main" val="2139215592"/>
                    </a:ext>
                  </a:extLst>
                </a:gridCol>
                <a:gridCol w="825500">
                  <a:extLst>
                    <a:ext uri="{9D8B030D-6E8A-4147-A177-3AD203B41FA5}">
                      <a16:colId xmlns:a16="http://schemas.microsoft.com/office/drawing/2014/main" val="2033535186"/>
                    </a:ext>
                  </a:extLst>
                </a:gridCol>
                <a:gridCol w="825500">
                  <a:extLst>
                    <a:ext uri="{9D8B030D-6E8A-4147-A177-3AD203B41FA5}">
                      <a16:colId xmlns:a16="http://schemas.microsoft.com/office/drawing/2014/main" val="3825317021"/>
                    </a:ext>
                  </a:extLst>
                </a:gridCol>
                <a:gridCol w="863600">
                  <a:extLst>
                    <a:ext uri="{9D8B030D-6E8A-4147-A177-3AD203B41FA5}">
                      <a16:colId xmlns:a16="http://schemas.microsoft.com/office/drawing/2014/main" val="266255097"/>
                    </a:ext>
                  </a:extLst>
                </a:gridCol>
                <a:gridCol w="863600">
                  <a:extLst>
                    <a:ext uri="{9D8B030D-6E8A-4147-A177-3AD203B41FA5}">
                      <a16:colId xmlns:a16="http://schemas.microsoft.com/office/drawing/2014/main" val="3410466793"/>
                    </a:ext>
                  </a:extLst>
                </a:gridCol>
                <a:gridCol w="863600">
                  <a:extLst>
                    <a:ext uri="{9D8B030D-6E8A-4147-A177-3AD203B41FA5}">
                      <a16:colId xmlns:a16="http://schemas.microsoft.com/office/drawing/2014/main" val="2025644347"/>
                    </a:ext>
                  </a:extLst>
                </a:gridCol>
                <a:gridCol w="825500">
                  <a:extLst>
                    <a:ext uri="{9D8B030D-6E8A-4147-A177-3AD203B41FA5}">
                      <a16:colId xmlns:a16="http://schemas.microsoft.com/office/drawing/2014/main" val="1234661736"/>
                    </a:ext>
                  </a:extLst>
                </a:gridCol>
                <a:gridCol w="863600">
                  <a:extLst>
                    <a:ext uri="{9D8B030D-6E8A-4147-A177-3AD203B41FA5}">
                      <a16:colId xmlns:a16="http://schemas.microsoft.com/office/drawing/2014/main" val="413516435"/>
                    </a:ext>
                  </a:extLst>
                </a:gridCol>
              </a:tblGrid>
              <a:tr h="182880">
                <a:tc>
                  <a:txBody>
                    <a:bodyPr/>
                    <a:lstStyle/>
                    <a:p>
                      <a:pPr algn="ctr" fontAlgn="b"/>
                      <a:r>
                        <a:rPr lang="en-US" sz="1100" b="1" i="0" u="none" strike="noStrike">
                          <a:solidFill>
                            <a:srgbClr val="000000"/>
                          </a:solidFill>
                          <a:effectLst/>
                          <a:latin typeface="Calibri" panose="020F0502020204030204" pitchFamily="34" charset="0"/>
                        </a:rPr>
                        <a:t>Model Name</a:t>
                      </a:r>
                    </a:p>
                  </a:txBody>
                  <a:tcPr marL="7620" marR="7620" marT="7620" marB="0" anchor="b">
                    <a:lnL>
                      <a:noFill/>
                    </a:lnL>
                    <a:lnR>
                      <a:noFill/>
                    </a:lnR>
                    <a:lnT>
                      <a:noFill/>
                    </a:lnT>
                    <a:lnB>
                      <a:noFill/>
                    </a:lnB>
                  </a:tcPr>
                </a:tc>
                <a:tc>
                  <a:txBody>
                    <a:bodyPr/>
                    <a:lstStyle/>
                    <a:p>
                      <a:pPr algn="ctr" fontAlgn="b"/>
                      <a:r>
                        <a:rPr lang="en-US" sz="1100" b="1" i="0" u="none" strike="noStrike">
                          <a:solidFill>
                            <a:srgbClr val="000000"/>
                          </a:solidFill>
                          <a:effectLst/>
                          <a:latin typeface="Calibri" panose="020F0502020204030204" pitchFamily="34" charset="0"/>
                        </a:rPr>
                        <a:t>AUC_Train</a:t>
                      </a:r>
                    </a:p>
                  </a:txBody>
                  <a:tcPr marL="7620" marR="7620" marT="7620" marB="0" anchor="b">
                    <a:lnL>
                      <a:noFill/>
                    </a:lnL>
                    <a:lnR>
                      <a:noFill/>
                    </a:lnR>
                    <a:lnT>
                      <a:noFill/>
                    </a:lnT>
                    <a:lnB>
                      <a:noFill/>
                    </a:lnB>
                  </a:tcPr>
                </a:tc>
                <a:tc>
                  <a:txBody>
                    <a:bodyPr/>
                    <a:lstStyle/>
                    <a:p>
                      <a:pPr algn="ctr" fontAlgn="b"/>
                      <a:r>
                        <a:rPr lang="en-US" sz="1100" b="1" i="0" u="none" strike="noStrike">
                          <a:solidFill>
                            <a:srgbClr val="000000"/>
                          </a:solidFill>
                          <a:effectLst/>
                          <a:latin typeface="Calibri" panose="020F0502020204030204" pitchFamily="34" charset="0"/>
                        </a:rPr>
                        <a:t>AUC_Test1</a:t>
                      </a:r>
                    </a:p>
                  </a:txBody>
                  <a:tcPr marL="7620" marR="7620" marT="7620" marB="0" anchor="b">
                    <a:lnL>
                      <a:noFill/>
                    </a:lnL>
                    <a:lnR>
                      <a:noFill/>
                    </a:lnR>
                    <a:lnT>
                      <a:noFill/>
                    </a:lnT>
                    <a:lnB>
                      <a:noFill/>
                    </a:lnB>
                  </a:tcPr>
                </a:tc>
                <a:tc>
                  <a:txBody>
                    <a:bodyPr/>
                    <a:lstStyle/>
                    <a:p>
                      <a:pPr algn="ctr" fontAlgn="b"/>
                      <a:r>
                        <a:rPr lang="en-US" sz="1100" b="1" i="0" u="none" strike="noStrike">
                          <a:solidFill>
                            <a:srgbClr val="000000"/>
                          </a:solidFill>
                          <a:effectLst/>
                          <a:latin typeface="Calibri" panose="020F0502020204030204" pitchFamily="34" charset="0"/>
                        </a:rPr>
                        <a:t>AUC_Test2</a:t>
                      </a:r>
                    </a:p>
                  </a:txBody>
                  <a:tcPr marL="7620" marR="7620" marT="7620" marB="0" anchor="b">
                    <a:lnL>
                      <a:noFill/>
                    </a:lnL>
                    <a:lnR>
                      <a:noFill/>
                    </a:lnR>
                    <a:lnT>
                      <a:noFill/>
                    </a:lnT>
                    <a:lnB>
                      <a:noFill/>
                    </a:lnB>
                  </a:tcPr>
                </a:tc>
                <a:tc>
                  <a:txBody>
                    <a:bodyPr/>
                    <a:lstStyle/>
                    <a:p>
                      <a:pPr algn="ctr" fontAlgn="b"/>
                      <a:r>
                        <a:rPr lang="en-US" sz="1100" b="1" i="0" u="none" strike="noStrike" dirty="0" err="1">
                          <a:solidFill>
                            <a:srgbClr val="000000"/>
                          </a:solidFill>
                          <a:effectLst/>
                          <a:latin typeface="Calibri" panose="020F0502020204030204" pitchFamily="34" charset="0"/>
                        </a:rPr>
                        <a:t>Train_Error</a:t>
                      </a:r>
                      <a:endParaRPr lang="en-US" sz="1100" b="1"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ctr" fontAlgn="b"/>
                      <a:r>
                        <a:rPr lang="en-US" sz="1100" b="1" i="0" u="none" strike="noStrike">
                          <a:solidFill>
                            <a:srgbClr val="000000"/>
                          </a:solidFill>
                          <a:effectLst/>
                          <a:latin typeface="Calibri" panose="020F0502020204030204" pitchFamily="34" charset="0"/>
                        </a:rPr>
                        <a:t>Val_Error1</a:t>
                      </a:r>
                    </a:p>
                  </a:txBody>
                  <a:tcPr marL="7620" marR="7620" marT="7620" marB="0" anchor="b">
                    <a:lnL>
                      <a:noFill/>
                    </a:lnL>
                    <a:lnR>
                      <a:noFill/>
                    </a:lnR>
                    <a:lnT>
                      <a:noFill/>
                    </a:lnT>
                    <a:lnB>
                      <a:noFill/>
                    </a:lnB>
                  </a:tcPr>
                </a:tc>
                <a:tc>
                  <a:txBody>
                    <a:bodyPr/>
                    <a:lstStyle/>
                    <a:p>
                      <a:pPr algn="ctr" fontAlgn="b"/>
                      <a:r>
                        <a:rPr lang="en-US" sz="1100" b="1" i="0" u="none" strike="noStrike">
                          <a:solidFill>
                            <a:srgbClr val="000000"/>
                          </a:solidFill>
                          <a:effectLst/>
                          <a:latin typeface="Calibri" panose="020F0502020204030204" pitchFamily="34" charset="0"/>
                        </a:rPr>
                        <a:t>Val_Error2</a:t>
                      </a:r>
                    </a:p>
                  </a:txBody>
                  <a:tcPr marL="7620" marR="7620" marT="7620" marB="0" anchor="b">
                    <a:lnL>
                      <a:noFill/>
                    </a:lnL>
                    <a:lnR>
                      <a:noFill/>
                    </a:lnR>
                    <a:lnT>
                      <a:noFill/>
                    </a:lnT>
                    <a:lnB>
                      <a:noFill/>
                    </a:lnB>
                  </a:tcPr>
                </a:tc>
                <a:tc>
                  <a:txBody>
                    <a:bodyPr/>
                    <a:lstStyle/>
                    <a:p>
                      <a:pPr algn="ctr" fontAlgn="b"/>
                      <a:r>
                        <a:rPr lang="en-US" sz="1100" b="1" i="0" u="none" strike="noStrike">
                          <a:solidFill>
                            <a:srgbClr val="000000"/>
                          </a:solidFill>
                          <a:effectLst/>
                          <a:latin typeface="Calibri" panose="020F0502020204030204" pitchFamily="34" charset="0"/>
                        </a:rPr>
                        <a:t>Average_AUC</a:t>
                      </a:r>
                    </a:p>
                  </a:txBody>
                  <a:tcPr marL="7620" marR="7620" marT="7620" marB="0" anchor="b">
                    <a:lnL>
                      <a:noFill/>
                    </a:lnL>
                    <a:lnR>
                      <a:noFill/>
                    </a:lnR>
                    <a:lnT>
                      <a:noFill/>
                    </a:lnT>
                    <a:lnB>
                      <a:noFill/>
                    </a:lnB>
                  </a:tcPr>
                </a:tc>
                <a:tc>
                  <a:txBody>
                    <a:bodyPr/>
                    <a:lstStyle/>
                    <a:p>
                      <a:pPr algn="ctr" fontAlgn="b"/>
                      <a:r>
                        <a:rPr lang="en-US" sz="1100" b="1" i="0" u="none" strike="noStrike">
                          <a:solidFill>
                            <a:srgbClr val="000000"/>
                          </a:solidFill>
                          <a:effectLst/>
                          <a:latin typeface="Calibri" panose="020F0502020204030204" pitchFamily="34" charset="0"/>
                        </a:rPr>
                        <a:t>Variance_AUC</a:t>
                      </a:r>
                    </a:p>
                  </a:txBody>
                  <a:tcPr marL="7620" marR="7620" marT="7620" marB="0" anchor="b">
                    <a:lnL>
                      <a:noFill/>
                    </a:lnL>
                    <a:lnR>
                      <a:noFill/>
                    </a:lnR>
                    <a:lnT>
                      <a:noFill/>
                    </a:lnT>
                    <a:lnB>
                      <a:noFill/>
                    </a:lnB>
                  </a:tcPr>
                </a:tc>
                <a:extLst>
                  <a:ext uri="{0D108BD9-81ED-4DB2-BD59-A6C34878D82A}">
                    <a16:rowId xmlns:a16="http://schemas.microsoft.com/office/drawing/2014/main" val="3924185448"/>
                  </a:ext>
                </a:extLst>
              </a:tr>
              <a:tr h="182880">
                <a:tc>
                  <a:txBody>
                    <a:bodyPr/>
                    <a:lstStyle/>
                    <a:p>
                      <a:pPr algn="l" fontAlgn="b"/>
                      <a:r>
                        <a:rPr lang="en-US" sz="1100" b="0" i="0" u="none" strike="noStrike">
                          <a:solidFill>
                            <a:srgbClr val="000000"/>
                          </a:solidFill>
                          <a:effectLst/>
                          <a:latin typeface="Calibri" panose="020F0502020204030204" pitchFamily="34" charset="0"/>
                        </a:rPr>
                        <a:t>Neural Network</a:t>
                      </a:r>
                    </a:p>
                  </a:txBody>
                  <a:tcPr marL="7620" marR="7620" marT="7620" marB="0" anchor="b">
                    <a:lnL>
                      <a:noFill/>
                    </a:lnL>
                    <a:lnR>
                      <a:noFill/>
                    </a:lnR>
                    <a:lnT>
                      <a:noFill/>
                    </a:lnT>
                    <a:lnB>
                      <a:noFill/>
                    </a:lnB>
                    <a:solidFill>
                      <a:srgbClr val="E2EFDA"/>
                    </a:solidFill>
                  </a:tcPr>
                </a:tc>
                <a:tc>
                  <a:txBody>
                    <a:bodyPr/>
                    <a:lstStyle/>
                    <a:p>
                      <a:pPr algn="r" fontAlgn="b"/>
                      <a:r>
                        <a:rPr lang="en-US" sz="1100" b="0" i="0" u="none" strike="noStrike">
                          <a:solidFill>
                            <a:srgbClr val="000000"/>
                          </a:solidFill>
                          <a:effectLst/>
                          <a:latin typeface="Calibri" panose="020F0502020204030204" pitchFamily="34" charset="0"/>
                        </a:rPr>
                        <a:t>0.931449971</a:t>
                      </a:r>
                    </a:p>
                  </a:txBody>
                  <a:tcPr marL="7620" marR="7620" marT="7620" marB="0" anchor="b">
                    <a:lnL>
                      <a:noFill/>
                    </a:lnL>
                    <a:lnR>
                      <a:noFill/>
                    </a:lnR>
                    <a:lnT>
                      <a:noFill/>
                    </a:lnT>
                    <a:lnB>
                      <a:noFill/>
                    </a:lnB>
                    <a:solidFill>
                      <a:srgbClr val="E2EFDA"/>
                    </a:solidFill>
                  </a:tcPr>
                </a:tc>
                <a:tc>
                  <a:txBody>
                    <a:bodyPr/>
                    <a:lstStyle/>
                    <a:p>
                      <a:pPr algn="r" fontAlgn="b"/>
                      <a:r>
                        <a:rPr lang="en-US" sz="1100" b="0" i="0" u="none" strike="noStrike">
                          <a:solidFill>
                            <a:srgbClr val="000000"/>
                          </a:solidFill>
                          <a:effectLst/>
                          <a:latin typeface="Calibri" panose="020F0502020204030204" pitchFamily="34" charset="0"/>
                        </a:rPr>
                        <a:t>0.916304853</a:t>
                      </a:r>
                    </a:p>
                  </a:txBody>
                  <a:tcPr marL="7620" marR="7620" marT="7620" marB="0" anchor="b">
                    <a:lnL>
                      <a:noFill/>
                    </a:lnL>
                    <a:lnR>
                      <a:noFill/>
                    </a:lnR>
                    <a:lnT>
                      <a:noFill/>
                    </a:lnT>
                    <a:lnB>
                      <a:noFill/>
                    </a:lnB>
                    <a:solidFill>
                      <a:srgbClr val="E2EFDA"/>
                    </a:solidFill>
                  </a:tcPr>
                </a:tc>
                <a:tc>
                  <a:txBody>
                    <a:bodyPr/>
                    <a:lstStyle/>
                    <a:p>
                      <a:pPr algn="r" fontAlgn="b"/>
                      <a:r>
                        <a:rPr lang="en-US" sz="1100" b="0" i="0" u="none" strike="noStrike">
                          <a:solidFill>
                            <a:srgbClr val="000000"/>
                          </a:solidFill>
                          <a:effectLst/>
                          <a:latin typeface="Calibri" panose="020F0502020204030204" pitchFamily="34" charset="0"/>
                        </a:rPr>
                        <a:t>0.950177356</a:t>
                      </a:r>
                    </a:p>
                  </a:txBody>
                  <a:tcPr marL="7620" marR="7620" marT="7620" marB="0" anchor="b">
                    <a:lnL>
                      <a:noFill/>
                    </a:lnL>
                    <a:lnR>
                      <a:noFill/>
                    </a:lnR>
                    <a:lnT>
                      <a:noFill/>
                    </a:lnT>
                    <a:lnB>
                      <a:noFill/>
                    </a:lnB>
                    <a:solidFill>
                      <a:srgbClr val="E2EFDA"/>
                    </a:solidFill>
                  </a:tcPr>
                </a:tc>
                <a:tc>
                  <a:txBody>
                    <a:bodyPr/>
                    <a:lstStyle/>
                    <a:p>
                      <a:pPr algn="r" fontAlgn="b"/>
                      <a:r>
                        <a:rPr lang="en-US" sz="1100" b="0" i="0" u="none" strike="noStrike">
                          <a:solidFill>
                            <a:srgbClr val="000000"/>
                          </a:solidFill>
                          <a:effectLst/>
                          <a:latin typeface="Calibri" panose="020F0502020204030204" pitchFamily="34" charset="0"/>
                        </a:rPr>
                        <a:t>0.068550029</a:t>
                      </a:r>
                    </a:p>
                  </a:txBody>
                  <a:tcPr marL="7620" marR="7620" marT="7620" marB="0" anchor="b">
                    <a:lnL>
                      <a:noFill/>
                    </a:lnL>
                    <a:lnR>
                      <a:noFill/>
                    </a:lnR>
                    <a:lnT>
                      <a:noFill/>
                    </a:lnT>
                    <a:lnB>
                      <a:noFill/>
                    </a:lnB>
                    <a:solidFill>
                      <a:srgbClr val="E2EFDA"/>
                    </a:solidFill>
                  </a:tcPr>
                </a:tc>
                <a:tc>
                  <a:txBody>
                    <a:bodyPr/>
                    <a:lstStyle/>
                    <a:p>
                      <a:pPr algn="r" fontAlgn="b"/>
                      <a:r>
                        <a:rPr lang="en-US" sz="1100" b="0" i="0" u="none" strike="noStrike">
                          <a:solidFill>
                            <a:srgbClr val="000000"/>
                          </a:solidFill>
                          <a:effectLst/>
                          <a:latin typeface="Calibri" panose="020F0502020204030204" pitchFamily="34" charset="0"/>
                        </a:rPr>
                        <a:t>0.083695147</a:t>
                      </a:r>
                    </a:p>
                  </a:txBody>
                  <a:tcPr marL="7620" marR="7620" marT="7620" marB="0" anchor="b">
                    <a:lnL>
                      <a:noFill/>
                    </a:lnL>
                    <a:lnR>
                      <a:noFill/>
                    </a:lnR>
                    <a:lnT>
                      <a:noFill/>
                    </a:lnT>
                    <a:lnB>
                      <a:noFill/>
                    </a:lnB>
                    <a:solidFill>
                      <a:srgbClr val="E2EFDA"/>
                    </a:solidFill>
                  </a:tcPr>
                </a:tc>
                <a:tc>
                  <a:txBody>
                    <a:bodyPr/>
                    <a:lstStyle/>
                    <a:p>
                      <a:pPr algn="r" fontAlgn="b"/>
                      <a:r>
                        <a:rPr lang="en-US" sz="1100" b="0" i="0" u="none" strike="noStrike">
                          <a:solidFill>
                            <a:srgbClr val="000000"/>
                          </a:solidFill>
                          <a:effectLst/>
                          <a:latin typeface="Calibri" panose="020F0502020204030204" pitchFamily="34" charset="0"/>
                        </a:rPr>
                        <a:t>0.049822644</a:t>
                      </a:r>
                    </a:p>
                  </a:txBody>
                  <a:tcPr marL="7620" marR="7620" marT="7620" marB="0" anchor="b">
                    <a:lnL>
                      <a:noFill/>
                    </a:lnL>
                    <a:lnR>
                      <a:noFill/>
                    </a:lnR>
                    <a:lnT>
                      <a:noFill/>
                    </a:lnT>
                    <a:lnB>
                      <a:noFill/>
                    </a:lnB>
                    <a:solidFill>
                      <a:srgbClr val="E2EFDA"/>
                    </a:solidFill>
                  </a:tcPr>
                </a:tc>
                <a:tc>
                  <a:txBody>
                    <a:bodyPr/>
                    <a:lstStyle/>
                    <a:p>
                      <a:pPr algn="r" fontAlgn="b"/>
                      <a:r>
                        <a:rPr lang="en-US" sz="1100" b="0" i="0" u="none" strike="noStrike">
                          <a:solidFill>
                            <a:srgbClr val="000000"/>
                          </a:solidFill>
                          <a:effectLst/>
                          <a:latin typeface="Calibri" panose="020F0502020204030204" pitchFamily="34" charset="0"/>
                        </a:rPr>
                        <a:t>0.933241104</a:t>
                      </a:r>
                    </a:p>
                  </a:txBody>
                  <a:tcPr marL="7620" marR="7620" marT="7620" marB="0" anchor="b">
                    <a:lnL>
                      <a:noFill/>
                    </a:lnL>
                    <a:lnR>
                      <a:noFill/>
                    </a:lnR>
                    <a:lnT>
                      <a:noFill/>
                    </a:lnT>
                    <a:lnB>
                      <a:noFill/>
                    </a:lnB>
                    <a:solidFill>
                      <a:srgbClr val="E2EFDA"/>
                    </a:solidFill>
                  </a:tcPr>
                </a:tc>
                <a:tc>
                  <a:txBody>
                    <a:bodyPr/>
                    <a:lstStyle/>
                    <a:p>
                      <a:pPr algn="r" fontAlgn="b"/>
                      <a:r>
                        <a:rPr lang="en-US" sz="1100" b="0" i="0" u="none" strike="noStrike">
                          <a:solidFill>
                            <a:srgbClr val="000000"/>
                          </a:solidFill>
                          <a:effectLst/>
                          <a:latin typeface="Calibri" panose="020F0502020204030204" pitchFamily="34" charset="0"/>
                        </a:rPr>
                        <a:t>0.000286837</a:t>
                      </a:r>
                    </a:p>
                  </a:txBody>
                  <a:tcPr marL="7620" marR="7620" marT="7620" marB="0" anchor="b">
                    <a:lnL>
                      <a:noFill/>
                    </a:lnL>
                    <a:lnR>
                      <a:noFill/>
                    </a:lnR>
                    <a:lnT>
                      <a:noFill/>
                    </a:lnT>
                    <a:lnB>
                      <a:noFill/>
                    </a:lnB>
                    <a:solidFill>
                      <a:srgbClr val="E2EFDA"/>
                    </a:solidFill>
                  </a:tcPr>
                </a:tc>
                <a:extLst>
                  <a:ext uri="{0D108BD9-81ED-4DB2-BD59-A6C34878D82A}">
                    <a16:rowId xmlns:a16="http://schemas.microsoft.com/office/drawing/2014/main" val="61747735"/>
                  </a:ext>
                </a:extLst>
              </a:tr>
              <a:tr h="182880">
                <a:tc>
                  <a:txBody>
                    <a:bodyPr/>
                    <a:lstStyle/>
                    <a:p>
                      <a:pPr algn="l" fontAlgn="b"/>
                      <a:r>
                        <a:rPr lang="en-US" sz="1100" b="0" i="0" u="none" strike="noStrike">
                          <a:solidFill>
                            <a:srgbClr val="FF0000"/>
                          </a:solidFill>
                          <a:effectLst/>
                          <a:latin typeface="Calibri" panose="020F0502020204030204" pitchFamily="34" charset="0"/>
                        </a:rPr>
                        <a:t>XGBoost</a:t>
                      </a:r>
                    </a:p>
                  </a:txBody>
                  <a:tcPr marL="7620" marR="7620" marT="7620" marB="0" anchor="b">
                    <a:lnL>
                      <a:noFill/>
                    </a:lnL>
                    <a:lnR>
                      <a:noFill/>
                    </a:lnR>
                    <a:lnT>
                      <a:noFill/>
                    </a:lnT>
                    <a:lnB>
                      <a:noFill/>
                    </a:lnB>
                    <a:solidFill>
                      <a:srgbClr val="E2EFDA"/>
                    </a:solidFill>
                  </a:tcPr>
                </a:tc>
                <a:tc>
                  <a:txBody>
                    <a:bodyPr/>
                    <a:lstStyle/>
                    <a:p>
                      <a:pPr algn="r" fontAlgn="b"/>
                      <a:r>
                        <a:rPr lang="en-US" sz="1100" b="0" i="0" u="none" strike="noStrike">
                          <a:solidFill>
                            <a:srgbClr val="FF0000"/>
                          </a:solidFill>
                          <a:effectLst/>
                          <a:latin typeface="Calibri" panose="020F0502020204030204" pitchFamily="34" charset="0"/>
                        </a:rPr>
                        <a:t>0.928879763</a:t>
                      </a:r>
                    </a:p>
                  </a:txBody>
                  <a:tcPr marL="7620" marR="7620" marT="7620" marB="0" anchor="b">
                    <a:lnL>
                      <a:noFill/>
                    </a:lnL>
                    <a:lnR>
                      <a:noFill/>
                    </a:lnR>
                    <a:lnT>
                      <a:noFill/>
                    </a:lnT>
                    <a:lnB>
                      <a:noFill/>
                    </a:lnB>
                    <a:solidFill>
                      <a:srgbClr val="E2EFDA"/>
                    </a:solidFill>
                  </a:tcPr>
                </a:tc>
                <a:tc>
                  <a:txBody>
                    <a:bodyPr/>
                    <a:lstStyle/>
                    <a:p>
                      <a:pPr algn="r" fontAlgn="b"/>
                      <a:r>
                        <a:rPr lang="en-US" sz="1100" b="0" i="0" u="none" strike="noStrike">
                          <a:solidFill>
                            <a:srgbClr val="FF0000"/>
                          </a:solidFill>
                          <a:effectLst/>
                          <a:latin typeface="Calibri" panose="020F0502020204030204" pitchFamily="34" charset="0"/>
                        </a:rPr>
                        <a:t>0.910651887</a:t>
                      </a:r>
                    </a:p>
                  </a:txBody>
                  <a:tcPr marL="7620" marR="7620" marT="7620" marB="0" anchor="b">
                    <a:lnL>
                      <a:noFill/>
                    </a:lnL>
                    <a:lnR>
                      <a:noFill/>
                    </a:lnR>
                    <a:lnT>
                      <a:noFill/>
                    </a:lnT>
                    <a:lnB>
                      <a:noFill/>
                    </a:lnB>
                    <a:solidFill>
                      <a:srgbClr val="E2EFDA"/>
                    </a:solidFill>
                  </a:tcPr>
                </a:tc>
                <a:tc>
                  <a:txBody>
                    <a:bodyPr/>
                    <a:lstStyle/>
                    <a:p>
                      <a:pPr algn="r" fontAlgn="b"/>
                      <a:r>
                        <a:rPr lang="en-US" sz="1100" b="0" i="0" u="none" strike="noStrike">
                          <a:solidFill>
                            <a:srgbClr val="FF0000"/>
                          </a:solidFill>
                          <a:effectLst/>
                          <a:latin typeface="Calibri" panose="020F0502020204030204" pitchFamily="34" charset="0"/>
                        </a:rPr>
                        <a:t>0.94481741</a:t>
                      </a:r>
                    </a:p>
                  </a:txBody>
                  <a:tcPr marL="7620" marR="7620" marT="7620" marB="0" anchor="b">
                    <a:lnL>
                      <a:noFill/>
                    </a:lnL>
                    <a:lnR>
                      <a:noFill/>
                    </a:lnR>
                    <a:lnT>
                      <a:noFill/>
                    </a:lnT>
                    <a:lnB>
                      <a:noFill/>
                    </a:lnB>
                    <a:solidFill>
                      <a:srgbClr val="E2EFDA"/>
                    </a:solidFill>
                  </a:tcPr>
                </a:tc>
                <a:tc>
                  <a:txBody>
                    <a:bodyPr/>
                    <a:lstStyle/>
                    <a:p>
                      <a:pPr algn="r" fontAlgn="b"/>
                      <a:r>
                        <a:rPr lang="en-US" sz="1100" b="0" i="0" u="none" strike="noStrike">
                          <a:solidFill>
                            <a:srgbClr val="FF0000"/>
                          </a:solidFill>
                          <a:effectLst/>
                          <a:latin typeface="Calibri" panose="020F0502020204030204" pitchFamily="34" charset="0"/>
                        </a:rPr>
                        <a:t>0.071120237</a:t>
                      </a:r>
                    </a:p>
                  </a:txBody>
                  <a:tcPr marL="7620" marR="7620" marT="7620" marB="0" anchor="b">
                    <a:lnL>
                      <a:noFill/>
                    </a:lnL>
                    <a:lnR>
                      <a:noFill/>
                    </a:lnR>
                    <a:lnT>
                      <a:noFill/>
                    </a:lnT>
                    <a:lnB>
                      <a:noFill/>
                    </a:lnB>
                    <a:solidFill>
                      <a:srgbClr val="E2EFDA"/>
                    </a:solidFill>
                  </a:tcPr>
                </a:tc>
                <a:tc>
                  <a:txBody>
                    <a:bodyPr/>
                    <a:lstStyle/>
                    <a:p>
                      <a:pPr algn="r" fontAlgn="b"/>
                      <a:r>
                        <a:rPr lang="en-US" sz="1100" b="0" i="0" u="none" strike="noStrike">
                          <a:solidFill>
                            <a:srgbClr val="FF0000"/>
                          </a:solidFill>
                          <a:effectLst/>
                          <a:latin typeface="Calibri" panose="020F0502020204030204" pitchFamily="34" charset="0"/>
                        </a:rPr>
                        <a:t>0.089348113</a:t>
                      </a:r>
                    </a:p>
                  </a:txBody>
                  <a:tcPr marL="7620" marR="7620" marT="7620" marB="0" anchor="b">
                    <a:lnL>
                      <a:noFill/>
                    </a:lnL>
                    <a:lnR>
                      <a:noFill/>
                    </a:lnR>
                    <a:lnT>
                      <a:noFill/>
                    </a:lnT>
                    <a:lnB>
                      <a:noFill/>
                    </a:lnB>
                    <a:solidFill>
                      <a:srgbClr val="E2EFDA"/>
                    </a:solidFill>
                  </a:tcPr>
                </a:tc>
                <a:tc>
                  <a:txBody>
                    <a:bodyPr/>
                    <a:lstStyle/>
                    <a:p>
                      <a:pPr algn="r" fontAlgn="b"/>
                      <a:r>
                        <a:rPr lang="en-US" sz="1100" b="0" i="0" u="none" strike="noStrike">
                          <a:solidFill>
                            <a:srgbClr val="FF0000"/>
                          </a:solidFill>
                          <a:effectLst/>
                          <a:latin typeface="Calibri" panose="020F0502020204030204" pitchFamily="34" charset="0"/>
                        </a:rPr>
                        <a:t>0.05518259</a:t>
                      </a:r>
                    </a:p>
                  </a:txBody>
                  <a:tcPr marL="7620" marR="7620" marT="7620" marB="0" anchor="b">
                    <a:lnL>
                      <a:noFill/>
                    </a:lnL>
                    <a:lnR>
                      <a:noFill/>
                    </a:lnR>
                    <a:lnT>
                      <a:noFill/>
                    </a:lnT>
                    <a:lnB>
                      <a:noFill/>
                    </a:lnB>
                    <a:solidFill>
                      <a:srgbClr val="E2EFDA"/>
                    </a:solidFill>
                  </a:tcPr>
                </a:tc>
                <a:tc>
                  <a:txBody>
                    <a:bodyPr/>
                    <a:lstStyle/>
                    <a:p>
                      <a:pPr algn="r" fontAlgn="b"/>
                      <a:r>
                        <a:rPr lang="en-US" sz="1100" b="0" i="0" u="none" strike="noStrike">
                          <a:solidFill>
                            <a:srgbClr val="FF0000"/>
                          </a:solidFill>
                          <a:effectLst/>
                          <a:latin typeface="Calibri" panose="020F0502020204030204" pitchFamily="34" charset="0"/>
                        </a:rPr>
                        <a:t>0.927734649</a:t>
                      </a:r>
                    </a:p>
                  </a:txBody>
                  <a:tcPr marL="7620" marR="7620" marT="7620" marB="0" anchor="b">
                    <a:lnL>
                      <a:noFill/>
                    </a:lnL>
                    <a:lnR>
                      <a:noFill/>
                    </a:lnR>
                    <a:lnT>
                      <a:noFill/>
                    </a:lnT>
                    <a:lnB>
                      <a:noFill/>
                    </a:lnB>
                    <a:solidFill>
                      <a:srgbClr val="E2EFDA"/>
                    </a:solidFill>
                  </a:tcPr>
                </a:tc>
                <a:tc>
                  <a:txBody>
                    <a:bodyPr/>
                    <a:lstStyle/>
                    <a:p>
                      <a:pPr algn="r" fontAlgn="b"/>
                      <a:r>
                        <a:rPr lang="en-US" sz="1100" b="0" i="0" u="none" strike="noStrike" dirty="0">
                          <a:solidFill>
                            <a:srgbClr val="FF0000"/>
                          </a:solidFill>
                          <a:effectLst/>
                          <a:latin typeface="Calibri" panose="020F0502020204030204" pitchFamily="34" charset="0"/>
                        </a:rPr>
                        <a:t>0.000291821</a:t>
                      </a:r>
                    </a:p>
                  </a:txBody>
                  <a:tcPr marL="7620" marR="7620" marT="7620" marB="0" anchor="b">
                    <a:lnL>
                      <a:noFill/>
                    </a:lnL>
                    <a:lnR>
                      <a:noFill/>
                    </a:lnR>
                    <a:lnT>
                      <a:noFill/>
                    </a:lnT>
                    <a:lnB>
                      <a:noFill/>
                    </a:lnB>
                    <a:solidFill>
                      <a:srgbClr val="E2EFDA"/>
                    </a:solidFill>
                  </a:tcPr>
                </a:tc>
                <a:extLst>
                  <a:ext uri="{0D108BD9-81ED-4DB2-BD59-A6C34878D82A}">
                    <a16:rowId xmlns:a16="http://schemas.microsoft.com/office/drawing/2014/main" val="4216568279"/>
                  </a:ext>
                </a:extLst>
              </a:tr>
            </a:tbl>
          </a:graphicData>
        </a:graphic>
      </p:graphicFrame>
    </p:spTree>
    <p:extLst>
      <p:ext uri="{BB962C8B-B14F-4D97-AF65-F5344CB8AC3E}">
        <p14:creationId xmlns:p14="http://schemas.microsoft.com/office/powerpoint/2010/main" val="1953710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0DDF2-813A-E6A5-19B5-811FF3A4F883}"/>
              </a:ext>
            </a:extLst>
          </p:cNvPr>
          <p:cNvSpPr>
            <a:spLocks noGrp="1"/>
          </p:cNvSpPr>
          <p:nvPr>
            <p:ph type="title"/>
          </p:nvPr>
        </p:nvSpPr>
        <p:spPr>
          <a:xfrm>
            <a:off x="76200" y="153093"/>
            <a:ext cx="5854148" cy="383621"/>
          </a:xfrm>
        </p:spPr>
        <p:txBody>
          <a:bodyPr>
            <a:noAutofit/>
          </a:bodyPr>
          <a:lstStyle/>
          <a:p>
            <a:r>
              <a:rPr lang="en-US" sz="3200" b="1" dirty="0"/>
              <a:t>Strategy</a:t>
            </a:r>
          </a:p>
        </p:txBody>
      </p:sp>
      <p:pic>
        <p:nvPicPr>
          <p:cNvPr id="7" name="Content Placeholder 6">
            <a:extLst>
              <a:ext uri="{FF2B5EF4-FFF2-40B4-BE49-F238E27FC236}">
                <a16:creationId xmlns:a16="http://schemas.microsoft.com/office/drawing/2014/main" id="{719B0BE9-B4FF-59B4-EA4F-A31590B82D49}"/>
              </a:ext>
            </a:extLst>
          </p:cNvPr>
          <p:cNvPicPr>
            <a:picLocks noGrp="1" noChangeAspect="1"/>
          </p:cNvPicPr>
          <p:nvPr>
            <p:ph idx="1"/>
          </p:nvPr>
        </p:nvPicPr>
        <p:blipFill>
          <a:blip r:embed="rId2"/>
          <a:stretch>
            <a:fillRect/>
          </a:stretch>
        </p:blipFill>
        <p:spPr>
          <a:xfrm>
            <a:off x="952166" y="904751"/>
            <a:ext cx="4465707" cy="1394581"/>
          </a:xfrm>
        </p:spPr>
      </p:pic>
    </p:spTree>
    <p:extLst>
      <p:ext uri="{BB962C8B-B14F-4D97-AF65-F5344CB8AC3E}">
        <p14:creationId xmlns:p14="http://schemas.microsoft.com/office/powerpoint/2010/main" val="3880196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13C0B-1C0F-086E-6277-5D933F75A6E1}"/>
              </a:ext>
            </a:extLst>
          </p:cNvPr>
          <p:cNvSpPr>
            <a:spLocks noGrp="1"/>
          </p:cNvSpPr>
          <p:nvPr>
            <p:ph type="title"/>
          </p:nvPr>
        </p:nvSpPr>
        <p:spPr>
          <a:xfrm>
            <a:off x="207775" y="234499"/>
            <a:ext cx="10515600" cy="623107"/>
          </a:xfrm>
        </p:spPr>
        <p:txBody>
          <a:bodyPr>
            <a:normAutofit/>
          </a:bodyPr>
          <a:lstStyle/>
          <a:p>
            <a:r>
              <a:rPr lang="en-US" sz="3200" b="1" dirty="0"/>
              <a:t>Executive Summary</a:t>
            </a:r>
          </a:p>
        </p:txBody>
      </p:sp>
      <p:sp>
        <p:nvSpPr>
          <p:cNvPr id="3" name="Content Placeholder 2">
            <a:extLst>
              <a:ext uri="{FF2B5EF4-FFF2-40B4-BE49-F238E27FC236}">
                <a16:creationId xmlns:a16="http://schemas.microsoft.com/office/drawing/2014/main" id="{6EF46CBC-A71B-0C1F-E010-B9F1F8448B6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722559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FD412-0E39-59DB-EC86-2B0AC4618B26}"/>
              </a:ext>
            </a:extLst>
          </p:cNvPr>
          <p:cNvSpPr>
            <a:spLocks noGrp="1"/>
          </p:cNvSpPr>
          <p:nvPr>
            <p:ph type="title"/>
          </p:nvPr>
        </p:nvSpPr>
        <p:spPr>
          <a:xfrm>
            <a:off x="105544" y="137948"/>
            <a:ext cx="10515600" cy="301251"/>
          </a:xfrm>
        </p:spPr>
        <p:txBody>
          <a:bodyPr>
            <a:noAutofit/>
          </a:bodyPr>
          <a:lstStyle/>
          <a:p>
            <a:r>
              <a:rPr lang="en-US" sz="3200" b="1" dirty="0"/>
              <a:t>Data</a:t>
            </a:r>
          </a:p>
        </p:txBody>
      </p:sp>
      <p:graphicFrame>
        <p:nvGraphicFramePr>
          <p:cNvPr id="8" name="Content Placeholder 7">
            <a:extLst>
              <a:ext uri="{FF2B5EF4-FFF2-40B4-BE49-F238E27FC236}">
                <a16:creationId xmlns:a16="http://schemas.microsoft.com/office/drawing/2014/main" id="{A07C72F5-7ED7-1A72-4674-59FC5FDACA98}"/>
              </a:ext>
            </a:extLst>
          </p:cNvPr>
          <p:cNvGraphicFramePr>
            <a:graphicFrameLocks noGrp="1"/>
          </p:cNvGraphicFramePr>
          <p:nvPr>
            <p:ph idx="1"/>
            <p:extLst>
              <p:ext uri="{D42A27DB-BD31-4B8C-83A1-F6EECF244321}">
                <p14:modId xmlns:p14="http://schemas.microsoft.com/office/powerpoint/2010/main" val="1122069254"/>
              </p:ext>
            </p:extLst>
          </p:nvPr>
        </p:nvGraphicFramePr>
        <p:xfrm>
          <a:off x="3504253" y="581439"/>
          <a:ext cx="4827577" cy="2586045"/>
        </p:xfrm>
        <a:graphic>
          <a:graphicData uri="http://schemas.openxmlformats.org/drawingml/2006/table">
            <a:tbl>
              <a:tblPr/>
              <a:tblGrid>
                <a:gridCol w="1382656">
                  <a:extLst>
                    <a:ext uri="{9D8B030D-6E8A-4147-A177-3AD203B41FA5}">
                      <a16:colId xmlns:a16="http://schemas.microsoft.com/office/drawing/2014/main" val="2260136597"/>
                    </a:ext>
                  </a:extLst>
                </a:gridCol>
                <a:gridCol w="1874787">
                  <a:extLst>
                    <a:ext uri="{9D8B030D-6E8A-4147-A177-3AD203B41FA5}">
                      <a16:colId xmlns:a16="http://schemas.microsoft.com/office/drawing/2014/main" val="2295529795"/>
                    </a:ext>
                  </a:extLst>
                </a:gridCol>
                <a:gridCol w="1570134">
                  <a:extLst>
                    <a:ext uri="{9D8B030D-6E8A-4147-A177-3AD203B41FA5}">
                      <a16:colId xmlns:a16="http://schemas.microsoft.com/office/drawing/2014/main" val="2244470116"/>
                    </a:ext>
                  </a:extLst>
                </a:gridCol>
              </a:tblGrid>
              <a:tr h="0">
                <a:tc>
                  <a:txBody>
                    <a:bodyPr/>
                    <a:lstStyle/>
                    <a:p>
                      <a:pPr algn="ctr" fontAlgn="ctr"/>
                      <a:r>
                        <a:rPr lang="en-US" sz="1100" b="0" i="0" u="none" strike="noStrike" dirty="0" err="1">
                          <a:solidFill>
                            <a:srgbClr val="000000"/>
                          </a:solidFill>
                          <a:effectLst/>
                          <a:latin typeface="Calibri" panose="020F0502020204030204" pitchFamily="34" charset="0"/>
                        </a:rPr>
                        <a:t>Month_Year</a:t>
                      </a:r>
                      <a:endParaRPr lang="en-US" sz="1100" b="0" i="0" u="none" strike="noStrike" dirty="0">
                        <a:solidFill>
                          <a:srgbClr val="000000"/>
                        </a:solidFill>
                        <a:effectLst/>
                        <a:latin typeface="Calibri" panose="020F0502020204030204" pitchFamily="34" charset="0"/>
                      </a:endParaRP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 Observations</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Default Rate</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0407698"/>
                  </a:ext>
                </a:extLst>
              </a:tr>
              <a:tr h="157133">
                <a:tc>
                  <a:txBody>
                    <a:bodyPr/>
                    <a:lstStyle/>
                    <a:p>
                      <a:pPr algn="r" fontAlgn="b"/>
                      <a:r>
                        <a:rPr lang="en-US" sz="1100" b="0" i="0" u="none" strike="noStrike" dirty="0">
                          <a:solidFill>
                            <a:srgbClr val="000000"/>
                          </a:solidFill>
                          <a:effectLst/>
                          <a:latin typeface="Calibri" panose="020F0502020204030204" pitchFamily="34" charset="0"/>
                        </a:rPr>
                        <a:t>201703</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35,729.00</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0.23</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1805815"/>
                  </a:ext>
                </a:extLst>
              </a:tr>
              <a:tr h="157133">
                <a:tc>
                  <a:txBody>
                    <a:bodyPr/>
                    <a:lstStyle/>
                    <a:p>
                      <a:pPr algn="r" fontAlgn="b"/>
                      <a:r>
                        <a:rPr lang="en-US" sz="1100" b="0" i="0" u="none" strike="noStrike">
                          <a:solidFill>
                            <a:srgbClr val="000000"/>
                          </a:solidFill>
                          <a:effectLst/>
                          <a:latin typeface="Calibri" panose="020F0502020204030204" pitchFamily="34" charset="0"/>
                        </a:rPr>
                        <a:t>201704</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36,294.00</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0.24</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9910377"/>
                  </a:ext>
                </a:extLst>
              </a:tr>
              <a:tr h="157133">
                <a:tc>
                  <a:txBody>
                    <a:bodyPr/>
                    <a:lstStyle/>
                    <a:p>
                      <a:pPr algn="r" fontAlgn="b"/>
                      <a:r>
                        <a:rPr lang="en-US" sz="1100" b="0" i="0" u="none" strike="noStrike" dirty="0">
                          <a:solidFill>
                            <a:srgbClr val="000000"/>
                          </a:solidFill>
                          <a:effectLst/>
                          <a:latin typeface="Calibri" panose="020F0502020204030204" pitchFamily="34" charset="0"/>
                        </a:rPr>
                        <a:t>201705</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36,106.00</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0.24</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4958278"/>
                  </a:ext>
                </a:extLst>
              </a:tr>
              <a:tr h="157133">
                <a:tc>
                  <a:txBody>
                    <a:bodyPr/>
                    <a:lstStyle/>
                    <a:p>
                      <a:pPr algn="r" fontAlgn="b"/>
                      <a:r>
                        <a:rPr lang="en-US" sz="1100" b="0" i="0" u="none" strike="noStrike" dirty="0">
                          <a:solidFill>
                            <a:srgbClr val="000000"/>
                          </a:solidFill>
                          <a:effectLst/>
                          <a:latin typeface="Calibri" panose="020F0502020204030204" pitchFamily="34" charset="0"/>
                        </a:rPr>
                        <a:t>201706</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37,094.00</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0.24</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9868443"/>
                  </a:ext>
                </a:extLst>
              </a:tr>
              <a:tr h="157133">
                <a:tc>
                  <a:txBody>
                    <a:bodyPr/>
                    <a:lstStyle/>
                    <a:p>
                      <a:pPr algn="r" fontAlgn="b"/>
                      <a:r>
                        <a:rPr lang="en-US" sz="1100" b="0" i="0" u="none" strike="noStrike">
                          <a:solidFill>
                            <a:srgbClr val="000000"/>
                          </a:solidFill>
                          <a:effectLst/>
                          <a:latin typeface="Calibri" panose="020F0502020204030204" pitchFamily="34" charset="0"/>
                        </a:rPr>
                        <a:t>201707</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37,582.00</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0.25</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44998486"/>
                  </a:ext>
                </a:extLst>
              </a:tr>
              <a:tr h="157133">
                <a:tc>
                  <a:txBody>
                    <a:bodyPr/>
                    <a:lstStyle/>
                    <a:p>
                      <a:pPr algn="r" fontAlgn="b"/>
                      <a:r>
                        <a:rPr lang="en-US" sz="1100" b="0" i="0" u="none" strike="noStrike">
                          <a:solidFill>
                            <a:srgbClr val="000000"/>
                          </a:solidFill>
                          <a:effectLst/>
                          <a:latin typeface="Calibri" panose="020F0502020204030204" pitchFamily="34" charset="0"/>
                        </a:rPr>
                        <a:t>201708</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38,083.00</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0.25</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6294394"/>
                  </a:ext>
                </a:extLst>
              </a:tr>
              <a:tr h="157133">
                <a:tc>
                  <a:txBody>
                    <a:bodyPr/>
                    <a:lstStyle/>
                    <a:p>
                      <a:pPr algn="r" fontAlgn="b"/>
                      <a:r>
                        <a:rPr lang="en-US" sz="1100" b="0" i="0" u="none" strike="noStrike">
                          <a:solidFill>
                            <a:srgbClr val="000000"/>
                          </a:solidFill>
                          <a:effectLst/>
                          <a:latin typeface="Calibri" panose="020F0502020204030204" pitchFamily="34" charset="0"/>
                        </a:rPr>
                        <a:t>201709</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38,498.00</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0.25</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10210542"/>
                  </a:ext>
                </a:extLst>
              </a:tr>
              <a:tr h="157133">
                <a:tc>
                  <a:txBody>
                    <a:bodyPr/>
                    <a:lstStyle/>
                    <a:p>
                      <a:pPr algn="r" fontAlgn="b"/>
                      <a:r>
                        <a:rPr lang="en-US" sz="1100" b="0" i="0" u="none" strike="noStrike">
                          <a:solidFill>
                            <a:srgbClr val="000000"/>
                          </a:solidFill>
                          <a:effectLst/>
                          <a:latin typeface="Calibri" panose="020F0502020204030204" pitchFamily="34" charset="0"/>
                        </a:rPr>
                        <a:t>201710</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38,910.00</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0.25</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1221789"/>
                  </a:ext>
                </a:extLst>
              </a:tr>
              <a:tr h="157133">
                <a:tc>
                  <a:txBody>
                    <a:bodyPr/>
                    <a:lstStyle/>
                    <a:p>
                      <a:pPr algn="r" fontAlgn="b"/>
                      <a:r>
                        <a:rPr lang="en-US" sz="1100" b="0" i="0" u="none" strike="noStrike">
                          <a:solidFill>
                            <a:srgbClr val="000000"/>
                          </a:solidFill>
                          <a:effectLst/>
                          <a:latin typeface="Calibri" panose="020F0502020204030204" pitchFamily="34" charset="0"/>
                        </a:rPr>
                        <a:t>201711</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39,272.00</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0.26</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38611302"/>
                  </a:ext>
                </a:extLst>
              </a:tr>
              <a:tr h="157133">
                <a:tc>
                  <a:txBody>
                    <a:bodyPr/>
                    <a:lstStyle/>
                    <a:p>
                      <a:pPr algn="r" fontAlgn="b"/>
                      <a:r>
                        <a:rPr lang="en-US" sz="1100" b="0" i="0" u="none" strike="noStrike">
                          <a:solidFill>
                            <a:srgbClr val="000000"/>
                          </a:solidFill>
                          <a:effectLst/>
                          <a:latin typeface="Calibri" panose="020F0502020204030204" pitchFamily="34" charset="0"/>
                        </a:rPr>
                        <a:t>201712</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39,713.00</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0.26</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47385180"/>
                  </a:ext>
                </a:extLst>
              </a:tr>
              <a:tr h="157133">
                <a:tc>
                  <a:txBody>
                    <a:bodyPr/>
                    <a:lstStyle/>
                    <a:p>
                      <a:pPr algn="r" fontAlgn="b"/>
                      <a:r>
                        <a:rPr lang="en-US" sz="1100" b="0" i="0" u="none" strike="noStrike">
                          <a:solidFill>
                            <a:srgbClr val="000000"/>
                          </a:solidFill>
                          <a:effectLst/>
                          <a:latin typeface="Calibri" panose="020F0502020204030204" pitchFamily="34" charset="0"/>
                        </a:rPr>
                        <a:t>201801</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40,353.00</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0.26</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51415790"/>
                  </a:ext>
                </a:extLst>
              </a:tr>
              <a:tr h="157133">
                <a:tc>
                  <a:txBody>
                    <a:bodyPr/>
                    <a:lstStyle/>
                    <a:p>
                      <a:pPr algn="r" fontAlgn="b"/>
                      <a:r>
                        <a:rPr lang="en-US" sz="1100" b="0" i="0" u="none" strike="noStrike">
                          <a:solidFill>
                            <a:srgbClr val="000000"/>
                          </a:solidFill>
                          <a:effectLst/>
                          <a:latin typeface="Calibri" panose="020F0502020204030204" pitchFamily="34" charset="0"/>
                        </a:rPr>
                        <a:t>201802</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40,923.00</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0.26</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9438881"/>
                  </a:ext>
                </a:extLst>
              </a:tr>
              <a:tr h="157133">
                <a:tc>
                  <a:txBody>
                    <a:bodyPr/>
                    <a:lstStyle/>
                    <a:p>
                      <a:pPr algn="r" fontAlgn="b"/>
                      <a:r>
                        <a:rPr lang="en-US" sz="1100" b="0" i="0" u="none" strike="noStrike">
                          <a:solidFill>
                            <a:srgbClr val="000000"/>
                          </a:solidFill>
                          <a:effectLst/>
                          <a:latin typeface="Calibri" panose="020F0502020204030204" pitchFamily="34" charset="0"/>
                        </a:rPr>
                        <a:t>201803</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41,443.00</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0.26</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8771818"/>
                  </a:ext>
                </a:extLst>
              </a:tr>
              <a:tr h="157133">
                <a:tc>
                  <a:txBody>
                    <a:bodyPr/>
                    <a:lstStyle/>
                    <a:p>
                      <a:pPr algn="l" fontAlgn="b"/>
                      <a:r>
                        <a:rPr lang="en-US" sz="1100" b="0" i="0" u="none" strike="noStrike">
                          <a:solidFill>
                            <a:srgbClr val="000000"/>
                          </a:solidFill>
                          <a:effectLst/>
                          <a:latin typeface="Calibri" panose="020F0502020204030204" pitchFamily="34" charset="0"/>
                        </a:rPr>
                        <a:t>Total</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500,000.00</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0.25</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04390313"/>
                  </a:ext>
                </a:extLst>
              </a:tr>
            </a:tbl>
          </a:graphicData>
        </a:graphic>
      </p:graphicFrame>
      <p:sp>
        <p:nvSpPr>
          <p:cNvPr id="9" name="TextBox 8">
            <a:extLst>
              <a:ext uri="{FF2B5EF4-FFF2-40B4-BE49-F238E27FC236}">
                <a16:creationId xmlns:a16="http://schemas.microsoft.com/office/drawing/2014/main" id="{032C64A6-17AC-6877-92E0-FFDFF407182D}"/>
              </a:ext>
            </a:extLst>
          </p:cNvPr>
          <p:cNvSpPr txBox="1"/>
          <p:nvPr/>
        </p:nvSpPr>
        <p:spPr>
          <a:xfrm>
            <a:off x="205172" y="3355703"/>
            <a:ext cx="11781656" cy="3108543"/>
          </a:xfrm>
          <a:prstGeom prst="rect">
            <a:avLst/>
          </a:prstGeom>
          <a:noFill/>
        </p:spPr>
        <p:txBody>
          <a:bodyPr wrap="square" rtlCol="0">
            <a:spAutoFit/>
          </a:bodyPr>
          <a:lstStyle/>
          <a:p>
            <a:pPr algn="ctr"/>
            <a:r>
              <a:rPr lang="en-US" sz="1400" b="1" dirty="0"/>
              <a:t>Explanation (Why this data and the target variable: Generate a Story for what Default means)</a:t>
            </a:r>
          </a:p>
          <a:p>
            <a:pPr marL="285750" indent="-285750">
              <a:buFontTx/>
              <a:buChar char="-"/>
            </a:pPr>
            <a:r>
              <a:rPr lang="en-US" sz="1400" dirty="0"/>
              <a:t>The Data comes from “American Express – Default Prediction” through Kaggle. </a:t>
            </a:r>
          </a:p>
          <a:p>
            <a:pPr marL="285750" indent="-285750">
              <a:buFontTx/>
              <a:buChar char="-"/>
            </a:pPr>
            <a:r>
              <a:rPr lang="en-US" sz="1400" dirty="0"/>
              <a:t>The purpose of analyzing this data is likely to understand the default rate trend over time and identify potential factors affecting the portfolio's performance. The dataset can be used to assess the credit risk of the portfolio and make informed decisions about risk management strategies.</a:t>
            </a:r>
          </a:p>
          <a:p>
            <a:pPr marL="285750" indent="-285750">
              <a:buFontTx/>
              <a:buChar char="-"/>
            </a:pPr>
            <a:r>
              <a:rPr lang="en-US" sz="1400" dirty="0"/>
              <a:t>The target variable in this dataset is the default rate, which represents the proportion of cases in the portfolio that have defaulted. A default happens when a borrower fails to repay the loan or credit on time, according to the terms and conditions of the agreement. In other words, the borrower has failed to meet their financial obligation and has become a risk to the lender or creditor.</a:t>
            </a:r>
          </a:p>
          <a:p>
            <a:pPr marL="285750" indent="-285750">
              <a:buFontTx/>
              <a:buChar char="-"/>
            </a:pPr>
            <a:r>
              <a:rPr lang="en-US" sz="1400" dirty="0"/>
              <a:t>Imagine that a person has applied for a loan to start a business. The lender has agreed to provide the loan, and the borrower has promised to repay the loan with interest within a specified period. However, after a few months, the borrower starts to experience financial difficulties and is unable to repay the loan on time. As a result, the borrower defaults on the loan, and the lender must take legal action to recover the unpaid debt. The default puts the borrower's credit rating at risk, making it harder for them to obtain credit in the future. It also causes financial losses for the lender, as they may have to write off the debt as a loss.</a:t>
            </a:r>
          </a:p>
          <a:p>
            <a:pPr marL="285750" indent="-285750">
              <a:buFontTx/>
              <a:buChar char="-"/>
            </a:pPr>
            <a:endParaRPr lang="en-US" sz="1400" dirty="0"/>
          </a:p>
          <a:p>
            <a:endParaRPr lang="en-US" sz="1400" b="1" dirty="0"/>
          </a:p>
        </p:txBody>
      </p:sp>
    </p:spTree>
    <p:extLst>
      <p:ext uri="{BB962C8B-B14F-4D97-AF65-F5344CB8AC3E}">
        <p14:creationId xmlns:p14="http://schemas.microsoft.com/office/powerpoint/2010/main" val="3894837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5952A-58E2-40F0-2162-2668891F35A2}"/>
              </a:ext>
            </a:extLst>
          </p:cNvPr>
          <p:cNvSpPr>
            <a:spLocks noGrp="1"/>
          </p:cNvSpPr>
          <p:nvPr>
            <p:ph type="title"/>
          </p:nvPr>
        </p:nvSpPr>
        <p:spPr>
          <a:xfrm>
            <a:off x="77146" y="146092"/>
            <a:ext cx="10515600" cy="322093"/>
          </a:xfrm>
        </p:spPr>
        <p:txBody>
          <a:bodyPr>
            <a:noAutofit/>
          </a:bodyPr>
          <a:lstStyle/>
          <a:p>
            <a:r>
              <a:rPr lang="en-US" sz="3200" b="1" dirty="0"/>
              <a:t>Features</a:t>
            </a:r>
          </a:p>
        </p:txBody>
      </p:sp>
      <p:graphicFrame>
        <p:nvGraphicFramePr>
          <p:cNvPr id="4" name="Content Placeholder 3">
            <a:extLst>
              <a:ext uri="{FF2B5EF4-FFF2-40B4-BE49-F238E27FC236}">
                <a16:creationId xmlns:a16="http://schemas.microsoft.com/office/drawing/2014/main" id="{682EAAEC-8412-5C23-0108-A4037B7A8C85}"/>
              </a:ext>
            </a:extLst>
          </p:cNvPr>
          <p:cNvGraphicFramePr>
            <a:graphicFrameLocks noGrp="1"/>
          </p:cNvGraphicFramePr>
          <p:nvPr>
            <p:ph idx="1"/>
            <p:extLst>
              <p:ext uri="{D42A27DB-BD31-4B8C-83A1-F6EECF244321}">
                <p14:modId xmlns:p14="http://schemas.microsoft.com/office/powerpoint/2010/main" val="1709392157"/>
              </p:ext>
            </p:extLst>
          </p:nvPr>
        </p:nvGraphicFramePr>
        <p:xfrm>
          <a:off x="3693807" y="468185"/>
          <a:ext cx="2317001" cy="1261296"/>
        </p:xfrm>
        <a:graphic>
          <a:graphicData uri="http://schemas.openxmlformats.org/drawingml/2006/table">
            <a:tbl>
              <a:tblPr/>
              <a:tblGrid>
                <a:gridCol w="1091341">
                  <a:extLst>
                    <a:ext uri="{9D8B030D-6E8A-4147-A177-3AD203B41FA5}">
                      <a16:colId xmlns:a16="http://schemas.microsoft.com/office/drawing/2014/main" val="649870451"/>
                    </a:ext>
                  </a:extLst>
                </a:gridCol>
                <a:gridCol w="1225660">
                  <a:extLst>
                    <a:ext uri="{9D8B030D-6E8A-4147-A177-3AD203B41FA5}">
                      <a16:colId xmlns:a16="http://schemas.microsoft.com/office/drawing/2014/main" val="3989128405"/>
                    </a:ext>
                  </a:extLst>
                </a:gridCol>
              </a:tblGrid>
              <a:tr h="210216">
                <a:tc>
                  <a:txBody>
                    <a:bodyPr/>
                    <a:lstStyle/>
                    <a:p>
                      <a:pPr algn="ctr" fontAlgn="ctr"/>
                      <a:r>
                        <a:rPr lang="en-US" sz="1100" b="0" i="0" u="none" strike="noStrike">
                          <a:solidFill>
                            <a:srgbClr val="000000"/>
                          </a:solidFill>
                          <a:effectLst/>
                          <a:latin typeface="Calibri" panose="020F0502020204030204" pitchFamily="34" charset="0"/>
                        </a:rPr>
                        <a:t>Category</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 of features</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68851851"/>
                  </a:ext>
                </a:extLst>
              </a:tr>
              <a:tr h="210216">
                <a:tc>
                  <a:txBody>
                    <a:bodyPr/>
                    <a:lstStyle/>
                    <a:p>
                      <a:pPr algn="l" fontAlgn="b"/>
                      <a:r>
                        <a:rPr lang="en-US" sz="1100" b="0" i="0" u="none" strike="noStrike">
                          <a:solidFill>
                            <a:srgbClr val="000000"/>
                          </a:solidFill>
                          <a:effectLst/>
                          <a:latin typeface="Calibri" panose="020F0502020204030204" pitchFamily="34" charset="0"/>
                        </a:rPr>
                        <a:t>Delinquency</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96</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51998998"/>
                  </a:ext>
                </a:extLst>
              </a:tr>
              <a:tr h="210216">
                <a:tc>
                  <a:txBody>
                    <a:bodyPr/>
                    <a:lstStyle/>
                    <a:p>
                      <a:pPr algn="l" fontAlgn="b"/>
                      <a:r>
                        <a:rPr lang="en-US" sz="1100" b="0" i="0" u="none" strike="noStrike">
                          <a:solidFill>
                            <a:srgbClr val="000000"/>
                          </a:solidFill>
                          <a:effectLst/>
                          <a:latin typeface="Calibri" panose="020F0502020204030204" pitchFamily="34" charset="0"/>
                        </a:rPr>
                        <a:t>Spend</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22</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9389417"/>
                  </a:ext>
                </a:extLst>
              </a:tr>
              <a:tr h="210216">
                <a:tc>
                  <a:txBody>
                    <a:bodyPr/>
                    <a:lstStyle/>
                    <a:p>
                      <a:pPr algn="l" fontAlgn="b"/>
                      <a:r>
                        <a:rPr lang="en-US" sz="1100" b="0" i="0" u="none" strike="noStrike">
                          <a:solidFill>
                            <a:srgbClr val="000000"/>
                          </a:solidFill>
                          <a:effectLst/>
                          <a:latin typeface="Calibri" panose="020F0502020204030204" pitchFamily="34" charset="0"/>
                        </a:rPr>
                        <a:t>Payment</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0979379"/>
                  </a:ext>
                </a:extLst>
              </a:tr>
              <a:tr h="210216">
                <a:tc>
                  <a:txBody>
                    <a:bodyPr/>
                    <a:lstStyle/>
                    <a:p>
                      <a:pPr algn="l" fontAlgn="b"/>
                      <a:r>
                        <a:rPr lang="en-US" sz="1100" b="0" i="0" u="none" strike="noStrike">
                          <a:solidFill>
                            <a:srgbClr val="000000"/>
                          </a:solidFill>
                          <a:effectLst/>
                          <a:latin typeface="Calibri" panose="020F0502020204030204" pitchFamily="34" charset="0"/>
                        </a:rPr>
                        <a:t>Balance</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40</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87438890"/>
                  </a:ext>
                </a:extLst>
              </a:tr>
              <a:tr h="210216">
                <a:tc>
                  <a:txBody>
                    <a:bodyPr/>
                    <a:lstStyle/>
                    <a:p>
                      <a:pPr algn="l" fontAlgn="b"/>
                      <a:r>
                        <a:rPr lang="en-US" sz="1100" b="0" i="0" u="none" strike="noStrike">
                          <a:solidFill>
                            <a:srgbClr val="000000"/>
                          </a:solidFill>
                          <a:effectLst/>
                          <a:latin typeface="Calibri" panose="020F0502020204030204" pitchFamily="34" charset="0"/>
                        </a:rPr>
                        <a:t>Risk</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28</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999757"/>
                  </a:ext>
                </a:extLst>
              </a:tr>
            </a:tbl>
          </a:graphicData>
        </a:graphic>
      </p:graphicFrame>
      <p:sp>
        <p:nvSpPr>
          <p:cNvPr id="5" name="TextBox 4">
            <a:extLst>
              <a:ext uri="{FF2B5EF4-FFF2-40B4-BE49-F238E27FC236}">
                <a16:creationId xmlns:a16="http://schemas.microsoft.com/office/drawing/2014/main" id="{4363172B-A7BA-79F4-8259-7F787507CFB5}"/>
              </a:ext>
            </a:extLst>
          </p:cNvPr>
          <p:cNvSpPr txBox="1"/>
          <p:nvPr/>
        </p:nvSpPr>
        <p:spPr>
          <a:xfrm>
            <a:off x="471398" y="1896954"/>
            <a:ext cx="9547245" cy="4401205"/>
          </a:xfrm>
          <a:prstGeom prst="rect">
            <a:avLst/>
          </a:prstGeom>
          <a:noFill/>
        </p:spPr>
        <p:txBody>
          <a:bodyPr wrap="square" rtlCol="0">
            <a:spAutoFit/>
          </a:bodyPr>
          <a:lstStyle/>
          <a:p>
            <a:pPr algn="ctr"/>
            <a:r>
              <a:rPr lang="en-US" sz="1400" b="1" u="sng" dirty="0"/>
              <a:t>Categories of Independent Variables</a:t>
            </a:r>
            <a:endParaRPr lang="en-US" sz="1400" dirty="0"/>
          </a:p>
          <a:p>
            <a:pPr algn="ctr"/>
            <a:endParaRPr lang="en-US" sz="1400" b="1" u="sng" dirty="0"/>
          </a:p>
          <a:p>
            <a:r>
              <a:rPr lang="en-US" sz="1400" dirty="0"/>
              <a:t>We used the above categories of independent variables shown on the table in the development process because</a:t>
            </a:r>
          </a:p>
          <a:p>
            <a:r>
              <a:rPr lang="en-US" sz="1400" u="sng" dirty="0"/>
              <a:t>Delinquency</a:t>
            </a:r>
            <a:r>
              <a:rPr lang="en-US" sz="1400" dirty="0"/>
              <a:t>: Represents the number of times a borrower has missed a payment or made a late payment. High delinquency rates indicate a higher likelihood of default and are therefore an important variable in credit risk models.</a:t>
            </a:r>
          </a:p>
          <a:p>
            <a:r>
              <a:rPr lang="en-US" sz="1400" u="sng" dirty="0"/>
              <a:t>Spend</a:t>
            </a:r>
            <a:r>
              <a:rPr lang="en-US" sz="1400" dirty="0"/>
              <a:t>: Represents the amount of credit a borrower utilized (Utilization). High levels of spend relative to credit limit can indicate higher risk as it may suggest that the borrower is overextended and may struggle to repay their debts.</a:t>
            </a:r>
          </a:p>
          <a:p>
            <a:r>
              <a:rPr lang="en-US" sz="1400" u="sng" dirty="0"/>
              <a:t>Payment</a:t>
            </a:r>
            <a:r>
              <a:rPr lang="en-US" sz="1400" dirty="0"/>
              <a:t>: Represents the amount of money paid towards outstanding debts. Low payment amounts relative to outstanding balances may indicate a borrower’s inability to repay their debts and a higher likelihood of default from them.</a:t>
            </a:r>
          </a:p>
          <a:p>
            <a:r>
              <a:rPr lang="en-US" sz="1400" u="sng" dirty="0"/>
              <a:t>Balance</a:t>
            </a:r>
            <a:r>
              <a:rPr lang="en-US" sz="1400" dirty="0"/>
              <a:t>: Represents the outstanding balance on a borrower’s credit account. High balances may indicate a higher level of debt and therefore a higher risk of default.</a:t>
            </a:r>
          </a:p>
          <a:p>
            <a:r>
              <a:rPr lang="en-US" sz="1400" u="sng" dirty="0"/>
              <a:t>Risk</a:t>
            </a:r>
            <a:r>
              <a:rPr lang="en-US" sz="1400" dirty="0"/>
              <a:t>: Represents the overall credit risk of a borrower, which may be determined by factors such as credit score, income, and even employment status. High-risk Borrowers are more likely to default on their debts and are therefore important variables in credit risk models. </a:t>
            </a:r>
          </a:p>
          <a:p>
            <a:endParaRPr lang="en-US" sz="1400" dirty="0"/>
          </a:p>
          <a:p>
            <a:endParaRPr lang="en-US" sz="1400" dirty="0"/>
          </a:p>
          <a:p>
            <a:endParaRPr lang="en-US" sz="1400" dirty="0"/>
          </a:p>
          <a:p>
            <a:endParaRPr lang="en-US" sz="1400" dirty="0"/>
          </a:p>
          <a:p>
            <a:endParaRPr lang="en-US" sz="1400" dirty="0"/>
          </a:p>
          <a:p>
            <a:endParaRPr lang="en-US" sz="1400" dirty="0"/>
          </a:p>
        </p:txBody>
      </p:sp>
      <p:graphicFrame>
        <p:nvGraphicFramePr>
          <p:cNvPr id="6" name="Table 5">
            <a:extLst>
              <a:ext uri="{FF2B5EF4-FFF2-40B4-BE49-F238E27FC236}">
                <a16:creationId xmlns:a16="http://schemas.microsoft.com/office/drawing/2014/main" id="{1C1F5E7B-91A5-8095-1295-60964441D93B}"/>
              </a:ext>
            </a:extLst>
          </p:cNvPr>
          <p:cNvGraphicFramePr>
            <a:graphicFrameLocks noGrp="1"/>
          </p:cNvGraphicFramePr>
          <p:nvPr>
            <p:extLst>
              <p:ext uri="{D42A27DB-BD31-4B8C-83A1-F6EECF244321}">
                <p14:modId xmlns:p14="http://schemas.microsoft.com/office/powerpoint/2010/main" val="3067675854"/>
              </p:ext>
            </p:extLst>
          </p:nvPr>
        </p:nvGraphicFramePr>
        <p:xfrm>
          <a:off x="1700143" y="5004618"/>
          <a:ext cx="8318500" cy="1097280"/>
        </p:xfrm>
        <a:graphic>
          <a:graphicData uri="http://schemas.openxmlformats.org/drawingml/2006/table">
            <a:tbl>
              <a:tblPr/>
              <a:tblGrid>
                <a:gridCol w="495300">
                  <a:extLst>
                    <a:ext uri="{9D8B030D-6E8A-4147-A177-3AD203B41FA5}">
                      <a16:colId xmlns:a16="http://schemas.microsoft.com/office/drawing/2014/main" val="3609645089"/>
                    </a:ext>
                  </a:extLst>
                </a:gridCol>
                <a:gridCol w="914400">
                  <a:extLst>
                    <a:ext uri="{9D8B030D-6E8A-4147-A177-3AD203B41FA5}">
                      <a16:colId xmlns:a16="http://schemas.microsoft.com/office/drawing/2014/main" val="4259090679"/>
                    </a:ext>
                  </a:extLst>
                </a:gridCol>
                <a:gridCol w="863600">
                  <a:extLst>
                    <a:ext uri="{9D8B030D-6E8A-4147-A177-3AD203B41FA5}">
                      <a16:colId xmlns:a16="http://schemas.microsoft.com/office/drawing/2014/main" val="230587718"/>
                    </a:ext>
                  </a:extLst>
                </a:gridCol>
                <a:gridCol w="863600">
                  <a:extLst>
                    <a:ext uri="{9D8B030D-6E8A-4147-A177-3AD203B41FA5}">
                      <a16:colId xmlns:a16="http://schemas.microsoft.com/office/drawing/2014/main" val="3819215531"/>
                    </a:ext>
                  </a:extLst>
                </a:gridCol>
                <a:gridCol w="863600">
                  <a:extLst>
                    <a:ext uri="{9D8B030D-6E8A-4147-A177-3AD203B41FA5}">
                      <a16:colId xmlns:a16="http://schemas.microsoft.com/office/drawing/2014/main" val="2637337494"/>
                    </a:ext>
                  </a:extLst>
                </a:gridCol>
                <a:gridCol w="863600">
                  <a:extLst>
                    <a:ext uri="{9D8B030D-6E8A-4147-A177-3AD203B41FA5}">
                      <a16:colId xmlns:a16="http://schemas.microsoft.com/office/drawing/2014/main" val="927390471"/>
                    </a:ext>
                  </a:extLst>
                </a:gridCol>
                <a:gridCol w="863600">
                  <a:extLst>
                    <a:ext uri="{9D8B030D-6E8A-4147-A177-3AD203B41FA5}">
                      <a16:colId xmlns:a16="http://schemas.microsoft.com/office/drawing/2014/main" val="1395781247"/>
                    </a:ext>
                  </a:extLst>
                </a:gridCol>
                <a:gridCol w="863600">
                  <a:extLst>
                    <a:ext uri="{9D8B030D-6E8A-4147-A177-3AD203B41FA5}">
                      <a16:colId xmlns:a16="http://schemas.microsoft.com/office/drawing/2014/main" val="176190988"/>
                    </a:ext>
                  </a:extLst>
                </a:gridCol>
                <a:gridCol w="863600">
                  <a:extLst>
                    <a:ext uri="{9D8B030D-6E8A-4147-A177-3AD203B41FA5}">
                      <a16:colId xmlns:a16="http://schemas.microsoft.com/office/drawing/2014/main" val="2143635128"/>
                    </a:ext>
                  </a:extLst>
                </a:gridCol>
                <a:gridCol w="863600">
                  <a:extLst>
                    <a:ext uri="{9D8B030D-6E8A-4147-A177-3AD203B41FA5}">
                      <a16:colId xmlns:a16="http://schemas.microsoft.com/office/drawing/2014/main" val="3519351659"/>
                    </a:ext>
                  </a:extLst>
                </a:gridCol>
              </a:tblGrid>
              <a:tr h="182880">
                <a:tc>
                  <a:txBody>
                    <a:bodyPr/>
                    <a:lstStyle/>
                    <a:p>
                      <a:pPr algn="ctr" fontAlgn="b"/>
                      <a:r>
                        <a:rPr lang="en-US" sz="1100" b="1" i="0" u="none" strike="noStrike">
                          <a:solidFill>
                            <a:srgbClr val="000000"/>
                          </a:solidFill>
                          <a:effectLst/>
                          <a:latin typeface="Calibri" panose="020F0502020204030204" pitchFamily="34" charset="0"/>
                        </a:rPr>
                        <a:t>Feature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Min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1 Percentile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5 Percentile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Median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95 Percentile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99 Percentile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Max</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Mean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 Missing</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08335043"/>
                  </a:ext>
                </a:extLst>
              </a:tr>
              <a:tr h="182880">
                <a:tc>
                  <a:txBody>
                    <a:bodyPr/>
                    <a:lstStyle/>
                    <a:p>
                      <a:pPr algn="ctr" fontAlgn="b"/>
                      <a:r>
                        <a:rPr lang="en-US" sz="1100" b="1" i="0" u="none" strike="noStrike">
                          <a:solidFill>
                            <a:srgbClr val="000000"/>
                          </a:solidFill>
                          <a:effectLst/>
                          <a:latin typeface="Calibri" panose="020F0502020204030204" pitchFamily="34" charset="0"/>
                        </a:rPr>
                        <a:t>B_1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-0.8993963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0.0004953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0.0021349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0.0315985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0.6081213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1.0077209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1.3240526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0.1248744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0.0000000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78849849"/>
                  </a:ext>
                </a:extLst>
              </a:tr>
              <a:tr h="182880">
                <a:tc>
                  <a:txBody>
                    <a:bodyPr/>
                    <a:lstStyle/>
                    <a:p>
                      <a:pPr algn="ctr" fontAlgn="b"/>
                      <a:r>
                        <a:rPr lang="en-US" sz="1100" b="1" i="0" u="none" strike="noStrike">
                          <a:solidFill>
                            <a:srgbClr val="000000"/>
                          </a:solidFill>
                          <a:effectLst/>
                          <a:latin typeface="Calibri" panose="020F0502020204030204" pitchFamily="34" charset="0"/>
                        </a:rPr>
                        <a:t>B_4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0.0000002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0.0007239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0.0035917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0.0829695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0.6306981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1.0143551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4.2899550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0.1737489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0.0000000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31708909"/>
                  </a:ext>
                </a:extLst>
              </a:tr>
              <a:tr h="182880">
                <a:tc>
                  <a:txBody>
                    <a:bodyPr/>
                    <a:lstStyle/>
                    <a:p>
                      <a:pPr algn="ctr" fontAlgn="b"/>
                      <a:r>
                        <a:rPr lang="en-US" sz="1100" b="1" i="0" u="none" strike="noStrike">
                          <a:solidFill>
                            <a:srgbClr val="000000"/>
                          </a:solidFill>
                          <a:effectLst/>
                          <a:latin typeface="Calibri" panose="020F0502020204030204" pitchFamily="34" charset="0"/>
                        </a:rPr>
                        <a:t>D_45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0.0000019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0.0047124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0.0127235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0.1791543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0.7665610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1.0020126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1.5889961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0.2515066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0.0362000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0726687"/>
                  </a:ext>
                </a:extLst>
              </a:tr>
              <a:tr h="182880">
                <a:tc>
                  <a:txBody>
                    <a:bodyPr/>
                    <a:lstStyle/>
                    <a:p>
                      <a:pPr algn="ctr" fontAlgn="b"/>
                      <a:r>
                        <a:rPr lang="en-US" sz="1100" b="1" i="0" u="none" strike="noStrike">
                          <a:solidFill>
                            <a:srgbClr val="000000"/>
                          </a:solidFill>
                          <a:effectLst/>
                          <a:latin typeface="Calibri" panose="020F0502020204030204" pitchFamily="34" charset="0"/>
                        </a:rPr>
                        <a:t>B_3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0.0000001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0.0002578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0.0012116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0.0098044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0.7093485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1.0072909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1.6252622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0.1333195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0.0362000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23604871"/>
                  </a:ext>
                </a:extLst>
              </a:tr>
              <a:tr h="182880">
                <a:tc>
                  <a:txBody>
                    <a:bodyPr/>
                    <a:lstStyle/>
                    <a:p>
                      <a:pPr algn="ctr" fontAlgn="b"/>
                      <a:r>
                        <a:rPr lang="en-US" sz="1100" b="1" i="0" u="none" strike="noStrike">
                          <a:solidFill>
                            <a:srgbClr val="000000"/>
                          </a:solidFill>
                          <a:effectLst/>
                          <a:latin typeface="Calibri" panose="020F0502020204030204" pitchFamily="34" charset="0"/>
                        </a:rPr>
                        <a:t>P_2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-0.3830190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0.0015249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0.2175581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0.6927839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0.9755750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1.0055927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1.0099995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0.6553730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0.8188000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51168754"/>
                  </a:ext>
                </a:extLst>
              </a:tr>
            </a:tbl>
          </a:graphicData>
        </a:graphic>
      </p:graphicFrame>
    </p:spTree>
    <p:extLst>
      <p:ext uri="{BB962C8B-B14F-4D97-AF65-F5344CB8AC3E}">
        <p14:creationId xmlns:p14="http://schemas.microsoft.com/office/powerpoint/2010/main" val="121541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9E0B9-2CFE-3DAD-9975-52C4FB0488F3}"/>
              </a:ext>
            </a:extLst>
          </p:cNvPr>
          <p:cNvSpPr>
            <a:spLocks noGrp="1"/>
          </p:cNvSpPr>
          <p:nvPr>
            <p:ph type="title"/>
          </p:nvPr>
        </p:nvSpPr>
        <p:spPr>
          <a:xfrm>
            <a:off x="99983" y="152932"/>
            <a:ext cx="10515600" cy="380941"/>
          </a:xfrm>
        </p:spPr>
        <p:txBody>
          <a:bodyPr>
            <a:normAutofit fontScale="90000"/>
          </a:bodyPr>
          <a:lstStyle/>
          <a:p>
            <a:r>
              <a:rPr lang="en-US" sz="3200" b="1" dirty="0"/>
              <a:t>Sampling</a:t>
            </a:r>
          </a:p>
        </p:txBody>
      </p:sp>
      <p:sp>
        <p:nvSpPr>
          <p:cNvPr id="3" name="Content Placeholder 2">
            <a:extLst>
              <a:ext uri="{FF2B5EF4-FFF2-40B4-BE49-F238E27FC236}">
                <a16:creationId xmlns:a16="http://schemas.microsoft.com/office/drawing/2014/main" id="{B35831E1-D71F-9B72-D90A-1FCA410B81C8}"/>
              </a:ext>
            </a:extLst>
          </p:cNvPr>
          <p:cNvSpPr>
            <a:spLocks noGrp="1"/>
          </p:cNvSpPr>
          <p:nvPr>
            <p:ph idx="1"/>
          </p:nvPr>
        </p:nvSpPr>
        <p:spPr>
          <a:xfrm>
            <a:off x="366801" y="1538477"/>
            <a:ext cx="10515600" cy="4333572"/>
          </a:xfrm>
        </p:spPr>
        <p:txBody>
          <a:bodyPr>
            <a:normAutofit/>
          </a:bodyPr>
          <a:lstStyle/>
          <a:p>
            <a:pPr marL="0" indent="0" algn="ctr">
              <a:buNone/>
            </a:pPr>
            <a:endParaRPr lang="en-US" sz="1500" b="1" dirty="0"/>
          </a:p>
          <a:p>
            <a:pPr marL="0" indent="0" algn="ctr">
              <a:buNone/>
            </a:pPr>
            <a:r>
              <a:rPr lang="en-US" sz="1500" b="1" dirty="0"/>
              <a:t>Definition </a:t>
            </a:r>
          </a:p>
          <a:p>
            <a:r>
              <a:rPr lang="en-US" sz="1400" b="1" u="sng" dirty="0"/>
              <a:t>Train</a:t>
            </a:r>
            <a:r>
              <a:rPr lang="en-US" sz="1400" dirty="0"/>
              <a:t>: This is the Largest Portion of the dataset and is used to train the credit risk model. We train the model on this dataset to learn patterns and relationships between various features and the target variable, in this case, credit risk.</a:t>
            </a:r>
          </a:p>
          <a:p>
            <a:r>
              <a:rPr lang="en-US" sz="1400" b="1" u="sng" dirty="0"/>
              <a:t>Test 1</a:t>
            </a:r>
            <a:r>
              <a:rPr lang="en-US" sz="1400" dirty="0"/>
              <a:t>: This is a smaller portion of the dataset used to evaluate the model’s performance during the training phase. After training, the model is tested on this dataset to assess its ability to generalize and make accurate predictions on new unseen data. Hence, we can also call this validation set</a:t>
            </a:r>
          </a:p>
          <a:p>
            <a:r>
              <a:rPr lang="en-US" sz="1400" b="1" u="sng" dirty="0"/>
              <a:t>Test 2</a:t>
            </a:r>
            <a:r>
              <a:rPr lang="en-US" sz="1400" dirty="0"/>
              <a:t>: This completely independent dataset is used to evaluate the final performance of the model after it has been trained and tuned using the Train and Test 1 sets. Test 2’s purpose is to stimulate the performance of the model in the real world where it will encounter new, unseen data.</a:t>
            </a:r>
            <a:endParaRPr lang="en-US" sz="1500" b="1" dirty="0"/>
          </a:p>
        </p:txBody>
      </p:sp>
      <p:graphicFrame>
        <p:nvGraphicFramePr>
          <p:cNvPr id="5" name="Table 4">
            <a:extLst>
              <a:ext uri="{FF2B5EF4-FFF2-40B4-BE49-F238E27FC236}">
                <a16:creationId xmlns:a16="http://schemas.microsoft.com/office/drawing/2014/main" id="{28FB7954-F9E8-BFB1-5690-9F6C77ED486B}"/>
              </a:ext>
            </a:extLst>
          </p:cNvPr>
          <p:cNvGraphicFramePr>
            <a:graphicFrameLocks noGrp="1"/>
          </p:cNvGraphicFramePr>
          <p:nvPr>
            <p:extLst>
              <p:ext uri="{D42A27DB-BD31-4B8C-83A1-F6EECF244321}">
                <p14:modId xmlns:p14="http://schemas.microsoft.com/office/powerpoint/2010/main" val="745677499"/>
              </p:ext>
            </p:extLst>
          </p:nvPr>
        </p:nvGraphicFramePr>
        <p:xfrm>
          <a:off x="2895283" y="533873"/>
          <a:ext cx="5345674" cy="1004604"/>
        </p:xfrm>
        <a:graphic>
          <a:graphicData uri="http://schemas.openxmlformats.org/drawingml/2006/table">
            <a:tbl>
              <a:tblPr/>
              <a:tblGrid>
                <a:gridCol w="774515">
                  <a:extLst>
                    <a:ext uri="{9D8B030D-6E8A-4147-A177-3AD203B41FA5}">
                      <a16:colId xmlns:a16="http://schemas.microsoft.com/office/drawing/2014/main" val="3661421861"/>
                    </a:ext>
                  </a:extLst>
                </a:gridCol>
                <a:gridCol w="774515">
                  <a:extLst>
                    <a:ext uri="{9D8B030D-6E8A-4147-A177-3AD203B41FA5}">
                      <a16:colId xmlns:a16="http://schemas.microsoft.com/office/drawing/2014/main" val="3877836308"/>
                    </a:ext>
                  </a:extLst>
                </a:gridCol>
                <a:gridCol w="1564217">
                  <a:extLst>
                    <a:ext uri="{9D8B030D-6E8A-4147-A177-3AD203B41FA5}">
                      <a16:colId xmlns:a16="http://schemas.microsoft.com/office/drawing/2014/main" val="248218200"/>
                    </a:ext>
                  </a:extLst>
                </a:gridCol>
                <a:gridCol w="1260486">
                  <a:extLst>
                    <a:ext uri="{9D8B030D-6E8A-4147-A177-3AD203B41FA5}">
                      <a16:colId xmlns:a16="http://schemas.microsoft.com/office/drawing/2014/main" val="53773027"/>
                    </a:ext>
                  </a:extLst>
                </a:gridCol>
                <a:gridCol w="971941">
                  <a:extLst>
                    <a:ext uri="{9D8B030D-6E8A-4147-A177-3AD203B41FA5}">
                      <a16:colId xmlns:a16="http://schemas.microsoft.com/office/drawing/2014/main" val="3768989983"/>
                    </a:ext>
                  </a:extLst>
                </a:gridCol>
              </a:tblGrid>
              <a:tr h="251151">
                <a:tc>
                  <a:txBody>
                    <a:bodyPr/>
                    <a:lstStyle/>
                    <a:p>
                      <a:pPr algn="l" fontAlgn="b"/>
                      <a:r>
                        <a:rPr lang="en-US" sz="1100" b="0" i="0" u="none" strike="noStrike">
                          <a:solidFill>
                            <a:srgbClr val="000000"/>
                          </a:solidFill>
                          <a:effectLst/>
                          <a:latin typeface="Calibri" panose="020F0502020204030204" pitchFamily="34"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Sample</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Time period</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 Observations</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Default rate</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6065790"/>
                  </a:ext>
                </a:extLst>
              </a:tr>
              <a:tr h="251151">
                <a:tc>
                  <a:txBody>
                    <a:bodyPr/>
                    <a:lstStyle/>
                    <a:p>
                      <a:pPr algn="r" fontAlgn="b"/>
                      <a:r>
                        <a:rPr lang="en-US" sz="1100" b="0" i="0" u="none" strike="noStrike" dirty="0">
                          <a:solidFill>
                            <a:srgbClr val="000000"/>
                          </a:solidFill>
                          <a:effectLst/>
                          <a:latin typeface="Calibri" panose="020F0502020204030204" pitchFamily="34" charset="0"/>
                        </a:rPr>
                        <a:t>0</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Train</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2017-05 to 2018-01</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345,608.00</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0.25</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3016937"/>
                  </a:ext>
                </a:extLst>
              </a:tr>
              <a:tr h="251151">
                <a:tc>
                  <a:txBody>
                    <a:bodyPr/>
                    <a:lstStyle/>
                    <a:p>
                      <a:pPr algn="r" fontAlgn="b"/>
                      <a:r>
                        <a:rPr lang="en-US" sz="1100" b="0" i="0" u="none" strike="noStrike">
                          <a:solidFill>
                            <a:srgbClr val="000000"/>
                          </a:solidFill>
                          <a:effectLst/>
                          <a:latin typeface="Calibri" panose="020F0502020204030204" pitchFamily="34" charset="0"/>
                        </a:rPr>
                        <a:t>1</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Test1</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2017-03 to 2017-04</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72,021.00</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0.23</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3463336"/>
                  </a:ext>
                </a:extLst>
              </a:tr>
              <a:tr h="251151">
                <a:tc>
                  <a:txBody>
                    <a:bodyPr/>
                    <a:lstStyle/>
                    <a:p>
                      <a:pPr algn="r" fontAlgn="b"/>
                      <a:r>
                        <a:rPr lang="en-US" sz="1100" b="0" i="0" u="none" strike="noStrike">
                          <a:solidFill>
                            <a:srgbClr val="000000"/>
                          </a:solidFill>
                          <a:effectLst/>
                          <a:latin typeface="Calibri" panose="020F0502020204030204" pitchFamily="34" charset="0"/>
                        </a:rPr>
                        <a:t>2</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Test2</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2018-02 to 2018-03</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82,366.00</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0.26</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3550845"/>
                  </a:ext>
                </a:extLst>
              </a:tr>
            </a:tbl>
          </a:graphicData>
        </a:graphic>
      </p:graphicFrame>
    </p:spTree>
    <p:extLst>
      <p:ext uri="{BB962C8B-B14F-4D97-AF65-F5344CB8AC3E}">
        <p14:creationId xmlns:p14="http://schemas.microsoft.com/office/powerpoint/2010/main" val="3893401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16D92-629E-2479-794A-E5D4AD732ECF}"/>
              </a:ext>
            </a:extLst>
          </p:cNvPr>
          <p:cNvSpPr>
            <a:spLocks noGrp="1"/>
          </p:cNvSpPr>
          <p:nvPr>
            <p:ph type="title"/>
          </p:nvPr>
        </p:nvSpPr>
        <p:spPr>
          <a:xfrm>
            <a:off x="60108" y="194239"/>
            <a:ext cx="10293626" cy="486798"/>
          </a:xfrm>
        </p:spPr>
        <p:txBody>
          <a:bodyPr>
            <a:normAutofit fontScale="90000"/>
          </a:bodyPr>
          <a:lstStyle/>
          <a:p>
            <a:r>
              <a:rPr lang="en-US" sz="3600" b="1" dirty="0"/>
              <a:t>DATA PROCESSING/ ONE-HOT ENCODING</a:t>
            </a:r>
          </a:p>
        </p:txBody>
      </p:sp>
      <p:sp>
        <p:nvSpPr>
          <p:cNvPr id="3" name="Content Placeholder 2">
            <a:extLst>
              <a:ext uri="{FF2B5EF4-FFF2-40B4-BE49-F238E27FC236}">
                <a16:creationId xmlns:a16="http://schemas.microsoft.com/office/drawing/2014/main" id="{76324AD9-AF7C-5189-AC8C-5899B4F46C0F}"/>
              </a:ext>
            </a:extLst>
          </p:cNvPr>
          <p:cNvSpPr>
            <a:spLocks noGrp="1"/>
          </p:cNvSpPr>
          <p:nvPr>
            <p:ph idx="1"/>
          </p:nvPr>
        </p:nvSpPr>
        <p:spPr>
          <a:xfrm>
            <a:off x="408924" y="1746111"/>
            <a:ext cx="10825606" cy="4746967"/>
          </a:xfrm>
        </p:spPr>
        <p:txBody>
          <a:bodyPr>
            <a:normAutofit lnSpcReduction="10000"/>
          </a:bodyPr>
          <a:lstStyle/>
          <a:p>
            <a:pPr marL="0" indent="0" algn="ctr">
              <a:buNone/>
            </a:pPr>
            <a:r>
              <a:rPr lang="en-US" sz="1600" b="1" u="sng" dirty="0"/>
              <a:t>Categorical Variable Treatment</a:t>
            </a:r>
          </a:p>
          <a:p>
            <a:pPr marL="0" indent="0">
              <a:buNone/>
            </a:pPr>
            <a:r>
              <a:rPr lang="en-US" sz="1600" dirty="0"/>
              <a:t>There were four categorical variables in the data set. However, we have not hot encoded two of them, that are </a:t>
            </a:r>
            <a:r>
              <a:rPr lang="en-US" sz="1600" dirty="0" err="1"/>
              <a:t>customer_ID</a:t>
            </a:r>
            <a:r>
              <a:rPr lang="en-US" sz="1600" dirty="0"/>
              <a:t> and date because they had no importance in the ML model. For the remaining two D_63 and D_64, We have hot encoded their value to 0 and 1. An abstract of the columns after hot encoded is below;</a:t>
            </a:r>
          </a:p>
          <a:p>
            <a:pPr marL="0" indent="0">
              <a:buNone/>
            </a:pPr>
            <a:endParaRPr lang="en-US" sz="1600" dirty="0"/>
          </a:p>
          <a:p>
            <a:pPr marL="0" indent="0" algn="ctr">
              <a:buNone/>
            </a:pPr>
            <a:endParaRPr lang="en-US" sz="1600" dirty="0"/>
          </a:p>
          <a:p>
            <a:pPr marL="0" indent="0" algn="ctr">
              <a:buNone/>
            </a:pPr>
            <a:endParaRPr lang="en-US" sz="1600" dirty="0"/>
          </a:p>
          <a:p>
            <a:pPr marL="0" indent="0" algn="ctr">
              <a:buNone/>
            </a:pPr>
            <a:endParaRPr lang="en-US" sz="1600" dirty="0"/>
          </a:p>
          <a:p>
            <a:pPr marL="0" indent="0" algn="ctr">
              <a:buNone/>
            </a:pPr>
            <a:endParaRPr lang="en-US" sz="1600" dirty="0"/>
          </a:p>
          <a:p>
            <a:pPr marL="0" indent="0" algn="ctr">
              <a:buNone/>
            </a:pPr>
            <a:endParaRPr lang="en-US" sz="1600" dirty="0"/>
          </a:p>
          <a:p>
            <a:pPr marL="0" indent="0" algn="ctr">
              <a:buNone/>
            </a:pPr>
            <a:endParaRPr lang="en-US" sz="1600" dirty="0"/>
          </a:p>
          <a:p>
            <a:pPr marL="0" indent="0" algn="ctr">
              <a:buNone/>
            </a:pPr>
            <a:r>
              <a:rPr lang="en-US" sz="1600" b="1" u="sng" dirty="0"/>
              <a:t>Code for One-Hot Encoding</a:t>
            </a:r>
          </a:p>
          <a:p>
            <a:pPr marL="0" indent="0">
              <a:buNone/>
            </a:pPr>
            <a:r>
              <a:rPr lang="en-US" sz="1100" b="1" dirty="0" err="1">
                <a:effectLst/>
                <a:latin typeface="Consolas" panose="020B0609020204030204" pitchFamily="49" charset="0"/>
              </a:rPr>
              <a:t>one_hot</a:t>
            </a:r>
            <a:r>
              <a:rPr lang="en-US" sz="1100" b="1" dirty="0">
                <a:effectLst/>
                <a:latin typeface="Consolas" panose="020B0609020204030204" pitchFamily="49" charset="0"/>
              </a:rPr>
              <a:t> = </a:t>
            </a:r>
            <a:r>
              <a:rPr lang="en-US" sz="1100" b="1" dirty="0" err="1">
                <a:effectLst/>
                <a:latin typeface="Consolas" panose="020B0609020204030204" pitchFamily="49" charset="0"/>
              </a:rPr>
              <a:t>OneHotEncoder</a:t>
            </a:r>
            <a:r>
              <a:rPr lang="en-US" sz="1100" b="1" dirty="0">
                <a:effectLst/>
                <a:latin typeface="Consolas" panose="020B0609020204030204" pitchFamily="49" charset="0"/>
              </a:rPr>
              <a:t>(</a:t>
            </a:r>
            <a:r>
              <a:rPr lang="en-US" sz="1100" b="1" dirty="0" err="1">
                <a:effectLst/>
                <a:latin typeface="Consolas" panose="020B0609020204030204" pitchFamily="49" charset="0"/>
              </a:rPr>
              <a:t>handle_unknown</a:t>
            </a:r>
            <a:r>
              <a:rPr lang="en-US" sz="1100" b="1" dirty="0">
                <a:effectLst/>
                <a:latin typeface="Consolas" panose="020B0609020204030204" pitchFamily="49" charset="0"/>
              </a:rPr>
              <a:t> = 'ignore')</a:t>
            </a:r>
          </a:p>
          <a:p>
            <a:pPr marL="0" indent="0">
              <a:buNone/>
            </a:pPr>
            <a:r>
              <a:rPr lang="en-US" sz="1100" b="1" dirty="0" err="1">
                <a:effectLst/>
                <a:latin typeface="Consolas" panose="020B0609020204030204" pitchFamily="49" charset="0"/>
              </a:rPr>
              <a:t>one_hot.fit</a:t>
            </a:r>
            <a:r>
              <a:rPr lang="en-US" sz="1100" b="1" dirty="0">
                <a:effectLst/>
                <a:latin typeface="Consolas" panose="020B0609020204030204" pitchFamily="49" charset="0"/>
              </a:rPr>
              <a:t>(</a:t>
            </a:r>
            <a:r>
              <a:rPr lang="en-US" sz="1100" b="1" dirty="0" err="1">
                <a:effectLst/>
                <a:latin typeface="Consolas" panose="020B0609020204030204" pitchFamily="49" charset="0"/>
              </a:rPr>
              <a:t>merged_data</a:t>
            </a:r>
            <a:r>
              <a:rPr lang="en-US" sz="1100" b="1" dirty="0">
                <a:effectLst/>
                <a:latin typeface="Consolas" panose="020B0609020204030204" pitchFamily="49" charset="0"/>
              </a:rPr>
              <a:t>[</a:t>
            </a:r>
            <a:r>
              <a:rPr lang="en-US" sz="1100" b="1" dirty="0" err="1">
                <a:effectLst/>
                <a:latin typeface="Consolas" panose="020B0609020204030204" pitchFamily="49" charset="0"/>
              </a:rPr>
              <a:t>cat_list</a:t>
            </a:r>
            <a:r>
              <a:rPr lang="en-US" sz="1100" b="1" dirty="0">
                <a:effectLst/>
                <a:latin typeface="Consolas" panose="020B0609020204030204" pitchFamily="49" charset="0"/>
              </a:rPr>
              <a:t>])</a:t>
            </a:r>
          </a:p>
          <a:p>
            <a:pPr marL="0" indent="0">
              <a:buNone/>
            </a:pPr>
            <a:r>
              <a:rPr lang="en-US" sz="1100" b="1" dirty="0" err="1">
                <a:effectLst/>
                <a:latin typeface="Consolas" panose="020B0609020204030204" pitchFamily="49" charset="0"/>
              </a:rPr>
              <a:t>merged_data_encoded</a:t>
            </a:r>
            <a:r>
              <a:rPr lang="en-US" sz="1100" b="1" dirty="0">
                <a:effectLst/>
                <a:latin typeface="Consolas" panose="020B0609020204030204" pitchFamily="49" charset="0"/>
              </a:rPr>
              <a:t> = </a:t>
            </a:r>
            <a:r>
              <a:rPr lang="en-US" sz="1100" b="1" dirty="0" err="1">
                <a:effectLst/>
                <a:latin typeface="Consolas" panose="020B0609020204030204" pitchFamily="49" charset="0"/>
              </a:rPr>
              <a:t>pd.DataFrame</a:t>
            </a:r>
            <a:r>
              <a:rPr lang="en-US" sz="1100" b="1" dirty="0">
                <a:effectLst/>
                <a:latin typeface="Consolas" panose="020B0609020204030204" pitchFamily="49" charset="0"/>
              </a:rPr>
              <a:t>(</a:t>
            </a:r>
            <a:r>
              <a:rPr lang="en-US" sz="1100" b="1" dirty="0" err="1">
                <a:effectLst/>
                <a:latin typeface="Consolas" panose="020B0609020204030204" pitchFamily="49" charset="0"/>
              </a:rPr>
              <a:t>one_hot.transform</a:t>
            </a:r>
            <a:r>
              <a:rPr lang="en-US" sz="1100" b="1" dirty="0">
                <a:effectLst/>
                <a:latin typeface="Consolas" panose="020B0609020204030204" pitchFamily="49" charset="0"/>
              </a:rPr>
              <a:t>(</a:t>
            </a:r>
            <a:r>
              <a:rPr lang="en-US" sz="1100" b="1" dirty="0" err="1">
                <a:effectLst/>
                <a:latin typeface="Consolas" panose="020B0609020204030204" pitchFamily="49" charset="0"/>
              </a:rPr>
              <a:t>merged_data</a:t>
            </a:r>
            <a:r>
              <a:rPr lang="en-US" sz="1100" b="1" dirty="0">
                <a:effectLst/>
                <a:latin typeface="Consolas" panose="020B0609020204030204" pitchFamily="49" charset="0"/>
              </a:rPr>
              <a:t>[</a:t>
            </a:r>
            <a:r>
              <a:rPr lang="en-US" sz="1100" b="1" dirty="0" err="1">
                <a:effectLst/>
                <a:latin typeface="Consolas" panose="020B0609020204030204" pitchFamily="49" charset="0"/>
              </a:rPr>
              <a:t>cat_list</a:t>
            </a:r>
            <a:r>
              <a:rPr lang="en-US" sz="1100" b="1" dirty="0">
                <a:effectLst/>
                <a:latin typeface="Consolas" panose="020B0609020204030204" pitchFamily="49" charset="0"/>
              </a:rPr>
              <a:t>]).</a:t>
            </a:r>
            <a:r>
              <a:rPr lang="en-US" sz="1100" b="1" dirty="0" err="1">
                <a:effectLst/>
                <a:latin typeface="Consolas" panose="020B0609020204030204" pitchFamily="49" charset="0"/>
              </a:rPr>
              <a:t>toarray</a:t>
            </a:r>
            <a:r>
              <a:rPr lang="en-US" sz="1100" b="1" dirty="0">
                <a:effectLst/>
                <a:latin typeface="Consolas" panose="020B0609020204030204" pitchFamily="49" charset="0"/>
              </a:rPr>
              <a:t>(),columns = </a:t>
            </a:r>
            <a:r>
              <a:rPr lang="en-US" sz="1100" b="1" dirty="0" err="1">
                <a:effectLst/>
                <a:latin typeface="Consolas" panose="020B0609020204030204" pitchFamily="49" charset="0"/>
              </a:rPr>
              <a:t>one_hot.get_feature_names_out</a:t>
            </a:r>
            <a:r>
              <a:rPr lang="en-US" sz="1100" b="1" dirty="0">
                <a:effectLst/>
                <a:latin typeface="Consolas" panose="020B0609020204030204" pitchFamily="49" charset="0"/>
              </a:rPr>
              <a:t>(</a:t>
            </a:r>
            <a:r>
              <a:rPr lang="en-US" sz="1100" b="1" dirty="0" err="1">
                <a:effectLst/>
                <a:latin typeface="Consolas" panose="020B0609020204030204" pitchFamily="49" charset="0"/>
              </a:rPr>
              <a:t>cat_list</a:t>
            </a:r>
            <a:r>
              <a:rPr lang="en-US" sz="1100" b="1" dirty="0">
                <a:effectLst/>
                <a:latin typeface="Consolas" panose="020B0609020204030204" pitchFamily="49" charset="0"/>
              </a:rPr>
              <a:t>))</a:t>
            </a:r>
          </a:p>
          <a:p>
            <a:pPr marL="0" indent="0">
              <a:buNone/>
            </a:pPr>
            <a:r>
              <a:rPr lang="en-US" sz="1100" b="1" dirty="0" err="1">
                <a:effectLst/>
                <a:latin typeface="Consolas" panose="020B0609020204030204" pitchFamily="49" charset="0"/>
              </a:rPr>
              <a:t>merged_data</a:t>
            </a:r>
            <a:r>
              <a:rPr lang="en-US" sz="1100" b="1" dirty="0">
                <a:effectLst/>
                <a:latin typeface="Consolas" panose="020B0609020204030204" pitchFamily="49" charset="0"/>
              </a:rPr>
              <a:t> = </a:t>
            </a:r>
            <a:r>
              <a:rPr lang="en-US" sz="1100" b="1" dirty="0" err="1">
                <a:effectLst/>
                <a:latin typeface="Consolas" panose="020B0609020204030204" pitchFamily="49" charset="0"/>
              </a:rPr>
              <a:t>pd.concat</a:t>
            </a:r>
            <a:r>
              <a:rPr lang="en-US" sz="1100" b="1" dirty="0">
                <a:effectLst/>
                <a:latin typeface="Consolas" panose="020B0609020204030204" pitchFamily="49" charset="0"/>
              </a:rPr>
              <a:t>([</a:t>
            </a:r>
            <a:r>
              <a:rPr lang="en-US" sz="1100" b="1" dirty="0" err="1">
                <a:effectLst/>
                <a:latin typeface="Consolas" panose="020B0609020204030204" pitchFamily="49" charset="0"/>
              </a:rPr>
              <a:t>merged_data.reset_index</a:t>
            </a:r>
            <a:r>
              <a:rPr lang="en-US" sz="1100" b="1" dirty="0">
                <a:effectLst/>
                <a:latin typeface="Consolas" panose="020B0609020204030204" pitchFamily="49" charset="0"/>
              </a:rPr>
              <a:t>(drop = True), </a:t>
            </a:r>
            <a:r>
              <a:rPr lang="en-US" sz="1100" b="1" dirty="0" err="1">
                <a:effectLst/>
                <a:latin typeface="Consolas" panose="020B0609020204030204" pitchFamily="49" charset="0"/>
              </a:rPr>
              <a:t>merged_data_encoded.reset_index</a:t>
            </a:r>
            <a:r>
              <a:rPr lang="en-US" sz="1100" b="1" dirty="0">
                <a:effectLst/>
                <a:latin typeface="Consolas" panose="020B0609020204030204" pitchFamily="49" charset="0"/>
              </a:rPr>
              <a:t>(drop=True)],axis = 1)</a:t>
            </a:r>
            <a:endParaRPr lang="en-US" sz="1600" dirty="0"/>
          </a:p>
          <a:p>
            <a:pPr marL="0" indent="0" algn="ctr">
              <a:buNone/>
            </a:pPr>
            <a:endParaRPr lang="en-US" dirty="0"/>
          </a:p>
        </p:txBody>
      </p:sp>
      <p:graphicFrame>
        <p:nvGraphicFramePr>
          <p:cNvPr id="5" name="Table 4">
            <a:extLst>
              <a:ext uri="{FF2B5EF4-FFF2-40B4-BE49-F238E27FC236}">
                <a16:creationId xmlns:a16="http://schemas.microsoft.com/office/drawing/2014/main" id="{16995A40-2796-5B58-02CF-A2CE929891CA}"/>
              </a:ext>
            </a:extLst>
          </p:cNvPr>
          <p:cNvGraphicFramePr>
            <a:graphicFrameLocks noGrp="1"/>
          </p:cNvGraphicFramePr>
          <p:nvPr>
            <p:extLst>
              <p:ext uri="{D42A27DB-BD31-4B8C-83A1-F6EECF244321}">
                <p14:modId xmlns:p14="http://schemas.microsoft.com/office/powerpoint/2010/main" val="2879135567"/>
              </p:ext>
            </p:extLst>
          </p:nvPr>
        </p:nvGraphicFramePr>
        <p:xfrm>
          <a:off x="3992927" y="2793279"/>
          <a:ext cx="3657600" cy="1828800"/>
        </p:xfrm>
        <a:graphic>
          <a:graphicData uri="http://schemas.openxmlformats.org/drawingml/2006/table">
            <a:tbl>
              <a:tblPr/>
              <a:tblGrid>
                <a:gridCol w="609600">
                  <a:extLst>
                    <a:ext uri="{9D8B030D-6E8A-4147-A177-3AD203B41FA5}">
                      <a16:colId xmlns:a16="http://schemas.microsoft.com/office/drawing/2014/main" val="678123134"/>
                    </a:ext>
                  </a:extLst>
                </a:gridCol>
                <a:gridCol w="609600">
                  <a:extLst>
                    <a:ext uri="{9D8B030D-6E8A-4147-A177-3AD203B41FA5}">
                      <a16:colId xmlns:a16="http://schemas.microsoft.com/office/drawing/2014/main" val="2929388163"/>
                    </a:ext>
                  </a:extLst>
                </a:gridCol>
                <a:gridCol w="609600">
                  <a:extLst>
                    <a:ext uri="{9D8B030D-6E8A-4147-A177-3AD203B41FA5}">
                      <a16:colId xmlns:a16="http://schemas.microsoft.com/office/drawing/2014/main" val="3882566213"/>
                    </a:ext>
                  </a:extLst>
                </a:gridCol>
                <a:gridCol w="609600">
                  <a:extLst>
                    <a:ext uri="{9D8B030D-6E8A-4147-A177-3AD203B41FA5}">
                      <a16:colId xmlns:a16="http://schemas.microsoft.com/office/drawing/2014/main" val="2169352342"/>
                    </a:ext>
                  </a:extLst>
                </a:gridCol>
                <a:gridCol w="609600">
                  <a:extLst>
                    <a:ext uri="{9D8B030D-6E8A-4147-A177-3AD203B41FA5}">
                      <a16:colId xmlns:a16="http://schemas.microsoft.com/office/drawing/2014/main" val="30672736"/>
                    </a:ext>
                  </a:extLst>
                </a:gridCol>
                <a:gridCol w="609600">
                  <a:extLst>
                    <a:ext uri="{9D8B030D-6E8A-4147-A177-3AD203B41FA5}">
                      <a16:colId xmlns:a16="http://schemas.microsoft.com/office/drawing/2014/main" val="3500008543"/>
                    </a:ext>
                  </a:extLst>
                </a:gridCol>
              </a:tblGrid>
              <a:tr h="182880">
                <a:tc>
                  <a:txBody>
                    <a:bodyPr/>
                    <a:lstStyle/>
                    <a:p>
                      <a:pPr algn="l" fontAlgn="b"/>
                      <a:r>
                        <a:rPr lang="en-US" sz="1100" b="0" i="0" u="none" strike="noStrike">
                          <a:solidFill>
                            <a:srgbClr val="000000"/>
                          </a:solidFill>
                          <a:effectLst/>
                          <a:latin typeface="Calibri" panose="020F0502020204030204" pitchFamily="34" charset="0"/>
                        </a:rPr>
                        <a:t>D_63_XZ</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D_64_-1</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D_64_O</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D_64_R</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D_64_U</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D_64_nan</a:t>
                      </a:r>
                    </a:p>
                  </a:txBody>
                  <a:tcPr marL="7620" marR="7620" marT="7620" marB="0" anchor="b">
                    <a:lnL>
                      <a:noFill/>
                    </a:lnL>
                    <a:lnR>
                      <a:noFill/>
                    </a:lnR>
                    <a:lnT>
                      <a:noFill/>
                    </a:lnT>
                    <a:lnB>
                      <a:noFill/>
                    </a:lnB>
                  </a:tcPr>
                </a:tc>
                <a:extLst>
                  <a:ext uri="{0D108BD9-81ED-4DB2-BD59-A6C34878D82A}">
                    <a16:rowId xmlns:a16="http://schemas.microsoft.com/office/drawing/2014/main" val="607625481"/>
                  </a:ext>
                </a:extLst>
              </a:tr>
              <a:tr h="182880">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extLst>
                  <a:ext uri="{0D108BD9-81ED-4DB2-BD59-A6C34878D82A}">
                    <a16:rowId xmlns:a16="http://schemas.microsoft.com/office/drawing/2014/main" val="3480162885"/>
                  </a:ext>
                </a:extLst>
              </a:tr>
              <a:tr h="182880">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extLst>
                  <a:ext uri="{0D108BD9-81ED-4DB2-BD59-A6C34878D82A}">
                    <a16:rowId xmlns:a16="http://schemas.microsoft.com/office/drawing/2014/main" val="4035094786"/>
                  </a:ext>
                </a:extLst>
              </a:tr>
              <a:tr h="182880">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extLst>
                  <a:ext uri="{0D108BD9-81ED-4DB2-BD59-A6C34878D82A}">
                    <a16:rowId xmlns:a16="http://schemas.microsoft.com/office/drawing/2014/main" val="1713888393"/>
                  </a:ext>
                </a:extLst>
              </a:tr>
              <a:tr h="182880">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extLst>
                  <a:ext uri="{0D108BD9-81ED-4DB2-BD59-A6C34878D82A}">
                    <a16:rowId xmlns:a16="http://schemas.microsoft.com/office/drawing/2014/main" val="1287765520"/>
                  </a:ext>
                </a:extLst>
              </a:tr>
              <a:tr h="182880">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extLst>
                  <a:ext uri="{0D108BD9-81ED-4DB2-BD59-A6C34878D82A}">
                    <a16:rowId xmlns:a16="http://schemas.microsoft.com/office/drawing/2014/main" val="3279907673"/>
                  </a:ext>
                </a:extLst>
              </a:tr>
              <a:tr h="182880">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extLst>
                  <a:ext uri="{0D108BD9-81ED-4DB2-BD59-A6C34878D82A}">
                    <a16:rowId xmlns:a16="http://schemas.microsoft.com/office/drawing/2014/main" val="4096857387"/>
                  </a:ext>
                </a:extLst>
              </a:tr>
              <a:tr h="182880">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extLst>
                  <a:ext uri="{0D108BD9-81ED-4DB2-BD59-A6C34878D82A}">
                    <a16:rowId xmlns:a16="http://schemas.microsoft.com/office/drawing/2014/main" val="3727545633"/>
                  </a:ext>
                </a:extLst>
              </a:tr>
              <a:tr h="182880">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extLst>
                  <a:ext uri="{0D108BD9-81ED-4DB2-BD59-A6C34878D82A}">
                    <a16:rowId xmlns:a16="http://schemas.microsoft.com/office/drawing/2014/main" val="3613852249"/>
                  </a:ext>
                </a:extLst>
              </a:tr>
              <a:tr h="182880">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extLst>
                  <a:ext uri="{0D108BD9-81ED-4DB2-BD59-A6C34878D82A}">
                    <a16:rowId xmlns:a16="http://schemas.microsoft.com/office/drawing/2014/main" val="2635331123"/>
                  </a:ext>
                </a:extLst>
              </a:tr>
            </a:tbl>
          </a:graphicData>
        </a:graphic>
      </p:graphicFrame>
    </p:spTree>
    <p:extLst>
      <p:ext uri="{BB962C8B-B14F-4D97-AF65-F5344CB8AC3E}">
        <p14:creationId xmlns:p14="http://schemas.microsoft.com/office/powerpoint/2010/main" val="527855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457F3-2930-3F43-AFFB-55838261EEB8}"/>
              </a:ext>
            </a:extLst>
          </p:cNvPr>
          <p:cNvSpPr>
            <a:spLocks noGrp="1"/>
          </p:cNvSpPr>
          <p:nvPr>
            <p:ph type="title"/>
          </p:nvPr>
        </p:nvSpPr>
        <p:spPr>
          <a:xfrm>
            <a:off x="0" y="69794"/>
            <a:ext cx="10515600" cy="424324"/>
          </a:xfrm>
        </p:spPr>
        <p:txBody>
          <a:bodyPr>
            <a:noAutofit/>
          </a:bodyPr>
          <a:lstStyle/>
          <a:p>
            <a:r>
              <a:rPr lang="en-US" sz="3200" b="1" dirty="0"/>
              <a:t>Feature Selection</a:t>
            </a:r>
          </a:p>
        </p:txBody>
      </p:sp>
      <p:graphicFrame>
        <p:nvGraphicFramePr>
          <p:cNvPr id="4" name="Content Placeholder 3">
            <a:extLst>
              <a:ext uri="{FF2B5EF4-FFF2-40B4-BE49-F238E27FC236}">
                <a16:creationId xmlns:a16="http://schemas.microsoft.com/office/drawing/2014/main" id="{384777C0-173C-B496-F777-F61AED34EEA2}"/>
              </a:ext>
            </a:extLst>
          </p:cNvPr>
          <p:cNvGraphicFramePr>
            <a:graphicFrameLocks noGrp="1"/>
          </p:cNvGraphicFramePr>
          <p:nvPr>
            <p:ph idx="1"/>
            <p:extLst>
              <p:ext uri="{D42A27DB-BD31-4B8C-83A1-F6EECF244321}">
                <p14:modId xmlns:p14="http://schemas.microsoft.com/office/powerpoint/2010/main" val="2863063045"/>
              </p:ext>
            </p:extLst>
          </p:nvPr>
        </p:nvGraphicFramePr>
        <p:xfrm>
          <a:off x="3810710" y="494118"/>
          <a:ext cx="3192118" cy="1363530"/>
        </p:xfrm>
        <a:graphic>
          <a:graphicData uri="http://schemas.openxmlformats.org/drawingml/2006/table">
            <a:tbl>
              <a:tblPr/>
              <a:tblGrid>
                <a:gridCol w="935065">
                  <a:extLst>
                    <a:ext uri="{9D8B030D-6E8A-4147-A177-3AD203B41FA5}">
                      <a16:colId xmlns:a16="http://schemas.microsoft.com/office/drawing/2014/main" val="3896935926"/>
                    </a:ext>
                  </a:extLst>
                </a:gridCol>
                <a:gridCol w="1112405">
                  <a:extLst>
                    <a:ext uri="{9D8B030D-6E8A-4147-A177-3AD203B41FA5}">
                      <a16:colId xmlns:a16="http://schemas.microsoft.com/office/drawing/2014/main" val="3449444499"/>
                    </a:ext>
                  </a:extLst>
                </a:gridCol>
                <a:gridCol w="1144648">
                  <a:extLst>
                    <a:ext uri="{9D8B030D-6E8A-4147-A177-3AD203B41FA5}">
                      <a16:colId xmlns:a16="http://schemas.microsoft.com/office/drawing/2014/main" val="184779340"/>
                    </a:ext>
                  </a:extLst>
                </a:gridCol>
              </a:tblGrid>
              <a:tr h="227255">
                <a:tc>
                  <a:txBody>
                    <a:bodyPr/>
                    <a:lstStyle/>
                    <a:p>
                      <a:pPr algn="ctr" fontAlgn="ctr"/>
                      <a:r>
                        <a:rPr lang="en-US" sz="1100" b="0" i="0" u="none" strike="noStrike">
                          <a:solidFill>
                            <a:srgbClr val="000000"/>
                          </a:solidFill>
                          <a:effectLst/>
                          <a:latin typeface="Calibri" panose="020F0502020204030204" pitchFamily="34" charset="0"/>
                        </a:rPr>
                        <a:t>Category</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 of features</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 selected</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1985412"/>
                  </a:ext>
                </a:extLst>
              </a:tr>
              <a:tr h="227255">
                <a:tc>
                  <a:txBody>
                    <a:bodyPr/>
                    <a:lstStyle/>
                    <a:p>
                      <a:pPr algn="l" fontAlgn="b"/>
                      <a:r>
                        <a:rPr lang="en-US" sz="1100" b="0" i="0" u="none" strike="noStrike">
                          <a:solidFill>
                            <a:srgbClr val="000000"/>
                          </a:solidFill>
                          <a:effectLst/>
                          <a:latin typeface="Calibri" panose="020F0502020204030204" pitchFamily="34" charset="0"/>
                        </a:rPr>
                        <a:t>Delinquency</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96</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23</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86062142"/>
                  </a:ext>
                </a:extLst>
              </a:tr>
              <a:tr h="227255">
                <a:tc>
                  <a:txBody>
                    <a:bodyPr/>
                    <a:lstStyle/>
                    <a:p>
                      <a:pPr algn="l" fontAlgn="b"/>
                      <a:r>
                        <a:rPr lang="en-US" sz="1100" b="0" i="0" u="none" strike="noStrike" dirty="0">
                          <a:solidFill>
                            <a:srgbClr val="000000"/>
                          </a:solidFill>
                          <a:effectLst/>
                          <a:latin typeface="Calibri" panose="020F0502020204030204" pitchFamily="34" charset="0"/>
                        </a:rPr>
                        <a:t>Spend</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22</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5</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562272"/>
                  </a:ext>
                </a:extLst>
              </a:tr>
              <a:tr h="227255">
                <a:tc>
                  <a:txBody>
                    <a:bodyPr/>
                    <a:lstStyle/>
                    <a:p>
                      <a:pPr algn="l" fontAlgn="b"/>
                      <a:r>
                        <a:rPr lang="en-US" sz="1100" b="0" i="0" u="none" strike="noStrike">
                          <a:solidFill>
                            <a:srgbClr val="000000"/>
                          </a:solidFill>
                          <a:effectLst/>
                          <a:latin typeface="Calibri" panose="020F0502020204030204" pitchFamily="34" charset="0"/>
                        </a:rPr>
                        <a:t>Payment</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5590295"/>
                  </a:ext>
                </a:extLst>
              </a:tr>
              <a:tr h="227255">
                <a:tc>
                  <a:txBody>
                    <a:bodyPr/>
                    <a:lstStyle/>
                    <a:p>
                      <a:pPr algn="l" fontAlgn="b"/>
                      <a:r>
                        <a:rPr lang="en-US" sz="1100" b="0" i="0" u="none" strike="noStrike">
                          <a:solidFill>
                            <a:srgbClr val="000000"/>
                          </a:solidFill>
                          <a:effectLst/>
                          <a:latin typeface="Calibri" panose="020F0502020204030204" pitchFamily="34" charset="0"/>
                        </a:rPr>
                        <a:t>Balance</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40</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12</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47237499"/>
                  </a:ext>
                </a:extLst>
              </a:tr>
              <a:tr h="227255">
                <a:tc>
                  <a:txBody>
                    <a:bodyPr/>
                    <a:lstStyle/>
                    <a:p>
                      <a:pPr algn="l" fontAlgn="b"/>
                      <a:r>
                        <a:rPr lang="en-US" sz="1100" b="0" i="0" u="none" strike="noStrike">
                          <a:solidFill>
                            <a:srgbClr val="000000"/>
                          </a:solidFill>
                          <a:effectLst/>
                          <a:latin typeface="Calibri" panose="020F0502020204030204" pitchFamily="34" charset="0"/>
                        </a:rPr>
                        <a:t>Risk</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28</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3</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1632552"/>
                  </a:ext>
                </a:extLst>
              </a:tr>
            </a:tbl>
          </a:graphicData>
        </a:graphic>
      </p:graphicFrame>
      <p:sp>
        <p:nvSpPr>
          <p:cNvPr id="5" name="TextBox 4">
            <a:extLst>
              <a:ext uri="{FF2B5EF4-FFF2-40B4-BE49-F238E27FC236}">
                <a16:creationId xmlns:a16="http://schemas.microsoft.com/office/drawing/2014/main" id="{4E06B761-D3EC-F413-1A2C-D25DEA161C9A}"/>
              </a:ext>
            </a:extLst>
          </p:cNvPr>
          <p:cNvSpPr txBox="1"/>
          <p:nvPr/>
        </p:nvSpPr>
        <p:spPr>
          <a:xfrm>
            <a:off x="800811" y="2281972"/>
            <a:ext cx="10978478" cy="1077218"/>
          </a:xfrm>
          <a:prstGeom prst="rect">
            <a:avLst/>
          </a:prstGeom>
          <a:noFill/>
        </p:spPr>
        <p:txBody>
          <a:bodyPr wrap="square" rtlCol="0">
            <a:spAutoFit/>
          </a:bodyPr>
          <a:lstStyle/>
          <a:p>
            <a:pPr algn="ctr"/>
            <a:r>
              <a:rPr lang="en-US" b="1" u="sng" dirty="0"/>
              <a:t>Feature Selection Technique</a:t>
            </a:r>
          </a:p>
          <a:p>
            <a:pPr algn="ctr"/>
            <a:endParaRPr lang="en-US" b="1" u="sng" dirty="0"/>
          </a:p>
          <a:p>
            <a:r>
              <a:rPr lang="en-US" sz="1400" dirty="0"/>
              <a:t>When we started building the model, we decided that any feature that had a feature importance below 0.5% would be overlooked and not accepted in our development process. We selected features with feature importance above 0.5%.</a:t>
            </a:r>
          </a:p>
        </p:txBody>
      </p:sp>
      <p:graphicFrame>
        <p:nvGraphicFramePr>
          <p:cNvPr id="8" name="Object 7">
            <a:extLst>
              <a:ext uri="{FF2B5EF4-FFF2-40B4-BE49-F238E27FC236}">
                <a16:creationId xmlns:a16="http://schemas.microsoft.com/office/drawing/2014/main" id="{ED99662A-6DB7-C367-C57C-DFE997BB4BBF}"/>
              </a:ext>
            </a:extLst>
          </p:cNvPr>
          <p:cNvGraphicFramePr>
            <a:graphicFrameLocks noChangeAspect="1"/>
          </p:cNvGraphicFramePr>
          <p:nvPr>
            <p:extLst>
              <p:ext uri="{D42A27DB-BD31-4B8C-83A1-F6EECF244321}">
                <p14:modId xmlns:p14="http://schemas.microsoft.com/office/powerpoint/2010/main" val="2152277322"/>
              </p:ext>
            </p:extLst>
          </p:nvPr>
        </p:nvGraphicFramePr>
        <p:xfrm>
          <a:off x="578842" y="3498811"/>
          <a:ext cx="864066" cy="1075639"/>
        </p:xfrm>
        <a:graphic>
          <a:graphicData uri="http://schemas.openxmlformats.org/presentationml/2006/ole">
            <mc:AlternateContent xmlns:mc="http://schemas.openxmlformats.org/markup-compatibility/2006">
              <mc:Choice xmlns:v="urn:schemas-microsoft-com:vml" Requires="v">
                <p:oleObj name="Macro-Enabled Worksheet" showAsIcon="1" r:id="rId2" imgW="914400" imgH="792480" progId="Excel.SheetMacroEnabled.12">
                  <p:embed/>
                </p:oleObj>
              </mc:Choice>
              <mc:Fallback>
                <p:oleObj name="Macro-Enabled Worksheet" showAsIcon="1" r:id="rId2" imgW="914400" imgH="792480" progId="Excel.SheetMacroEnabled.12">
                  <p:embed/>
                  <p:pic>
                    <p:nvPicPr>
                      <p:cNvPr id="8" name="Object 7">
                        <a:extLst>
                          <a:ext uri="{FF2B5EF4-FFF2-40B4-BE49-F238E27FC236}">
                            <a16:creationId xmlns:a16="http://schemas.microsoft.com/office/drawing/2014/main" id="{ED99662A-6DB7-C367-C57C-DFE997BB4BBF}"/>
                          </a:ext>
                        </a:extLst>
                      </p:cNvPr>
                      <p:cNvPicPr/>
                      <p:nvPr/>
                    </p:nvPicPr>
                    <p:blipFill>
                      <a:blip r:embed="rId3"/>
                      <a:stretch>
                        <a:fillRect/>
                      </a:stretch>
                    </p:blipFill>
                    <p:spPr>
                      <a:xfrm>
                        <a:off x="578842" y="3498811"/>
                        <a:ext cx="864066" cy="1075639"/>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AB9D7465-72D5-07CF-4FA1-E7291F5479E6}"/>
              </a:ext>
            </a:extLst>
          </p:cNvPr>
          <p:cNvGraphicFramePr>
            <a:graphicFrameLocks noChangeAspect="1"/>
          </p:cNvGraphicFramePr>
          <p:nvPr>
            <p:extLst>
              <p:ext uri="{D42A27DB-BD31-4B8C-83A1-F6EECF244321}">
                <p14:modId xmlns:p14="http://schemas.microsoft.com/office/powerpoint/2010/main" val="1867498875"/>
              </p:ext>
            </p:extLst>
          </p:nvPr>
        </p:nvGraphicFramePr>
        <p:xfrm>
          <a:off x="578842" y="4574450"/>
          <a:ext cx="914400" cy="792163"/>
        </p:xfrm>
        <a:graphic>
          <a:graphicData uri="http://schemas.openxmlformats.org/presentationml/2006/ole">
            <mc:AlternateContent xmlns:mc="http://schemas.openxmlformats.org/markup-compatibility/2006">
              <mc:Choice xmlns:v="urn:schemas-microsoft-com:vml" Requires="v">
                <p:oleObj name="Macro-Enabled Worksheet" showAsIcon="1" r:id="rId4" imgW="914400" imgH="792480" progId="Excel.SheetMacroEnabled.12">
                  <p:embed/>
                </p:oleObj>
              </mc:Choice>
              <mc:Fallback>
                <p:oleObj name="Macro-Enabled Worksheet" showAsIcon="1" r:id="rId4" imgW="914400" imgH="792480" progId="Excel.SheetMacroEnabled.12">
                  <p:embed/>
                  <p:pic>
                    <p:nvPicPr>
                      <p:cNvPr id="9" name="Object 8">
                        <a:extLst>
                          <a:ext uri="{FF2B5EF4-FFF2-40B4-BE49-F238E27FC236}">
                            <a16:creationId xmlns:a16="http://schemas.microsoft.com/office/drawing/2014/main" id="{AB9D7465-72D5-07CF-4FA1-E7291F5479E6}"/>
                          </a:ext>
                        </a:extLst>
                      </p:cNvPr>
                      <p:cNvPicPr/>
                      <p:nvPr/>
                    </p:nvPicPr>
                    <p:blipFill>
                      <a:blip r:embed="rId5"/>
                      <a:stretch>
                        <a:fillRect/>
                      </a:stretch>
                    </p:blipFill>
                    <p:spPr>
                      <a:xfrm>
                        <a:off x="578842" y="4574450"/>
                        <a:ext cx="914400" cy="792163"/>
                      </a:xfrm>
                      <a:prstGeom prst="rect">
                        <a:avLst/>
                      </a:prstGeom>
                    </p:spPr>
                  </p:pic>
                </p:oleObj>
              </mc:Fallback>
            </mc:AlternateContent>
          </a:graphicData>
        </a:graphic>
      </p:graphicFrame>
    </p:spTree>
    <p:extLst>
      <p:ext uri="{BB962C8B-B14F-4D97-AF65-F5344CB8AC3E}">
        <p14:creationId xmlns:p14="http://schemas.microsoft.com/office/powerpoint/2010/main" val="3169679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99AA9-9205-06C2-2F44-118B836EC553}"/>
              </a:ext>
            </a:extLst>
          </p:cNvPr>
          <p:cNvSpPr>
            <a:spLocks noGrp="1"/>
          </p:cNvSpPr>
          <p:nvPr>
            <p:ph type="title"/>
          </p:nvPr>
        </p:nvSpPr>
        <p:spPr>
          <a:xfrm>
            <a:off x="79513" y="81153"/>
            <a:ext cx="10515600" cy="430003"/>
          </a:xfrm>
        </p:spPr>
        <p:txBody>
          <a:bodyPr>
            <a:noAutofit/>
          </a:bodyPr>
          <a:lstStyle/>
          <a:p>
            <a:r>
              <a:rPr lang="en-US" sz="3200" b="1" dirty="0"/>
              <a:t>XGBoost- Grid Search</a:t>
            </a:r>
          </a:p>
        </p:txBody>
      </p:sp>
      <p:sp>
        <p:nvSpPr>
          <p:cNvPr id="3" name="Content Placeholder 2">
            <a:extLst>
              <a:ext uri="{FF2B5EF4-FFF2-40B4-BE49-F238E27FC236}">
                <a16:creationId xmlns:a16="http://schemas.microsoft.com/office/drawing/2014/main" id="{CFB044B6-3CD1-07CD-CDA2-1AFF98EC29BA}"/>
              </a:ext>
            </a:extLst>
          </p:cNvPr>
          <p:cNvSpPr>
            <a:spLocks noGrp="1"/>
          </p:cNvSpPr>
          <p:nvPr>
            <p:ph idx="1"/>
          </p:nvPr>
        </p:nvSpPr>
        <p:spPr>
          <a:xfrm>
            <a:off x="531506" y="990738"/>
            <a:ext cx="10515600" cy="5410061"/>
          </a:xfrm>
        </p:spPr>
        <p:txBody>
          <a:bodyPr>
            <a:normAutofit/>
          </a:bodyPr>
          <a:lstStyle/>
          <a:p>
            <a:pPr marL="0" indent="0" algn="ctr">
              <a:buNone/>
            </a:pPr>
            <a:r>
              <a:rPr lang="en-US" sz="1400" b="1" u="sng" dirty="0"/>
              <a:t>Grid Search Code for XGBoost</a:t>
            </a:r>
            <a:endParaRPr lang="en-US" sz="1400" dirty="0"/>
          </a:p>
          <a:p>
            <a:pPr marL="0" indent="0">
              <a:buNone/>
            </a:pPr>
            <a:r>
              <a:rPr lang="en-US" sz="900" dirty="0"/>
              <a:t>from </a:t>
            </a:r>
            <a:r>
              <a:rPr lang="en-US" sz="900" dirty="0" err="1"/>
              <a:t>sklearn.model_selection</a:t>
            </a:r>
            <a:r>
              <a:rPr lang="en-US" sz="900" dirty="0"/>
              <a:t> import </a:t>
            </a:r>
            <a:r>
              <a:rPr lang="en-US" sz="900" dirty="0" err="1"/>
              <a:t>ParameterGrid</a:t>
            </a:r>
            <a:br>
              <a:rPr lang="en-US" sz="900" dirty="0"/>
            </a:br>
            <a:r>
              <a:rPr lang="en-US" sz="900" b="1" dirty="0" err="1"/>
              <a:t>clf</a:t>
            </a:r>
            <a:r>
              <a:rPr lang="en-US" sz="900" b="1" dirty="0"/>
              <a:t> = </a:t>
            </a:r>
            <a:r>
              <a:rPr lang="en-US" sz="900" b="1" dirty="0" err="1"/>
              <a:t>xgb.XGBClassifier</a:t>
            </a:r>
            <a:r>
              <a:rPr lang="en-US" sz="900" b="1" dirty="0"/>
              <a:t>(objective='</a:t>
            </a:r>
            <a:r>
              <a:rPr lang="en-US" sz="900" b="1" dirty="0" err="1"/>
              <a:t>binary:logistic</a:t>
            </a:r>
            <a:r>
              <a:rPr lang="en-US" sz="900" b="1" dirty="0"/>
              <a:t>', seed=42)</a:t>
            </a:r>
          </a:p>
          <a:p>
            <a:pPr marL="0" indent="0">
              <a:buNone/>
            </a:pPr>
            <a:r>
              <a:rPr lang="en-US" sz="900" b="1" dirty="0"/>
              <a:t># Define the parameter grid</a:t>
            </a:r>
            <a:br>
              <a:rPr lang="en-US" sz="900" dirty="0"/>
            </a:br>
            <a:r>
              <a:rPr lang="en-US" sz="900" dirty="0" err="1"/>
              <a:t>param_grid</a:t>
            </a:r>
            <a:r>
              <a:rPr lang="en-US" sz="900" dirty="0"/>
              <a:t> = {'</a:t>
            </a:r>
            <a:r>
              <a:rPr lang="en-US" sz="900" dirty="0" err="1"/>
              <a:t>n_estimators</a:t>
            </a:r>
            <a:r>
              <a:rPr lang="en-US" sz="900" dirty="0"/>
              <a:t>': [50, 100, 300], '</a:t>
            </a:r>
            <a:r>
              <a:rPr lang="en-US" sz="900" dirty="0" err="1"/>
              <a:t>learning_rate</a:t>
            </a:r>
            <a:r>
              <a:rPr lang="en-US" sz="900" dirty="0"/>
              <a:t>': [0.01, 0.1], 'subsample': [0.5, 0.8], '</a:t>
            </a:r>
            <a:r>
              <a:rPr lang="en-US" sz="900" dirty="0" err="1"/>
              <a:t>colsample_bytree</a:t>
            </a:r>
            <a:r>
              <a:rPr lang="en-US" sz="900" dirty="0"/>
              <a:t>': [0.5, 1.0],  '</a:t>
            </a:r>
            <a:r>
              <a:rPr lang="en-US" sz="900" dirty="0" err="1"/>
              <a:t>scale_pos_weight</a:t>
            </a:r>
            <a:r>
              <a:rPr lang="en-US" sz="900" dirty="0"/>
              <a:t>': [1, 5, 10]}</a:t>
            </a:r>
          </a:p>
          <a:p>
            <a:pPr marL="0" indent="0">
              <a:buNone/>
            </a:pPr>
            <a:r>
              <a:rPr lang="en-US" sz="900" b="1" dirty="0"/>
              <a:t># Initialize the grid search</a:t>
            </a:r>
            <a:br>
              <a:rPr lang="en-US" sz="900" dirty="0"/>
            </a:br>
            <a:r>
              <a:rPr lang="en-US" sz="900" dirty="0" err="1"/>
              <a:t>grid_search</a:t>
            </a:r>
            <a:r>
              <a:rPr lang="en-US" sz="900" dirty="0"/>
              <a:t> = </a:t>
            </a:r>
            <a:r>
              <a:rPr lang="en-US" sz="900" dirty="0" err="1"/>
              <a:t>GridSearchCV</a:t>
            </a:r>
            <a:r>
              <a:rPr lang="en-US" sz="900" dirty="0"/>
              <a:t>(</a:t>
            </a:r>
            <a:r>
              <a:rPr lang="en-US" sz="900" dirty="0" err="1"/>
              <a:t>clf</a:t>
            </a:r>
            <a:r>
              <a:rPr lang="en-US" sz="900" dirty="0"/>
              <a:t>, </a:t>
            </a:r>
            <a:r>
              <a:rPr lang="en-US" sz="900" dirty="0" err="1"/>
              <a:t>param_grid</a:t>
            </a:r>
            <a:r>
              <a:rPr lang="en-US" sz="900" dirty="0"/>
              <a:t>=</a:t>
            </a:r>
            <a:r>
              <a:rPr lang="en-US" sz="900" dirty="0" err="1"/>
              <a:t>param_grid</a:t>
            </a:r>
            <a:r>
              <a:rPr lang="en-US" sz="900" dirty="0"/>
              <a:t>, cv=5, scoring='</a:t>
            </a:r>
            <a:r>
              <a:rPr lang="en-US" sz="900" dirty="0" err="1"/>
              <a:t>roc_auc</a:t>
            </a:r>
            <a:r>
              <a:rPr lang="en-US" sz="900" dirty="0"/>
              <a:t>', </a:t>
            </a:r>
            <a:r>
              <a:rPr lang="en-US" sz="900" dirty="0" err="1"/>
              <a:t>n_jobs</a:t>
            </a:r>
            <a:r>
              <a:rPr lang="en-US" sz="900" dirty="0"/>
              <a:t>=-1</a:t>
            </a:r>
            <a:r>
              <a:rPr lang="en-US" sz="900" b="1" dirty="0"/>
              <a:t>)</a:t>
            </a:r>
          </a:p>
          <a:p>
            <a:pPr marL="0" indent="0">
              <a:buNone/>
            </a:pPr>
            <a:r>
              <a:rPr lang="en-US" sz="900" b="1" dirty="0"/>
              <a:t># Initialize the </a:t>
            </a:r>
            <a:r>
              <a:rPr lang="en-US" sz="900" b="1" dirty="0" err="1"/>
              <a:t>dataframe</a:t>
            </a:r>
            <a:r>
              <a:rPr lang="en-US" sz="900" b="1" dirty="0"/>
              <a:t> to store the results</a:t>
            </a:r>
            <a:br>
              <a:rPr lang="en-US" sz="900" dirty="0"/>
            </a:br>
            <a:r>
              <a:rPr lang="en-US" sz="900" dirty="0" err="1"/>
              <a:t>results_table</a:t>
            </a:r>
            <a:r>
              <a:rPr lang="en-US" sz="900" dirty="0"/>
              <a:t> = </a:t>
            </a:r>
            <a:r>
              <a:rPr lang="en-US" sz="900" dirty="0" err="1"/>
              <a:t>pd.DataFrame</a:t>
            </a:r>
            <a:r>
              <a:rPr lang="en-US" sz="900" dirty="0"/>
              <a:t>(columns=["Trees", "LR", "Subsample", "% Features", "Weight of Default", "AUC Train", "AUC Test 1", "AUC Test 2"])</a:t>
            </a:r>
          </a:p>
          <a:p>
            <a:pPr marL="0" indent="0">
              <a:buNone/>
            </a:pPr>
            <a:endParaRPr lang="en-US" sz="1400" dirty="0"/>
          </a:p>
          <a:p>
            <a:pPr marL="0" indent="0">
              <a:buNone/>
            </a:pPr>
            <a:endParaRPr lang="en-US" sz="1400" b="1" u="sng" dirty="0"/>
          </a:p>
          <a:p>
            <a:pPr marL="0" indent="0">
              <a:buNone/>
            </a:pPr>
            <a:endParaRPr lang="en-US" sz="1400" b="1" u="sng" dirty="0"/>
          </a:p>
          <a:p>
            <a:pPr marL="0" indent="0">
              <a:buNone/>
            </a:pPr>
            <a:endParaRPr lang="en-US" sz="1400" b="1" u="sng" dirty="0"/>
          </a:p>
          <a:p>
            <a:pPr marL="0" indent="0">
              <a:buNone/>
            </a:pPr>
            <a:endParaRPr lang="en-US" sz="1400" b="1" u="sng" dirty="0"/>
          </a:p>
          <a:p>
            <a:pPr marL="0" indent="0" algn="ctr">
              <a:buNone/>
            </a:pPr>
            <a:endParaRPr lang="en-US" sz="1400" dirty="0"/>
          </a:p>
        </p:txBody>
      </p:sp>
      <p:pic>
        <p:nvPicPr>
          <p:cNvPr id="5" name="Picture 4">
            <a:extLst>
              <a:ext uri="{FF2B5EF4-FFF2-40B4-BE49-F238E27FC236}">
                <a16:creationId xmlns:a16="http://schemas.microsoft.com/office/drawing/2014/main" id="{ABDE49C2-B803-338E-1C52-B8B3B51B1076}"/>
              </a:ext>
            </a:extLst>
          </p:cNvPr>
          <p:cNvPicPr>
            <a:picLocks noChangeAspect="1"/>
          </p:cNvPicPr>
          <p:nvPr/>
        </p:nvPicPr>
        <p:blipFill>
          <a:blip r:embed="rId2"/>
          <a:stretch>
            <a:fillRect/>
          </a:stretch>
        </p:blipFill>
        <p:spPr>
          <a:xfrm>
            <a:off x="600251" y="2764651"/>
            <a:ext cx="4307309" cy="3241866"/>
          </a:xfrm>
          <a:prstGeom prst="rect">
            <a:avLst/>
          </a:prstGeom>
        </p:spPr>
      </p:pic>
      <p:sp>
        <p:nvSpPr>
          <p:cNvPr id="6" name="TextBox 5">
            <a:extLst>
              <a:ext uri="{FF2B5EF4-FFF2-40B4-BE49-F238E27FC236}">
                <a16:creationId xmlns:a16="http://schemas.microsoft.com/office/drawing/2014/main" id="{07CAEA33-800F-74AD-E893-644AB68DD7FC}"/>
              </a:ext>
            </a:extLst>
          </p:cNvPr>
          <p:cNvSpPr txBox="1"/>
          <p:nvPr/>
        </p:nvSpPr>
        <p:spPr>
          <a:xfrm>
            <a:off x="5501983" y="2630536"/>
            <a:ext cx="5545123" cy="3770263"/>
          </a:xfrm>
          <a:prstGeom prst="rect">
            <a:avLst/>
          </a:prstGeom>
          <a:noFill/>
        </p:spPr>
        <p:txBody>
          <a:bodyPr wrap="square" rtlCol="0">
            <a:spAutoFit/>
          </a:bodyPr>
          <a:lstStyle/>
          <a:p>
            <a:pPr algn="ctr"/>
            <a:r>
              <a:rPr lang="en-US" sz="1100" b="1" u="sng" dirty="0"/>
              <a:t>Explanation for the Code</a:t>
            </a:r>
          </a:p>
          <a:p>
            <a:r>
              <a:rPr lang="en-US" sz="1200" dirty="0"/>
              <a:t>In this code I am using the </a:t>
            </a:r>
            <a:r>
              <a:rPr lang="en-US" sz="1200" dirty="0" err="1"/>
              <a:t>XGBoost</a:t>
            </a:r>
            <a:r>
              <a:rPr lang="en-US" sz="1200" dirty="0"/>
              <a:t> classifier and performing grid search using 5-fold cross-validation with '</a:t>
            </a:r>
            <a:r>
              <a:rPr lang="en-US" sz="1200" dirty="0" err="1"/>
              <a:t>roc_auc</a:t>
            </a:r>
            <a:r>
              <a:rPr lang="en-US" sz="1200" dirty="0"/>
              <a:t>' as the scoring metric. The parameter grid consists of the following Hyperparameters;</a:t>
            </a:r>
          </a:p>
          <a:p>
            <a:pPr marL="171450" indent="-171450">
              <a:buFont typeface="Wingdings" panose="05000000000000000000" pitchFamily="2" charset="2"/>
              <a:buChar char="ü"/>
            </a:pPr>
            <a:r>
              <a:rPr lang="en-US" sz="1200" dirty="0" err="1"/>
              <a:t>n_estimators</a:t>
            </a:r>
            <a:r>
              <a:rPr lang="en-US" sz="1200" dirty="0"/>
              <a:t>: number of boosting rounds or trees.</a:t>
            </a:r>
          </a:p>
          <a:p>
            <a:pPr marL="171450" indent="-171450">
              <a:buFont typeface="Wingdings" panose="05000000000000000000" pitchFamily="2" charset="2"/>
              <a:buChar char="ü"/>
            </a:pPr>
            <a:r>
              <a:rPr lang="en-US" sz="1200" dirty="0" err="1"/>
              <a:t>learning_rate</a:t>
            </a:r>
            <a:r>
              <a:rPr lang="en-US" sz="1200" dirty="0"/>
              <a:t>: step size shrinkage used in the update to prevent overfitting.</a:t>
            </a:r>
          </a:p>
          <a:p>
            <a:pPr marL="171450" indent="-171450">
              <a:buFont typeface="Wingdings" panose="05000000000000000000" pitchFamily="2" charset="2"/>
              <a:buChar char="ü"/>
            </a:pPr>
            <a:r>
              <a:rPr lang="en-US" sz="1200" dirty="0"/>
              <a:t>subsample: subsample ratio of the training instances.</a:t>
            </a:r>
          </a:p>
          <a:p>
            <a:pPr marL="171450" indent="-171450">
              <a:buFont typeface="Wingdings" panose="05000000000000000000" pitchFamily="2" charset="2"/>
              <a:buChar char="ü"/>
            </a:pPr>
            <a:r>
              <a:rPr lang="en-US" sz="1200" dirty="0" err="1"/>
              <a:t>colsample_bytree</a:t>
            </a:r>
            <a:r>
              <a:rPr lang="en-US" sz="1200" dirty="0"/>
              <a:t>: subsample ratio of columns when constructing each tree.</a:t>
            </a:r>
          </a:p>
          <a:p>
            <a:pPr marL="171450" indent="-171450">
              <a:buFont typeface="Wingdings" panose="05000000000000000000" pitchFamily="2" charset="2"/>
              <a:buChar char="ü"/>
            </a:pPr>
            <a:r>
              <a:rPr lang="en-US" sz="1200" dirty="0" err="1"/>
              <a:t>scale_pos_weight</a:t>
            </a:r>
            <a:r>
              <a:rPr lang="en-US" sz="1200" dirty="0"/>
              <a:t>: control the balance of positive and negative weights.</a:t>
            </a:r>
          </a:p>
          <a:p>
            <a:pPr marL="171450" indent="-171450">
              <a:buFont typeface="Wingdings" panose="05000000000000000000" pitchFamily="2" charset="2"/>
              <a:buChar char="ü"/>
            </a:pPr>
            <a:endParaRPr lang="en-US" sz="1200" dirty="0"/>
          </a:p>
          <a:p>
            <a:r>
              <a:rPr lang="en-US" sz="1200" dirty="0"/>
              <a:t>In general, it’s a good idea to start with a small range of values and gradually increase or decrease the range based on the initial results.</a:t>
            </a:r>
          </a:p>
          <a:p>
            <a:endParaRPr lang="en-US" sz="1200" dirty="0"/>
          </a:p>
          <a:p>
            <a:r>
              <a:rPr lang="en-US" sz="1200" dirty="0"/>
              <a:t>Overall, we are training 72 models (3 * 2 *2 * 2 *3 =72) and storing the results in the </a:t>
            </a:r>
            <a:r>
              <a:rPr lang="en-US" sz="1200" dirty="0" err="1"/>
              <a:t>dataframe</a:t>
            </a:r>
            <a:r>
              <a:rPr lang="en-US" sz="1200" dirty="0"/>
              <a:t>. The results include the hyperparameters and the AUC scores for the training and two test sets.</a:t>
            </a:r>
          </a:p>
          <a:p>
            <a:endParaRPr lang="en-US" sz="1200" dirty="0"/>
          </a:p>
          <a:p>
            <a:r>
              <a:rPr lang="en-US" sz="1200" dirty="0"/>
              <a:t>We learned that computation time and resources needed increases with the increase in no of trees in training model. Therefore, if we had to run the model on 1.44M records we needed a computer with high power to process complex models.</a:t>
            </a:r>
          </a:p>
        </p:txBody>
      </p:sp>
    </p:spTree>
    <p:extLst>
      <p:ext uri="{BB962C8B-B14F-4D97-AF65-F5344CB8AC3E}">
        <p14:creationId xmlns:p14="http://schemas.microsoft.com/office/powerpoint/2010/main" val="457255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35DEA-4B3D-31D4-CF85-F9C5A232EB7E}"/>
              </a:ext>
            </a:extLst>
          </p:cNvPr>
          <p:cNvSpPr>
            <a:spLocks noGrp="1"/>
          </p:cNvSpPr>
          <p:nvPr>
            <p:ph type="title"/>
          </p:nvPr>
        </p:nvSpPr>
        <p:spPr>
          <a:xfrm>
            <a:off x="69574" y="133214"/>
            <a:ext cx="10515600" cy="383621"/>
          </a:xfrm>
        </p:spPr>
        <p:txBody>
          <a:bodyPr>
            <a:normAutofit fontScale="90000"/>
          </a:bodyPr>
          <a:lstStyle/>
          <a:p>
            <a:r>
              <a:rPr lang="en-US" sz="3600" b="1" dirty="0"/>
              <a:t>XGBoost – Grid Search</a:t>
            </a:r>
          </a:p>
        </p:txBody>
      </p:sp>
      <p:pic>
        <p:nvPicPr>
          <p:cNvPr id="5" name="Content Placeholder 4" descr="Chart, scatter chart&#10;&#10;Description automatically generated">
            <a:extLst>
              <a:ext uri="{FF2B5EF4-FFF2-40B4-BE49-F238E27FC236}">
                <a16:creationId xmlns:a16="http://schemas.microsoft.com/office/drawing/2014/main" id="{BB39FE86-1351-48F3-C616-E9D8A9F3CB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9427" y="875368"/>
            <a:ext cx="5387008" cy="3591339"/>
          </a:xfrm>
        </p:spPr>
      </p:pic>
      <p:pic>
        <p:nvPicPr>
          <p:cNvPr id="7" name="Picture 6" descr="Chart, scatter chart&#10;&#10;Description automatically generated">
            <a:extLst>
              <a:ext uri="{FF2B5EF4-FFF2-40B4-BE49-F238E27FC236}">
                <a16:creationId xmlns:a16="http://schemas.microsoft.com/office/drawing/2014/main" id="{B2EC8866-D8C5-D626-C4E8-750FC8C139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6743" y="913538"/>
            <a:ext cx="5272501" cy="3515001"/>
          </a:xfrm>
          <a:prstGeom prst="rect">
            <a:avLst/>
          </a:prstGeom>
        </p:spPr>
      </p:pic>
      <p:sp>
        <p:nvSpPr>
          <p:cNvPr id="8" name="TextBox 7">
            <a:extLst>
              <a:ext uri="{FF2B5EF4-FFF2-40B4-BE49-F238E27FC236}">
                <a16:creationId xmlns:a16="http://schemas.microsoft.com/office/drawing/2014/main" id="{CDFCAEA7-C3B8-F97C-FF6E-6D6A5471B473}"/>
              </a:ext>
            </a:extLst>
          </p:cNvPr>
          <p:cNvSpPr txBox="1"/>
          <p:nvPr/>
        </p:nvSpPr>
        <p:spPr>
          <a:xfrm>
            <a:off x="2300407" y="728872"/>
            <a:ext cx="1581324" cy="338554"/>
          </a:xfrm>
          <a:prstGeom prst="rect">
            <a:avLst/>
          </a:prstGeom>
          <a:noFill/>
        </p:spPr>
        <p:txBody>
          <a:bodyPr wrap="square" rtlCol="0">
            <a:spAutoFit/>
          </a:bodyPr>
          <a:lstStyle/>
          <a:p>
            <a:pPr algn="ctr"/>
            <a:r>
              <a:rPr lang="en-US" sz="1600" b="1" dirty="0"/>
              <a:t>Scatter Plot 1</a:t>
            </a:r>
          </a:p>
        </p:txBody>
      </p:sp>
      <p:sp>
        <p:nvSpPr>
          <p:cNvPr id="9" name="TextBox 8">
            <a:extLst>
              <a:ext uri="{FF2B5EF4-FFF2-40B4-BE49-F238E27FC236}">
                <a16:creationId xmlns:a16="http://schemas.microsoft.com/office/drawing/2014/main" id="{7D6F5DDB-8052-4658-FA87-8D007BBB63FD}"/>
              </a:ext>
            </a:extLst>
          </p:cNvPr>
          <p:cNvSpPr txBox="1"/>
          <p:nvPr/>
        </p:nvSpPr>
        <p:spPr>
          <a:xfrm>
            <a:off x="8437359" y="684452"/>
            <a:ext cx="1911268" cy="338554"/>
          </a:xfrm>
          <a:prstGeom prst="rect">
            <a:avLst/>
          </a:prstGeom>
          <a:noFill/>
        </p:spPr>
        <p:txBody>
          <a:bodyPr wrap="square" rtlCol="0">
            <a:spAutoFit/>
          </a:bodyPr>
          <a:lstStyle/>
          <a:p>
            <a:pPr lvl="1" algn="ctr"/>
            <a:r>
              <a:rPr lang="en-US" sz="1600" b="1" dirty="0"/>
              <a:t>Scatter Plot 2</a:t>
            </a:r>
          </a:p>
        </p:txBody>
      </p:sp>
      <p:sp>
        <p:nvSpPr>
          <p:cNvPr id="10" name="TextBox 9">
            <a:extLst>
              <a:ext uri="{FF2B5EF4-FFF2-40B4-BE49-F238E27FC236}">
                <a16:creationId xmlns:a16="http://schemas.microsoft.com/office/drawing/2014/main" id="{CA01F5B1-CD69-5F79-ABB4-070728416F52}"/>
              </a:ext>
            </a:extLst>
          </p:cNvPr>
          <p:cNvSpPr txBox="1"/>
          <p:nvPr/>
        </p:nvSpPr>
        <p:spPr>
          <a:xfrm>
            <a:off x="893723" y="4976191"/>
            <a:ext cx="10801319" cy="923330"/>
          </a:xfrm>
          <a:prstGeom prst="rect">
            <a:avLst/>
          </a:prstGeom>
          <a:noFill/>
        </p:spPr>
        <p:txBody>
          <a:bodyPr wrap="square" rtlCol="0">
            <a:spAutoFit/>
          </a:bodyPr>
          <a:lstStyle/>
          <a:p>
            <a:pPr algn="ctr"/>
            <a:r>
              <a:rPr lang="en-US" dirty="0"/>
              <a:t>The model we chose had the following parameters; Tress 300, Learning Rate 0.1, Subsample 0.8, %Features 1, weight of Default 1. This gave us the results where the average AUC was highest being 0.95 with a variance of 0.002. This was the ideal model as average AUC peaks at the model with these parameters. </a:t>
            </a:r>
          </a:p>
        </p:txBody>
      </p:sp>
    </p:spTree>
    <p:extLst>
      <p:ext uri="{BB962C8B-B14F-4D97-AF65-F5344CB8AC3E}">
        <p14:creationId xmlns:p14="http://schemas.microsoft.com/office/powerpoint/2010/main" val="42258264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566</TotalTime>
  <Words>2529</Words>
  <Application>Microsoft Office PowerPoint</Application>
  <PresentationFormat>Widescreen</PresentationFormat>
  <Paragraphs>347</Paragraphs>
  <Slides>18</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18</vt:i4>
      </vt:variant>
    </vt:vector>
  </HeadingPairs>
  <TitlesOfParts>
    <vt:vector size="26" baseType="lpstr">
      <vt:lpstr>Arial</vt:lpstr>
      <vt:lpstr>Calibri</vt:lpstr>
      <vt:lpstr>Calibri Light</vt:lpstr>
      <vt:lpstr>Consolas</vt:lpstr>
      <vt:lpstr>Wingdings</vt:lpstr>
      <vt:lpstr>Office Theme</vt:lpstr>
      <vt:lpstr>Macro-Enabled Worksheet</vt:lpstr>
      <vt:lpstr>Packager Shell Object</vt:lpstr>
      <vt:lpstr>CREDIT RISK MODELING</vt:lpstr>
      <vt:lpstr>Executive Summary</vt:lpstr>
      <vt:lpstr>Data</vt:lpstr>
      <vt:lpstr>Features</vt:lpstr>
      <vt:lpstr>Sampling</vt:lpstr>
      <vt:lpstr>DATA PROCESSING/ ONE-HOT ENCODING</vt:lpstr>
      <vt:lpstr>Feature Selection</vt:lpstr>
      <vt:lpstr>XGBoost- Grid Search</vt:lpstr>
      <vt:lpstr>XGBoost – Grid Search</vt:lpstr>
      <vt:lpstr>XGBoost – Final Model</vt:lpstr>
      <vt:lpstr>XGBoost – SHAP Analysis</vt:lpstr>
      <vt:lpstr>XGBoost – SHAP Analysis</vt:lpstr>
      <vt:lpstr>Neural Network – Data Processing</vt:lpstr>
      <vt:lpstr>Neural Network – Grid Search</vt:lpstr>
      <vt:lpstr>Neural Network – Grid Search</vt:lpstr>
      <vt:lpstr>Neural Network – Grid Search</vt:lpstr>
      <vt:lpstr>Final Model</vt:lpstr>
      <vt:lpstr>Strategy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RISK MODELING</dc:title>
  <dc:creator>Pokhrel, Abhishek</dc:creator>
  <cp:lastModifiedBy>Ali Nafees</cp:lastModifiedBy>
  <cp:revision>3</cp:revision>
  <dcterms:created xsi:type="dcterms:W3CDTF">2023-04-05T19:16:39Z</dcterms:created>
  <dcterms:modified xsi:type="dcterms:W3CDTF">2023-04-06T07:47:00Z</dcterms:modified>
</cp:coreProperties>
</file>