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36"/>
  </p:notesMasterIdLst>
  <p:handoutMasterIdLst>
    <p:handoutMasterId r:id="rId37"/>
  </p:handoutMasterIdLst>
  <p:sldIdLst>
    <p:sldId id="424" r:id="rId2"/>
    <p:sldId id="462" r:id="rId3"/>
    <p:sldId id="463" r:id="rId4"/>
    <p:sldId id="464" r:id="rId5"/>
    <p:sldId id="465" r:id="rId6"/>
    <p:sldId id="466" r:id="rId7"/>
    <p:sldId id="467" r:id="rId8"/>
    <p:sldId id="436" r:id="rId9"/>
    <p:sldId id="469" r:id="rId10"/>
    <p:sldId id="472" r:id="rId11"/>
    <p:sldId id="475" r:id="rId12"/>
    <p:sldId id="483" r:id="rId13"/>
    <p:sldId id="455" r:id="rId14"/>
    <p:sldId id="441" r:id="rId15"/>
    <p:sldId id="458" r:id="rId16"/>
    <p:sldId id="459" r:id="rId17"/>
    <p:sldId id="460" r:id="rId18"/>
    <p:sldId id="470" r:id="rId19"/>
    <p:sldId id="479" r:id="rId20"/>
    <p:sldId id="471" r:id="rId21"/>
    <p:sldId id="451" r:id="rId22"/>
    <p:sldId id="452" r:id="rId23"/>
    <p:sldId id="453" r:id="rId24"/>
    <p:sldId id="454" r:id="rId25"/>
    <p:sldId id="456" r:id="rId26"/>
    <p:sldId id="457" r:id="rId27"/>
    <p:sldId id="435" r:id="rId28"/>
    <p:sldId id="468" r:id="rId29"/>
    <p:sldId id="476" r:id="rId30"/>
    <p:sldId id="480" r:id="rId31"/>
    <p:sldId id="481" r:id="rId32"/>
    <p:sldId id="482" r:id="rId33"/>
    <p:sldId id="478" r:id="rId34"/>
    <p:sldId id="477" r:id="rId35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4F9-3660-47F7-AC75-794724D76B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80E2B-8EAE-4343-8D98-BE06B1D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DBFB-0460-4FC5-B473-8994812355DF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B683-7516-4258-B2E3-9C775B91D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E2DB1-31FD-4F28-9506-8DFD8435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0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2768" y="486664"/>
            <a:ext cx="102313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Kasana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Department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Thapar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Technology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Patiala, Punjab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1483360"/>
            <a:ext cx="2913888" cy="34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a model that assumes a linear relationship between the input variables (x) and the single output variable (y). More specifically, that y can be calculated from a linear combination of the input variables (x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Linear Regression are: </a:t>
            </a:r>
          </a:p>
          <a:p>
            <a:pPr marL="1162050" indent="-357188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price of a house on the basis of rooms</a:t>
            </a:r>
          </a:p>
          <a:p>
            <a:pPr marL="1162050" indent="-357188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salary of a person on the basis of his experience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 Linear Regression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 relates input variables (x) and the single output variable (y) in a nonlinear (curved) relationship.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12788" indent="-3556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over time. A scatterplot of changing population data over time shows that there seems to be a relationship between time and population growth, but that it is a nonlinear relationship, requiring the use of a nonlinear regression model. A logistic population growth model can provide estimates of the population for periods that were not measured, and predictions of future population growth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0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linear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are similar in one sense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both seek to track a particular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response(output)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set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variables(input)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models are more complicated than linear models to develop because the function is created through a series of approximations (iterations) that may stem from trial-and-error. Mathematicians use several established methods, such as the Gauss-Newton method and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Levenberg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-Marquardt method.</a:t>
            </a:r>
          </a:p>
        </p:txBody>
      </p:sp>
    </p:spTree>
    <p:extLst>
      <p:ext uri="{BB962C8B-B14F-4D97-AF65-F5344CB8AC3E}">
        <p14:creationId xmlns:p14="http://schemas.microsoft.com/office/powerpoint/2010/main" val="17772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5735" y="338262"/>
            <a:ext cx="1027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make sure that a linear relationship exists between the dependent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independent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feature(s).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0" y="2277254"/>
            <a:ext cx="3901778" cy="2705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40" y="2176430"/>
            <a:ext cx="4404742" cy="2712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1" y="5143500"/>
            <a:ext cx="2930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1(a)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797" y="5233554"/>
            <a:ext cx="2930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1(b)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609" y="1386914"/>
            <a:ext cx="9282408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Arial" charset="0"/>
              </a:rPr>
              <a:t>Linear regression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464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charset="0"/>
                <a:cs typeface="Arial" charset="0"/>
              </a:rPr>
              <a:t>Given an input feature x, compute an output feature y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Output feature is of continuous type.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For example: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- Predict height from age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- Predict house price from 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     number of bed rooms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5715000" y="4800600"/>
            <a:ext cx="32004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5715000" y="1371600"/>
            <a:ext cx="0" cy="3429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5715000" y="2514600"/>
            <a:ext cx="2667000" cy="2286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553200" y="38100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382000" y="28194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8001000" y="29718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543800" y="29718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315200" y="35814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rgbClr val="2DA2B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391400" y="4953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816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490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00446"/>
              </p:ext>
            </p:extLst>
          </p:nvPr>
        </p:nvGraphicFramePr>
        <p:xfrm>
          <a:off x="2746248" y="143256"/>
          <a:ext cx="4557239" cy="5337330"/>
        </p:xfrm>
        <a:graphic>
          <a:graphicData uri="http://schemas.openxmlformats.org/drawingml/2006/table">
            <a:tbl>
              <a:tblPr/>
              <a:tblGrid>
                <a:gridCol w="201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/>
                        </a:rPr>
                        <a:t>X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/>
                        </a:rPr>
                        <a:t>: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/>
                        </a:rPr>
                        <a:t>No of Bed Rooms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/>
                        </a:rPr>
                        <a:t>Y: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/>
                        </a:rPr>
                        <a:t>Price(in Lacs)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新細明體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1267692"/>
            <a:ext cx="4426527" cy="4052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5" y="1267692"/>
            <a:ext cx="4941426" cy="4052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2536" y="5605272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2(a)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70520" y="5693664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2(b)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7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3664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Simple Linear Regression Equation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45718" y="1647305"/>
            <a:ext cx="5810250" cy="41148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438087" y="2352155"/>
            <a:ext cx="0" cy="30861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>
            <a:outerShdw dist="17961" dir="2700000" algn="ctr" rotWithShape="0">
              <a:srgbClr val="DEF5FA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03080" y="1833043"/>
            <a:ext cx="309700" cy="40011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5400000">
            <a:off x="6114487" y="3742805"/>
            <a:ext cx="0" cy="33528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>
            <a:outerShdw dist="17961" dir="2700000" algn="ctr" rotWithShape="0">
              <a:srgbClr val="DEF5FA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908362" y="5147743"/>
            <a:ext cx="336550" cy="457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 Antiqua" pitchFamily="18" charset="0"/>
              </a:rPr>
              <a:t>x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ook Antiqua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425228" y="3037955"/>
            <a:ext cx="3295650" cy="1333500"/>
          </a:xfrm>
          <a:prstGeom prst="line">
            <a:avLst/>
          </a:prstGeom>
          <a:noFill/>
          <a:ln w="38100">
            <a:solidFill>
              <a:srgbClr val="DA1F28"/>
            </a:solidFill>
            <a:round/>
            <a:headEnd/>
            <a:tailEnd/>
          </a:ln>
          <a:effectLst>
            <a:outerShdw dist="17961" dir="2700000" algn="ctr" rotWithShape="0">
              <a:srgbClr val="DEF5FA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68083" y="3639618"/>
            <a:ext cx="1040670" cy="40011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Slope </a:t>
            </a:r>
            <a:r>
              <a:rPr kumimoji="0" lang="el-G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β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1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512086" y="2534333"/>
            <a:ext cx="2061976" cy="461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Regression line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101196" y="4058083"/>
            <a:ext cx="1160895" cy="7078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Intercept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</a:rPr>
              <a:t>             </a:t>
            </a:r>
            <a:r>
              <a: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</a:rPr>
              <a:t>b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 Antiqua" pitchFamily="18" charset="0"/>
              </a:rPr>
              <a:t>0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9690" y="3572039"/>
                <a:ext cx="264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IN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kumimoji="0" lang="en-US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kumimoji="0" lang="en-I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0" y="3572039"/>
                <a:ext cx="2645510" cy="646331"/>
              </a:xfrm>
              <a:prstGeom prst="rect">
                <a:avLst/>
              </a:prstGeom>
              <a:blipFill>
                <a:blip r:embed="rId2"/>
                <a:stretch>
                  <a:fillRect l="-7143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253728" y="1833043"/>
            <a:ext cx="2871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R</a:t>
            </a:r>
            <a:r>
              <a:rPr lang="en-US" b="1" dirty="0" smtClean="0"/>
              <a:t>egression line</a:t>
            </a:r>
            <a:r>
              <a:rPr lang="en-US" dirty="0"/>
              <a:t> represents the relationship between </a:t>
            </a:r>
            <a:r>
              <a:rPr lang="en-US" dirty="0" smtClean="0"/>
              <a:t>independent variable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dirty="0"/>
              <a:t>dependent </a:t>
            </a:r>
            <a:r>
              <a:rPr lang="en-US" dirty="0" smtClean="0"/>
              <a:t>variable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0281" y="4510862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This line is known as slope</a:t>
            </a:r>
            <a:r>
              <a:rPr lang="en-IN" dirty="0" smtClean="0"/>
              <a:t>-intercept </a:t>
            </a:r>
            <a:r>
              <a:rPr lang="en-IN" dirty="0"/>
              <a:t>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85198" y="3483158"/>
            <a:ext cx="2711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In </a:t>
            </a:r>
            <a:r>
              <a:rPr lang="en-IN" dirty="0" smtClean="0"/>
              <a:t>regression, </a:t>
            </a:r>
            <a:r>
              <a:rPr lang="en-IN" dirty="0"/>
              <a:t>the output </a:t>
            </a:r>
            <a:r>
              <a:rPr lang="en-IN" dirty="0" smtClean="0"/>
              <a:t>feature is </a:t>
            </a:r>
            <a:r>
              <a:rPr lang="en-IN" dirty="0" smtClean="0">
                <a:solidFill>
                  <a:srgbClr val="C00000"/>
                </a:solidFill>
              </a:rPr>
              <a:t>continuous </a:t>
            </a:r>
            <a:r>
              <a:rPr lang="en-US" dirty="0"/>
              <a:t>However, the independent variable can be measured on continuous or categorical values.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2439" y="167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Regression 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1060704" y="931164"/>
            <a:ext cx="10140696" cy="1485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regression line is the unique line such that the sum of the squared vertical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distances between the data points and the line is the smallest possible.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2" y="2417064"/>
            <a:ext cx="7140559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Simple Linear Regression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relationship between the two variables.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the output for 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instances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622" y="588841"/>
            <a:ext cx="11352811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39976" y="2045546"/>
          <a:ext cx="7998968" cy="2479040"/>
        </p:xfrm>
        <a:graphic>
          <a:graphicData uri="http://schemas.openxmlformats.org/drawingml/2006/table">
            <a:tbl>
              <a:tblPr/>
              <a:tblGrid>
                <a:gridCol w="2101088">
                  <a:extLst>
                    <a:ext uri="{9D8B030D-6E8A-4147-A177-3AD203B41FA5}">
                      <a16:colId xmlns:a16="http://schemas.microsoft.com/office/drawing/2014/main" val="844223018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21275546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058131761"/>
                    </a:ext>
                  </a:extLst>
                </a:gridCol>
                <a:gridCol w="2185416">
                  <a:extLst>
                    <a:ext uri="{9D8B030D-6E8A-4147-A177-3AD203B41FA5}">
                      <a16:colId xmlns:a16="http://schemas.microsoft.com/office/drawing/2014/main" val="331866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of House</a:t>
                      </a:r>
                    </a:p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Yards)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</a:t>
                      </a:r>
                    </a:p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 Room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(in Lakhs)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2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62.0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75.0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9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95.25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Patiala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415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37" y="850392"/>
            <a:ext cx="11400508" cy="859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71032" y="4928616"/>
            <a:ext cx="3054096" cy="502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Total Instances =5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019439" y="4934712"/>
            <a:ext cx="2776451" cy="502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Total Features =4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49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187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495302"/>
            <a:ext cx="7772400" cy="1143000"/>
          </a:xfrm>
          <a:noFill/>
        </p:spPr>
        <p:txBody>
          <a:bodyPr anchor="b">
            <a:noAutofit/>
          </a:bodyPr>
          <a:lstStyle/>
          <a:p>
            <a:r>
              <a:rPr lang="en-US" sz="3600" dirty="0"/>
              <a:t>Criterion for choosing what line to draw: method of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63624" y="2133601"/>
                <a:ext cx="9400032" cy="4525963"/>
              </a:xfrm>
              <a:noFill/>
            </p:spPr>
            <p:txBody>
              <a:bodyPr/>
              <a:lstStyle/>
              <a:p>
                <a:r>
                  <a:rPr lang="en-US" sz="2800" dirty="0"/>
                  <a:t>The method of least squares chooses the line </a:t>
                </a:r>
                <a:r>
                  <a:rPr lang="en-US" sz="2800" dirty="0" smtClean="0"/>
                  <a:t>that </a:t>
                </a:r>
                <a:r>
                  <a:rPr lang="en-US" sz="2800" dirty="0"/>
                  <a:t>makes the </a:t>
                </a:r>
                <a:r>
                  <a:rPr lang="en-US" sz="2800" u="sng" dirty="0"/>
                  <a:t>sum of squares of the residuals </a:t>
                </a:r>
                <a:r>
                  <a:rPr lang="en-US" sz="2800" u="sng" dirty="0" smtClean="0"/>
                  <a:t>as </a:t>
                </a:r>
                <a:r>
                  <a:rPr lang="en-US" sz="2800" u="sng" dirty="0"/>
                  <a:t>small as  </a:t>
                </a:r>
                <a:r>
                  <a:rPr lang="en-US" sz="2800" u="sng" dirty="0" smtClean="0"/>
                  <a:t>possible.</a:t>
                </a:r>
                <a:endParaRPr lang="en-US" sz="2800" u="sng" dirty="0"/>
              </a:p>
              <a:p>
                <a:r>
                  <a:rPr lang="en-US" sz="2800" dirty="0" smtClean="0"/>
                  <a:t>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/>
                  <a:t>f</a:t>
                </a:r>
                <a:r>
                  <a:rPr lang="en-US" sz="2800" dirty="0" smtClean="0"/>
                  <a:t>or the given observations (</a:t>
                </a:r>
                <a:r>
                  <a:rPr lang="en-US" sz="2800" dirty="0" err="1" smtClean="0"/>
                  <a:t>X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err="1" smtClean="0"/>
                  <a:t>,Y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2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63624" y="2133601"/>
                <a:ext cx="9400032" cy="4525963"/>
              </a:xfrm>
              <a:blipFill>
                <a:blip r:embed="rId2"/>
                <a:stretch>
                  <a:fillRect l="-1362" t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1641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5735" y="591386"/>
                <a:ext cx="10276610" cy="608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Method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input feature and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actual value of output feature, </a:t>
                </a:r>
                <a:r>
                  <a:rPr lang="en-I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stands for </a:t>
                </a:r>
                <a:r>
                  <a:rPr lang="en-I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row of data. 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y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slope of line.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is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Error </a:t>
                </a:r>
                <a:r>
                  <a:rPr lang="en-IN" dirty="0" err="1" smtClean="0"/>
                  <a:t>E</a:t>
                </a:r>
                <a:r>
                  <a:rPr lang="en-IN" baseline="-25000" dirty="0" err="1" smtClean="0"/>
                  <a:t>i</a:t>
                </a:r>
                <a:r>
                  <a:rPr lang="en-IN" dirty="0" smtClean="0"/>
                  <a:t> is given by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err="1" smtClean="0"/>
                  <a:t>E</a:t>
                </a:r>
                <a:r>
                  <a:rPr lang="en-IN" baseline="-25000" dirty="0" err="1" smtClean="0"/>
                  <a:t>i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Cost Function </a:t>
                </a:r>
                <a:r>
                  <a:rPr lang="en-IN" i="1" dirty="0" smtClean="0"/>
                  <a:t>J</a:t>
                </a:r>
                <a:r>
                  <a:rPr lang="en-IN" dirty="0" smtClean="0"/>
                  <a:t> is given by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According to the method of least square this estimation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are those </a:t>
                </a:r>
                <a:r>
                  <a:rPr lang="en-US" dirty="0" smtClean="0"/>
                  <a:t>values which minimize </a:t>
                </a:r>
                <a:r>
                  <a:rPr lang="en-US" dirty="0"/>
                  <a:t>the cost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dirty="0" smtClean="0"/>
                  <a:t>the </a:t>
                </a:r>
                <a:r>
                  <a:rPr lang="en-US" dirty="0"/>
                  <a:t>given </a:t>
                </a:r>
                <a:r>
                  <a:rPr lang="en-US" dirty="0" smtClean="0"/>
                  <a:t>samples </a:t>
                </a:r>
                <a:r>
                  <a:rPr lang="en-US" dirty="0"/>
                  <a:t>(X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en-US" dirty="0"/>
                  <a:t>) (X</a:t>
                </a:r>
                <a:r>
                  <a:rPr lang="en-US" baseline="-25000" dirty="0"/>
                  <a:t>2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)…….(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n</a:t>
                </a:r>
                <a:r>
                  <a:rPr lang="en-US" dirty="0"/>
                  <a:t>)</a:t>
                </a:r>
                <a:endParaRPr lang="en-IN" dirty="0"/>
              </a:p>
              <a:p>
                <a:pPr>
                  <a:lnSpc>
                    <a:spcPct val="20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35" y="591386"/>
                <a:ext cx="10276610" cy="6083332"/>
              </a:xfrm>
              <a:prstGeom prst="rect">
                <a:avLst/>
              </a:prstGeom>
              <a:blipFill>
                <a:blip r:embed="rId2"/>
                <a:stretch>
                  <a:fillRect l="-474" t="-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5735" y="618818"/>
                <a:ext cx="10276610" cy="499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i="1" dirty="0" smtClean="0">
                    <a:latin typeface="Cambria Math" panose="02040503050406030204" pitchFamily="18" charset="0"/>
                  </a:rPr>
                  <a:t>  J  </a:t>
                </a:r>
                <a:r>
                  <a:rPr lang="en-IN" dirty="0" smtClean="0">
                    <a:latin typeface="Cambria Math" panose="02040503050406030204" pitchFamily="18" charset="0"/>
                  </a:rPr>
                  <a:t>should be minimum, so</a:t>
                </a:r>
              </a:p>
              <a:p>
                <a:pPr algn="just"/>
                <a:endParaRPr lang="en-IN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=−2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=−2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algn="just"/>
                <a:endParaRPr lang="en-IN" dirty="0"/>
              </a:p>
              <a:p>
                <a:r>
                  <a:rPr lang="en-US" dirty="0"/>
                  <a:t>Equating the partial derivatives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to 0, we get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35" y="618818"/>
                <a:ext cx="10276610" cy="4991366"/>
              </a:xfrm>
              <a:prstGeom prst="rect">
                <a:avLst/>
              </a:prstGeom>
              <a:blipFill>
                <a:blip r:embed="rId2"/>
                <a:stretch>
                  <a:fillRect l="-474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5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5735" y="1304618"/>
                <a:ext cx="10276610" cy="3088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Simplifying and expanding these equations, we get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IN" b="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…(1)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write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…(4)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35" y="1304618"/>
                <a:ext cx="10276610" cy="3088025"/>
              </a:xfrm>
              <a:prstGeom prst="rect">
                <a:avLst/>
              </a:prstGeom>
              <a:blipFill>
                <a:blip r:embed="rId2"/>
                <a:stretch>
                  <a:fillRect l="-3262" t="-986" b="-20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7447" y="271346"/>
                <a:ext cx="10276610" cy="625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Multiply (3)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 and (4) by n and then subtract (4) from (</a:t>
                </a:r>
                <a:r>
                  <a:rPr lang="en-US" dirty="0"/>
                  <a:t>3</a:t>
                </a:r>
                <a:r>
                  <a:rPr lang="en-US" dirty="0" smtClean="0"/>
                  <a:t>), we have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-n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]=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US" dirty="0"/>
                  <a:t>Dividing by n in numerator and </a:t>
                </a:r>
                <a:r>
                  <a:rPr lang="en-US" dirty="0" smtClean="0"/>
                  <a:t>denominator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47" y="271346"/>
                <a:ext cx="10276610" cy="6258445"/>
              </a:xfrm>
              <a:prstGeom prst="rect">
                <a:avLst/>
              </a:prstGeom>
              <a:blipFill>
                <a:blip r:embed="rId2"/>
                <a:stretch>
                  <a:fillRect l="-474" t="-7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7719" y="454226"/>
                <a:ext cx="10276610" cy="4825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US" dirty="0" smtClean="0"/>
              </a:p>
              <a:p>
                <a:endParaRPr lang="en-US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 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N" dirty="0" smtClean="0"/>
                  <a:t>                     . . . (5)</a:t>
                </a:r>
                <a:endParaRPr lang="en-IN" dirty="0"/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9" y="454226"/>
                <a:ext cx="10276610" cy="4825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7719" y="454226"/>
                <a:ext cx="10276610" cy="515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Using(1), to get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i="1" dirty="0" smtClean="0"/>
              </a:p>
              <a:p>
                <a:endParaRPr lang="en-I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US" dirty="0"/>
                  <a:t> 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                        . . .(6)</a:t>
                </a:r>
              </a:p>
              <a:p>
                <a:endParaRPr lang="en-IN" dirty="0" smtClean="0"/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these coefficients in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9" y="454226"/>
                <a:ext cx="10276610" cy="5156348"/>
              </a:xfrm>
              <a:prstGeom prst="rect">
                <a:avLst/>
              </a:prstGeom>
              <a:blipFill>
                <a:blip r:embed="rId2"/>
                <a:stretch>
                  <a:fillRect l="-890" t="-710" b="-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716110"/>
                  </p:ext>
                </p:extLst>
              </p:nvPr>
            </p:nvGraphicFramePr>
            <p:xfrm>
              <a:off x="1938528" y="1069398"/>
              <a:ext cx="8586217" cy="2113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72381">
                      <a:extLst>
                        <a:ext uri="{9D8B030D-6E8A-4147-A177-3AD203B41FA5}">
                          <a16:colId xmlns:a16="http://schemas.microsoft.com/office/drawing/2014/main" val="2657755013"/>
                        </a:ext>
                      </a:extLst>
                    </a:gridCol>
                    <a:gridCol w="1046180">
                      <a:extLst>
                        <a:ext uri="{9D8B030D-6E8A-4147-A177-3AD203B41FA5}">
                          <a16:colId xmlns:a16="http://schemas.microsoft.com/office/drawing/2014/main" val="914231704"/>
                        </a:ext>
                      </a:extLst>
                    </a:gridCol>
                    <a:gridCol w="1696508">
                      <a:extLst>
                        <a:ext uri="{9D8B030D-6E8A-4147-A177-3AD203B41FA5}">
                          <a16:colId xmlns:a16="http://schemas.microsoft.com/office/drawing/2014/main" val="758220873"/>
                        </a:ext>
                      </a:extLst>
                    </a:gridCol>
                    <a:gridCol w="1498582">
                      <a:extLst>
                        <a:ext uri="{9D8B030D-6E8A-4147-A177-3AD203B41FA5}">
                          <a16:colId xmlns:a16="http://schemas.microsoft.com/office/drawing/2014/main" val="231844118"/>
                        </a:ext>
                      </a:extLst>
                    </a:gridCol>
                    <a:gridCol w="1874701">
                      <a:extLst>
                        <a:ext uri="{9D8B030D-6E8A-4147-A177-3AD203B41FA5}">
                          <a16:colId xmlns:a16="http://schemas.microsoft.com/office/drawing/2014/main" val="694538838"/>
                        </a:ext>
                      </a:extLst>
                    </a:gridCol>
                    <a:gridCol w="1197865">
                      <a:extLst>
                        <a:ext uri="{9D8B030D-6E8A-4147-A177-3AD203B41FA5}">
                          <a16:colId xmlns:a16="http://schemas.microsoft.com/office/drawing/2014/main" val="246968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IN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636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-8/3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40/9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64/9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491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28735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7/3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28/9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49/9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5132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1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dirty="0" smtClean="0"/>
                            <a:t>=2/3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Sum = 69/9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114/9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954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716110"/>
                  </p:ext>
                </p:extLst>
              </p:nvPr>
            </p:nvGraphicFramePr>
            <p:xfrm>
              <a:off x="1938528" y="1069398"/>
              <a:ext cx="8586217" cy="2113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72381">
                      <a:extLst>
                        <a:ext uri="{9D8B030D-6E8A-4147-A177-3AD203B41FA5}">
                          <a16:colId xmlns:a16="http://schemas.microsoft.com/office/drawing/2014/main" val="2657755013"/>
                        </a:ext>
                      </a:extLst>
                    </a:gridCol>
                    <a:gridCol w="1046180">
                      <a:extLst>
                        <a:ext uri="{9D8B030D-6E8A-4147-A177-3AD203B41FA5}">
                          <a16:colId xmlns:a16="http://schemas.microsoft.com/office/drawing/2014/main" val="914231704"/>
                        </a:ext>
                      </a:extLst>
                    </a:gridCol>
                    <a:gridCol w="1696508">
                      <a:extLst>
                        <a:ext uri="{9D8B030D-6E8A-4147-A177-3AD203B41FA5}">
                          <a16:colId xmlns:a16="http://schemas.microsoft.com/office/drawing/2014/main" val="758220873"/>
                        </a:ext>
                      </a:extLst>
                    </a:gridCol>
                    <a:gridCol w="1498582">
                      <a:extLst>
                        <a:ext uri="{9D8B030D-6E8A-4147-A177-3AD203B41FA5}">
                          <a16:colId xmlns:a16="http://schemas.microsoft.com/office/drawing/2014/main" val="231844118"/>
                        </a:ext>
                      </a:extLst>
                    </a:gridCol>
                    <a:gridCol w="1874701">
                      <a:extLst>
                        <a:ext uri="{9D8B030D-6E8A-4147-A177-3AD203B41FA5}">
                          <a16:colId xmlns:a16="http://schemas.microsoft.com/office/drawing/2014/main" val="694538838"/>
                        </a:ext>
                      </a:extLst>
                    </a:gridCol>
                    <a:gridCol w="1197865">
                      <a:extLst>
                        <a:ext uri="{9D8B030D-6E8A-4147-A177-3AD203B41FA5}">
                          <a16:colId xmlns:a16="http://schemas.microsoft.com/office/drawing/2014/main" val="2469681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918" t="-4762" r="-269534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8699" t="-4762" r="-20569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5440" t="-4762" r="-6482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6244" t="-4762" r="-1015" b="-2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6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-8/3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-5/3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40/9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64/9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491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2873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7/3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4/3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28/9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49/9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513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392" t="-488333" r="-6029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Sum = 69/9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114/9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954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2536" y="2770632"/>
                <a:ext cx="1781140" cy="459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=2/3</a:t>
                </a:r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536" y="2770632"/>
                <a:ext cx="1781140" cy="459998"/>
              </a:xfrm>
              <a:prstGeom prst="rect">
                <a:avLst/>
              </a:prstGeom>
              <a:blipFill>
                <a:blip r:embed="rId3"/>
                <a:stretch>
                  <a:fillRect l="-1027"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93106" y="4039862"/>
                <a:ext cx="2950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= 69/114 = </a:t>
                </a:r>
                <a:r>
                  <a:rPr lang="en-IN" dirty="0" smtClean="0"/>
                  <a:t>23/38 = 0.6052</a:t>
                </a:r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06" y="4039862"/>
                <a:ext cx="2950616" cy="369332"/>
              </a:xfrm>
              <a:prstGeom prst="rect">
                <a:avLst/>
              </a:prstGeom>
              <a:blipFill>
                <a:blip r:embed="rId4"/>
                <a:stretch>
                  <a:fillRect l="-620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38528" y="457200"/>
            <a:ext cx="794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 on Least Square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807064" y="4918132"/>
                <a:ext cx="2080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=5/19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smtClean="0"/>
                  <a:t>= 0.2631</a:t>
                </a:r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64" y="4918132"/>
                <a:ext cx="2080698" cy="369332"/>
              </a:xfrm>
              <a:prstGeom prst="rect">
                <a:avLst/>
              </a:prstGeom>
              <a:blipFill>
                <a:blip r:embed="rId5"/>
                <a:stretch>
                  <a:fillRect l="-877" t="-10000" r="-17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5456" y="292608"/>
            <a:ext cx="771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Machine Learning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2" y="958418"/>
            <a:ext cx="8260796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248" y="557784"/>
            <a:ext cx="1047902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Evaluation</a:t>
            </a:r>
            <a:endParaRPr lang="en-IN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is a statistical method that determines the goodness of fit.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strength of the relationship between the dependent and independent variables on a scale of 0-100%.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value of R-square determines the less difference between the predicted values and actual values and hence represents a good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multiple determination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multiple regression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14" y="807794"/>
            <a:ext cx="11352811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Dataset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39976" y="2036402"/>
          <a:ext cx="8128000" cy="2209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844223018"/>
                    </a:ext>
                  </a:extLst>
                </a:gridCol>
                <a:gridCol w="1998472">
                  <a:extLst>
                    <a:ext uri="{9D8B030D-6E8A-4147-A177-3AD203B41FA5}">
                      <a16:colId xmlns:a16="http://schemas.microsoft.com/office/drawing/2014/main" val="3212755460"/>
                    </a:ext>
                  </a:extLst>
                </a:gridCol>
                <a:gridCol w="2065528">
                  <a:extLst>
                    <a:ext uri="{9D8B030D-6E8A-4147-A177-3AD203B41FA5}">
                      <a16:colId xmlns:a16="http://schemas.microsoft.com/office/drawing/2014/main" val="2058131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866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of House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Bed Rooms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(in Lakhs)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2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9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Patiala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554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5696" y="4709160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Relationship between input features Xi and output feature y </a:t>
            </a:r>
          </a:p>
          <a:p>
            <a:r>
              <a:rPr lang="en-IN" dirty="0" smtClean="0"/>
              <a:t>y=f(X)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1. Correlation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286001"/>
            <a:ext cx="85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is a statistical measure that indicates the extent to which two or more variables fluctuate together. </a:t>
            </a:r>
          </a:p>
        </p:txBody>
      </p:sp>
    </p:spTree>
    <p:extLst>
      <p:ext uri="{BB962C8B-B14F-4D97-AF65-F5344CB8AC3E}">
        <p14:creationId xmlns:p14="http://schemas.microsoft.com/office/powerpoint/2010/main" val="25353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686800" cy="762000"/>
          </a:xfrm>
        </p:spPr>
        <p:txBody>
          <a:bodyPr/>
          <a:lstStyle/>
          <a:p>
            <a:pPr eaLnBrk="1" hangingPunct="1"/>
            <a:r>
              <a:rPr lang="en-IN" sz="2800" dirty="0"/>
              <a:t>Pearson Correlation</a:t>
            </a:r>
          </a:p>
          <a:p>
            <a:pPr eaLnBrk="1" hangingPunct="1">
              <a:buNone/>
            </a:pPr>
            <a:endParaRPr lang="en-IN" sz="2800" dirty="0"/>
          </a:p>
          <a:p>
            <a:pPr eaLnBrk="1" hangingPunct="1"/>
            <a:endParaRPr lang="en-IN" sz="2800" dirty="0"/>
          </a:p>
          <a:p>
            <a:pPr eaLnBrk="1" hangingPunct="1"/>
            <a:endParaRPr lang="en-IN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2514600"/>
            <a:ext cx="8353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8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2. R</a:t>
            </a:r>
            <a:r>
              <a:rPr lang="en-IN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 : Coefficient of determination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686800" cy="7620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None/>
            </a:pPr>
            <a:r>
              <a:rPr lang="en-IN" sz="2800" dirty="0"/>
              <a:t>                               </a:t>
            </a:r>
          </a:p>
          <a:p>
            <a:pPr eaLnBrk="1" hangingPunct="1">
              <a:buNone/>
            </a:pPr>
            <a:endParaRPr lang="en-IN" sz="2800" dirty="0"/>
          </a:p>
          <a:p>
            <a:pPr eaLnBrk="1" hangingPunct="1">
              <a:buNone/>
            </a:pPr>
            <a:r>
              <a:rPr lang="en-IN" sz="4400" dirty="0"/>
              <a:t>              </a:t>
            </a: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 * r </a:t>
            </a:r>
          </a:p>
          <a:p>
            <a:pPr eaLnBrk="1" hangingPunct="1"/>
            <a:endParaRPr lang="en-IN" sz="2800" dirty="0"/>
          </a:p>
          <a:p>
            <a:pPr eaLnBrk="1" hangingPunct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29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225626"/>
            <a:ext cx="113528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Models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740598"/>
            <a:ext cx="44196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78" y="1654328"/>
            <a:ext cx="5200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6944" y="2967335"/>
            <a:ext cx="2238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8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214" y="807794"/>
            <a:ext cx="11352811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Dataset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94316"/>
              </p:ext>
            </p:extLst>
          </p:nvPr>
        </p:nvGraphicFramePr>
        <p:xfrm>
          <a:off x="1803400" y="2160537"/>
          <a:ext cx="6801104" cy="2844800"/>
        </p:xfrm>
        <a:graphic>
          <a:graphicData uri="http://schemas.openxmlformats.org/drawingml/2006/table">
            <a:tbl>
              <a:tblPr/>
              <a:tblGrid>
                <a:gridCol w="1337267">
                  <a:extLst>
                    <a:ext uri="{9D8B030D-6E8A-4147-A177-3AD203B41FA5}">
                      <a16:colId xmlns:a16="http://schemas.microsoft.com/office/drawing/2014/main" val="844223018"/>
                    </a:ext>
                  </a:extLst>
                </a:gridCol>
                <a:gridCol w="1339893">
                  <a:extLst>
                    <a:ext uri="{9D8B030D-6E8A-4147-A177-3AD203B41FA5}">
                      <a16:colId xmlns:a16="http://schemas.microsoft.com/office/drawing/2014/main" val="3212755460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058131761"/>
                    </a:ext>
                  </a:extLst>
                </a:gridCol>
                <a:gridCol w="3145536">
                  <a:extLst>
                    <a:ext uri="{9D8B030D-6E8A-4147-A177-3AD203B41FA5}">
                      <a16:colId xmlns:a16="http://schemas.microsoft.com/office/drawing/2014/main" val="331866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</a:t>
                      </a:r>
                      <a:r>
                        <a:rPr lang="en-I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Years)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2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Patiala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1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938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4186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41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9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3400" y="1517904"/>
            <a:ext cx="2487168" cy="731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Types of Features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29256" y="2776728"/>
            <a:ext cx="2487168" cy="789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Qualitative Feature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3704" y="2776728"/>
            <a:ext cx="2487168" cy="789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Quantitative Feature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5586984" y="2249424"/>
            <a:ext cx="1408176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4081272" y="2249424"/>
            <a:ext cx="1505712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2336" y="4348156"/>
            <a:ext cx="444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Qualitative or categorical features have non numerical values. E.g. Gender(male or female).</a:t>
            </a:r>
          </a:p>
          <a:p>
            <a:r>
              <a:rPr lang="en-IN" dirty="0" smtClean="0"/>
              <a:t>They can’t be measured, but can be grouped.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940552" y="4431792"/>
            <a:ext cx="427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Quantitative features are numerical in nature. E.g. Salary of a person, Marks obtained by a student.</a:t>
            </a:r>
          </a:p>
          <a:p>
            <a:r>
              <a:rPr lang="en-IN" dirty="0" smtClean="0"/>
              <a:t>They are measurable and have some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88734" y="1088136"/>
            <a:ext cx="2487168" cy="674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Qualitative feature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51374" y="2349315"/>
            <a:ext cx="2487168" cy="759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Nominal feature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31408" y="2346960"/>
            <a:ext cx="2487168" cy="769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Ordinal feature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69280" y="1790908"/>
            <a:ext cx="1408176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63568" y="1790908"/>
            <a:ext cx="1505712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2712" y="3906982"/>
            <a:ext cx="10297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/>
              <a:t>Nominal</a:t>
            </a:r>
            <a:r>
              <a:rPr lang="en-US" dirty="0" smtClean="0"/>
              <a:t> feature has </a:t>
            </a:r>
            <a:r>
              <a:rPr lang="en-US" dirty="0"/>
              <a:t>no </a:t>
            </a:r>
            <a:r>
              <a:rPr lang="en-US" dirty="0" smtClean="0"/>
              <a:t>numerical values as well as </a:t>
            </a:r>
            <a:r>
              <a:rPr lang="en-US" dirty="0"/>
              <a:t>ordering to its categories. For example, gender is a </a:t>
            </a:r>
            <a:r>
              <a:rPr lang="en-US" dirty="0" smtClean="0"/>
              <a:t>nominal. 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b="1" dirty="0" smtClean="0"/>
              <a:t>Ordinal</a:t>
            </a:r>
            <a:r>
              <a:rPr lang="en-US" dirty="0"/>
              <a:t> </a:t>
            </a:r>
            <a:r>
              <a:rPr lang="en-US" dirty="0" smtClean="0"/>
              <a:t>feature </a:t>
            </a:r>
            <a:r>
              <a:rPr lang="en-US" dirty="0"/>
              <a:t>has a clear ordering. </a:t>
            </a:r>
            <a:r>
              <a:rPr lang="en-US" dirty="0" smtClean="0"/>
              <a:t>Education </a:t>
            </a:r>
            <a:r>
              <a:rPr lang="en-US" dirty="0"/>
              <a:t>level is an ordinal variable as it may be </a:t>
            </a:r>
            <a:r>
              <a:rPr lang="en-US" dirty="0" smtClean="0"/>
              <a:t>have values- </a:t>
            </a:r>
            <a:r>
              <a:rPr lang="en-US" dirty="0"/>
              <a:t>Elementary, Secondary, </a:t>
            </a:r>
            <a:r>
              <a:rPr lang="en-US" dirty="0" smtClean="0"/>
              <a:t>College/University.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88734" y="1078992"/>
            <a:ext cx="2487168" cy="683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Quantitative feature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51374" y="2349315"/>
            <a:ext cx="2487168" cy="841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Discrete feature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31408" y="2346960"/>
            <a:ext cx="2487168" cy="84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Continuous feature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69280" y="1790908"/>
            <a:ext cx="1408176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63568" y="1790908"/>
            <a:ext cx="1505712" cy="5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2712" y="3906982"/>
            <a:ext cx="10297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take finite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only. Number of daily admitted patients to a hospital 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measured on a continuum or a scale. For example- Price of a house, weight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person, blood pressure of a patient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statistical method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relationship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one dependent variable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attempts to model an output feature between output feature and input features by fitting  an equation to the observed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approach.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627" y="408506"/>
            <a:ext cx="10837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is a method of modelling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a relationship between output and input features.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8408" y="2569464"/>
            <a:ext cx="450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6216" y="4057767"/>
            <a:ext cx="379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5920" y="4718304"/>
            <a:ext cx="348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Multiple </a:t>
            </a:r>
            <a:r>
              <a:rPr lang="en-IN" b="1" dirty="0" smtClean="0"/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Multiple Non-Linear </a:t>
            </a:r>
            <a:r>
              <a:rPr lang="en-IN" b="1" dirty="0" smtClean="0"/>
              <a:t>Regression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24584" y="313334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smtClean="0"/>
              <a:t>Simple 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Simple Non-Linear </a:t>
            </a:r>
            <a:r>
              <a:rPr lang="en-IN" b="1" dirty="0" smtClean="0"/>
              <a:t>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11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16062</TotalTime>
  <Words>979</Words>
  <Application>Microsoft Office PowerPoint</Application>
  <PresentationFormat>Widescreen</PresentationFormat>
  <Paragraphs>328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Book Antiqua</vt:lpstr>
      <vt:lpstr>Calibri</vt:lpstr>
      <vt:lpstr>Calibri Light</vt:lpstr>
      <vt:lpstr>Cambria Math</vt:lpstr>
      <vt:lpstr>新細明體</vt:lpstr>
      <vt:lpstr>Symbol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Criterion for choosing what line to draw: method of least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Correlation</vt:lpstr>
      <vt:lpstr>PowerPoint Presentation</vt:lpstr>
      <vt:lpstr>2. R2 : Coefficient of determination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TIET</cp:lastModifiedBy>
  <cp:revision>459</cp:revision>
  <cp:lastPrinted>2017-10-10T03:10:29Z</cp:lastPrinted>
  <dcterms:created xsi:type="dcterms:W3CDTF">2017-08-31T03:31:10Z</dcterms:created>
  <dcterms:modified xsi:type="dcterms:W3CDTF">2020-09-18T10:14:00Z</dcterms:modified>
</cp:coreProperties>
</file>