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12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04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8628676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IN" dirty="0"/>
              <a:t>- Relationship between data and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IN" dirty="0"/>
              <a:t>- data transformation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IN" dirty="0"/>
              <a:t>-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142875" y="957264"/>
            <a:ext cx="8829675" cy="352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dirty="0"/>
              <a:t>NEW CUSTOMER ANALYSES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These are the 5 features that we use for recommendations of new customers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dirty="0"/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800" dirty="0"/>
              <a:t>Age Distributions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GB" sz="1800" dirty="0"/>
              <a:t>Number of purchases in past 3 years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800" dirty="0"/>
              <a:t>Job Industry Category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800" dirty="0"/>
              <a:t>Wealth Segments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800" dirty="0"/>
              <a:t>No of car owned in each states</a:t>
            </a:r>
            <a:endParaRPr sz="1800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099075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-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568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Customer’s Age Distribution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6056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The percentage of customers of age group &lt;25 years is similar to the existing customer groups</a:t>
            </a:r>
          </a:p>
          <a:p>
            <a:pPr marL="342900" indent="-342900">
              <a:buAutoNum type="arabicPeriod"/>
            </a:pPr>
            <a:r>
              <a:rPr lang="en-IN" dirty="0"/>
              <a:t>There are slight percentage of customers in the age group 25-44 years</a:t>
            </a:r>
          </a:p>
          <a:p>
            <a:pPr marL="342900" indent="-342900">
              <a:buAutoNum type="arabicPeriod"/>
            </a:pPr>
            <a:r>
              <a:rPr lang="en-IN" dirty="0"/>
              <a:t>Most new customers are in the age group 45-65 years old.</a:t>
            </a:r>
          </a:p>
          <a:p>
            <a:pPr marL="342900" indent="-342900">
              <a:buAutoNum type="arabicPeriod"/>
            </a:pPr>
            <a:r>
              <a:rPr lang="en-IN" dirty="0"/>
              <a:t>There are much more customers in the age group &gt;=65 years  as compared to the original customers group.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985C2-5B03-24AE-4806-3B4BEAC99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73" y="652724"/>
            <a:ext cx="3945728" cy="2319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1EDD2-A489-C28E-FAFF-A938F277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73" y="2707481"/>
            <a:ext cx="3945728" cy="25605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purchases within the last 3 years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In the new customers group no of females buyers (25,212 </a:t>
            </a:r>
            <a:r>
              <a:rPr lang="en-IN" dirty="0" err="1"/>
              <a:t>ie</a:t>
            </a:r>
            <a:r>
              <a:rPr lang="en-IN" dirty="0"/>
              <a:t> 50.6%) are more than the male buyers (23,765 </a:t>
            </a:r>
            <a:r>
              <a:rPr lang="en-IN" dirty="0" err="1"/>
              <a:t>ie</a:t>
            </a:r>
            <a:r>
              <a:rPr lang="en-IN" dirty="0"/>
              <a:t> 47.7%)</a:t>
            </a:r>
          </a:p>
          <a:p>
            <a:pPr marL="342900" indent="-342900">
              <a:buAutoNum type="arabicPeriod"/>
            </a:pPr>
            <a:r>
              <a:rPr lang="en-IN" dirty="0"/>
              <a:t>The distribution is very similar in the two groups. So we can focus more on male buyers or we can focus on female buyers retention.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0A670-BA75-756E-A914-6FC4F91E8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37" y="1862400"/>
            <a:ext cx="2316657" cy="249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BAF15-CFCE-DE76-2A46-53CDD04F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18" y="1862400"/>
            <a:ext cx="2316657" cy="24921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66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68862" y="1336992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The industry category of new customers group is similar to the old customer group.</a:t>
            </a:r>
          </a:p>
          <a:p>
            <a:pPr marL="342900" indent="-342900">
              <a:buAutoNum type="arabicPeriod"/>
            </a:pPr>
            <a:r>
              <a:rPr lang="en-IN" dirty="0"/>
              <a:t>Top three industry profiles for old customers base: Manufacturing, Financial Services and Health respectively.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Top three industry profiles for new customers base: Manufacturing, Financial Services and Health respectively.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9613B-2754-49FE-10F4-4194690FC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793542"/>
            <a:ext cx="4685509" cy="2342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0F74F-E466-23B8-C354-4F65796C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43213"/>
            <a:ext cx="4597400" cy="22810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7329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498725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The average age of new customers group is more compared to the old customer group.</a:t>
            </a:r>
          </a:p>
          <a:p>
            <a:pPr marL="342900" indent="-342900">
              <a:buAutoNum type="arabicPeriod"/>
            </a:pPr>
            <a:r>
              <a:rPr lang="en-IN" dirty="0"/>
              <a:t>Across all age groups the mass customer base is the biggest.</a:t>
            </a:r>
          </a:p>
          <a:p>
            <a:pPr marL="342900" indent="-342900">
              <a:buAutoNum type="arabicPeriod"/>
            </a:pPr>
            <a:r>
              <a:rPr lang="en-IN" dirty="0"/>
              <a:t>There are relatively lower proportions of Mass customer base as compared to Affluent and High Net Worth groups in the new customer group. </a:t>
            </a:r>
          </a:p>
          <a:p>
            <a:pPr marL="342900" indent="-342900">
              <a:buAutoNum type="arabicPeriod"/>
            </a:pPr>
            <a:r>
              <a:rPr lang="en-IN" dirty="0"/>
              <a:t>We can focus more on above two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13CCA-2046-E6ED-25D5-DAAD7554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30" y="761336"/>
            <a:ext cx="3018235" cy="2235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BBCEF-1FA9-AA6F-29C7-53528DF17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30" y="2937875"/>
            <a:ext cx="2878545" cy="22357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7329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No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555875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NSW has more number of owned cars but proportionally has the more customers who doesn’t own cars. 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QLD has the least number of owned cars, so we could target this state.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BACE5-6E79-0EFF-DFE0-B4EF541E4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37" y="559338"/>
            <a:ext cx="5161359" cy="252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BA2B-C70B-7DA0-F802-2E704D809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2612362"/>
            <a:ext cx="5077184" cy="26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51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667</Words>
  <Application>Microsoft Office PowerPoint</Application>
  <PresentationFormat>On-screen Show (16:9)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Ashwani Kumar Singh</dc:creator>
  <cp:lastModifiedBy>ashwaniks.dtu@gmail.com</cp:lastModifiedBy>
  <cp:revision>2</cp:revision>
  <dcterms:modified xsi:type="dcterms:W3CDTF">2022-05-16T13:06:37Z</dcterms:modified>
</cp:coreProperties>
</file>