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37" autoAdjust="0"/>
    <p:restoredTop sz="94660"/>
  </p:normalViewPr>
  <p:slideViewPr>
    <p:cSldViewPr snapToGrid="0">
      <p:cViewPr varScale="1">
        <p:scale>
          <a:sx n="96" d="100"/>
          <a:sy n="96" d="100"/>
        </p:scale>
        <p:origin x="20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26412" y="1108295"/>
            <a:ext cx="8074856" cy="2387600"/>
          </a:xfrm>
        </p:spPr>
        <p:txBody>
          <a:bodyPr anchor="b">
            <a:normAutofit/>
          </a:bodyPr>
          <a:lstStyle>
            <a:lvl1pPr algn="ctr">
              <a:defRPr sz="6000">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3826412" y="3587970"/>
            <a:ext cx="807485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3/25/23</a:t>
            </a:fld>
            <a:endParaRPr lang="en-US"/>
          </a:p>
        </p:txBody>
      </p:sp>
      <p:sp>
        <p:nvSpPr>
          <p:cNvPr id="5" name="Footer Placeholder 4"/>
          <p:cNvSpPr>
            <a:spLocks noGrp="1"/>
          </p:cNvSpPr>
          <p:nvPr>
            <p:ph type="ftr" sz="quarter" idx="11"/>
          </p:nvPr>
        </p:nvSpPr>
        <p:spPr>
          <a:xfrm>
            <a:off x="4312334" y="6356349"/>
            <a:ext cx="4114800" cy="365125"/>
          </a:xfrm>
        </p:spPr>
        <p:txBody>
          <a:bodyPr/>
          <a:lstStyle/>
          <a:p>
            <a:endParaRPr lang="en-US"/>
          </a:p>
        </p:txBody>
      </p:sp>
      <p:sp>
        <p:nvSpPr>
          <p:cNvPr id="6" name="Slide Number Placeholder 5"/>
          <p:cNvSpPr>
            <a:spLocks noGrp="1"/>
          </p:cNvSpPr>
          <p:nvPr>
            <p:ph type="sldNum" sz="quarter" idx="12"/>
          </p:nvPr>
        </p:nvSpPr>
        <p:spPr>
          <a:xfrm>
            <a:off x="9158068" y="6356350"/>
            <a:ext cx="2743200"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3/25/23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3/25/23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3/25/23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Cognizance ’23</a:t>
            </a:r>
          </a:p>
        </p:txBody>
      </p:sp>
      <p:sp>
        <p:nvSpPr>
          <p:cNvPr id="3" name="Subtitle 2"/>
          <p:cNvSpPr>
            <a:spLocks noGrp="1"/>
          </p:cNvSpPr>
          <p:nvPr>
            <p:ph type="subTitle" idx="1"/>
          </p:nvPr>
        </p:nvSpPr>
        <p:spPr/>
        <p:txBody>
          <a:bodyPr>
            <a:normAutofit lnSpcReduction="10000"/>
          </a:bodyPr>
          <a:lstStyle/>
          <a:p>
            <a:r>
              <a:rPr lang="en-US" b="1" dirty="0"/>
              <a:t>Workshop on One API_Intel</a:t>
            </a:r>
          </a:p>
          <a:p>
            <a:endParaRPr lang="en-US" b="1" dirty="0"/>
          </a:p>
          <a:p>
            <a:r>
              <a:rPr lang="en-US" b="1" dirty="0"/>
              <a:t>Presentation on Pokémon API using Stream lit and Plotly</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9ABA17AC-F4D5-37EE-A0B5-50279FA3A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070647" cy="6858000"/>
          </a:xfrm>
          <a:noFill/>
        </p:spPr>
      </p:pic>
    </p:spTree>
    <p:extLst>
      <p:ext uri="{BB962C8B-B14F-4D97-AF65-F5344CB8AC3E}">
        <p14:creationId xmlns:p14="http://schemas.microsoft.com/office/powerpoint/2010/main" val="191897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28D2-0CB3-8DE2-6253-0423ABFBD723}"/>
              </a:ext>
            </a:extLst>
          </p:cNvPr>
          <p:cNvSpPr>
            <a:spLocks noGrp="1"/>
          </p:cNvSpPr>
          <p:nvPr>
            <p:ph type="ctrTitle"/>
          </p:nvPr>
        </p:nvSpPr>
        <p:spPr>
          <a:xfrm>
            <a:off x="3826412" y="1108295"/>
            <a:ext cx="8074856" cy="2387600"/>
          </a:xfrm>
        </p:spPr>
        <p:txBody>
          <a:bodyPr anchor="b">
            <a:normAutofit/>
          </a:bodyPr>
          <a:lstStyle/>
          <a:p>
            <a:r>
              <a:rPr lang="en-US" dirty="0"/>
              <a:t>Thanks </a:t>
            </a:r>
          </a:p>
        </p:txBody>
      </p:sp>
    </p:spTree>
    <p:extLst>
      <p:ext uri="{BB962C8B-B14F-4D97-AF65-F5344CB8AC3E}">
        <p14:creationId xmlns:p14="http://schemas.microsoft.com/office/powerpoint/2010/main" val="290300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what Stream lit is?</a:t>
            </a:r>
          </a:p>
        </p:txBody>
      </p:sp>
      <p:sp>
        <p:nvSpPr>
          <p:cNvPr id="3" name="Content Placeholder 2"/>
          <p:cNvSpPr>
            <a:spLocks noGrp="1"/>
          </p:cNvSpPr>
          <p:nvPr>
            <p:ph idx="1"/>
          </p:nvPr>
        </p:nvSpPr>
        <p:spPr/>
        <p:txBody>
          <a:bodyPr/>
          <a:lstStyle/>
          <a:p>
            <a:pPr algn="l"/>
            <a:r>
              <a:rPr lang="en-IN" b="0" i="0" u="none" strike="noStrike" dirty="0" err="1">
                <a:solidFill>
                  <a:srgbClr val="D1D5DB"/>
                </a:solidFill>
                <a:effectLst/>
                <a:latin typeface="Söhne"/>
              </a:rPr>
              <a:t>Streamlit</a:t>
            </a:r>
            <a:r>
              <a:rPr lang="en-IN" b="0" i="0" u="none" strike="noStrike" dirty="0">
                <a:solidFill>
                  <a:srgbClr val="D1D5DB"/>
                </a:solidFill>
                <a:effectLst/>
                <a:latin typeface="Söhne"/>
              </a:rPr>
              <a:t> is an open-source Python library that allows developers to create interactive web applications with simple Python scripts. It is designed to make it easy for data scientists and machine learning engineers to create data-driven web applications without having to learn web development languages like HTML, CSS, and JavaScript.</a:t>
            </a:r>
          </a:p>
          <a:p>
            <a:pPr algn="l"/>
            <a:r>
              <a:rPr lang="en-IN" b="0" i="0" u="none" strike="noStrike" dirty="0">
                <a:solidFill>
                  <a:srgbClr val="D1D5DB"/>
                </a:solidFill>
                <a:effectLst/>
                <a:latin typeface="Söhne"/>
              </a:rPr>
              <a:t>With </a:t>
            </a:r>
            <a:r>
              <a:rPr lang="en-IN" b="0" i="0" u="none" strike="noStrike" dirty="0" err="1">
                <a:solidFill>
                  <a:srgbClr val="D1D5DB"/>
                </a:solidFill>
                <a:effectLst/>
                <a:latin typeface="Söhne"/>
              </a:rPr>
              <a:t>Streamlit</a:t>
            </a:r>
            <a:r>
              <a:rPr lang="en-IN" b="0" i="0" u="none" strike="noStrike" dirty="0">
                <a:solidFill>
                  <a:srgbClr val="D1D5DB"/>
                </a:solidFill>
                <a:effectLst/>
                <a:latin typeface="Söhne"/>
              </a:rPr>
              <a:t>, developers can create interactive data visualizations, charts, and dashboards with a few lines of code. The library provides pre-built UI elements that can be customized to fit specific use cases. It also provides real-time feedback, so developers can see changes to their applications as they make them.</a:t>
            </a:r>
          </a:p>
          <a:p>
            <a:pPr marL="0" indent="0">
              <a:buNone/>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SYCL</a:t>
            </a:r>
          </a:p>
        </p:txBody>
      </p:sp>
      <p:sp>
        <p:nvSpPr>
          <p:cNvPr id="3" name="Content Placeholder 2"/>
          <p:cNvSpPr>
            <a:spLocks noGrp="1"/>
          </p:cNvSpPr>
          <p:nvPr>
            <p:ph idx="1"/>
          </p:nvPr>
        </p:nvSpPr>
        <p:spPr/>
        <p:txBody>
          <a:bodyPr/>
          <a:lstStyle/>
          <a:p>
            <a:pPr algn="l">
              <a:buFont typeface="+mj-lt"/>
              <a:buAutoNum type="arabicPeriod"/>
            </a:pPr>
            <a:r>
              <a:rPr lang="en-IN" b="0" i="0" u="none" strike="noStrike" dirty="0">
                <a:solidFill>
                  <a:srgbClr val="D1D5DB"/>
                </a:solidFill>
                <a:effectLst/>
                <a:latin typeface="Söhne"/>
              </a:rPr>
              <a:t>SYCL is a C++ programming model for heterogeneous systems. It allows developers to write C++ code that can be executed on a wide variety of computing devices, including CPUs, GPUs, and FPGAs.</a:t>
            </a:r>
          </a:p>
          <a:p>
            <a:pPr algn="l">
              <a:buFont typeface="+mj-lt"/>
              <a:buAutoNum type="arabicPeriod"/>
            </a:pPr>
            <a:r>
              <a:rPr lang="en-IN" b="0" i="0" u="none" strike="noStrike" dirty="0">
                <a:solidFill>
                  <a:srgbClr val="D1D5DB"/>
                </a:solidFill>
                <a:effectLst/>
                <a:latin typeface="Söhne"/>
              </a:rPr>
              <a:t>SYCL is based on standard C++ and provides a single-source programming model. This means that developers can write their code once and then target multiple devices without having to write separate code for each device.</a:t>
            </a:r>
          </a:p>
          <a:p>
            <a:pPr algn="l">
              <a:buFont typeface="+mj-lt"/>
              <a:buAutoNum type="arabicPeriod"/>
            </a:pPr>
            <a:r>
              <a:rPr lang="en-IN" b="0" i="0" u="none" strike="noStrike" dirty="0">
                <a:solidFill>
                  <a:srgbClr val="D1D5DB"/>
                </a:solidFill>
                <a:effectLst/>
                <a:latin typeface="Söhne"/>
              </a:rPr>
              <a:t>SYCL is built on top of OpenCL, a low-level API for heterogeneous computing. SYCL provides a higher-level abstraction that is easier to use and more portable than OpenCL.</a:t>
            </a:r>
          </a:p>
          <a:p>
            <a:pPr marL="0" indent="0">
              <a:buNone/>
            </a:pPr>
            <a:endParaRPr lang="en-US" dirty="0"/>
          </a:p>
        </p:txBody>
      </p:sp>
    </p:spTree>
    <p:extLst>
      <p:ext uri="{BB962C8B-B14F-4D97-AF65-F5344CB8AC3E}">
        <p14:creationId xmlns:p14="http://schemas.microsoft.com/office/powerpoint/2010/main" val="407788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1 - </a:t>
            </a:r>
            <a:r>
              <a:rPr lang="en-US" dirty="0" err="1"/>
              <a:t>Pokemon</a:t>
            </a:r>
            <a:r>
              <a:rPr lang="en-US" dirty="0"/>
              <a:t> API</a:t>
            </a:r>
          </a:p>
        </p:txBody>
      </p:sp>
      <p:sp>
        <p:nvSpPr>
          <p:cNvPr id="3" name="Content Placeholder 2"/>
          <p:cNvSpPr>
            <a:spLocks noGrp="1"/>
          </p:cNvSpPr>
          <p:nvPr>
            <p:ph idx="1"/>
          </p:nvPr>
        </p:nvSpPr>
        <p:spPr>
          <a:xfrm>
            <a:off x="838200" y="1399309"/>
            <a:ext cx="10515600" cy="4777654"/>
          </a:xfrm>
        </p:spPr>
        <p:txBody>
          <a:bodyPr>
            <a:normAutofit fontScale="85000" lnSpcReduction="20000"/>
          </a:bodyPr>
          <a:lstStyle/>
          <a:p>
            <a:pPr algn="l"/>
            <a:r>
              <a:rPr lang="en-IN" b="0" i="0" u="none" strike="noStrike" dirty="0">
                <a:solidFill>
                  <a:srgbClr val="D1D5DB"/>
                </a:solidFill>
                <a:effectLst/>
                <a:latin typeface="Söhne"/>
              </a:rPr>
              <a:t>The Pokémon API is a RESTful API that provides access to data about the Pokémon universe, including information about Pokémon species, moves, abilities, games, and more. It is maintained by </a:t>
            </a:r>
            <a:r>
              <a:rPr lang="en-IN" b="0" i="0" u="none" strike="noStrike" dirty="0" err="1">
                <a:solidFill>
                  <a:srgbClr val="D1D5DB"/>
                </a:solidFill>
                <a:effectLst/>
                <a:latin typeface="Söhne"/>
              </a:rPr>
              <a:t>PokéAPI</a:t>
            </a:r>
            <a:r>
              <a:rPr lang="en-IN" b="0" i="0" u="none" strike="noStrike" dirty="0">
                <a:solidFill>
                  <a:srgbClr val="D1D5DB"/>
                </a:solidFill>
                <a:effectLst/>
                <a:latin typeface="Söhne"/>
              </a:rPr>
              <a:t>, a community-driven project that aims to provide a free, open-source resource for developers to use in their Pokémon-related projects.</a:t>
            </a:r>
          </a:p>
          <a:p>
            <a:pPr algn="l"/>
            <a:r>
              <a:rPr lang="en-IN" b="0" i="0" u="none" strike="noStrike" dirty="0">
                <a:solidFill>
                  <a:srgbClr val="D1D5DB"/>
                </a:solidFill>
                <a:effectLst/>
                <a:latin typeface="Söhne"/>
              </a:rPr>
              <a:t>Here are some key features of the Pokémon API:</a:t>
            </a:r>
          </a:p>
          <a:p>
            <a:pPr algn="l">
              <a:buFont typeface="+mj-lt"/>
              <a:buAutoNum type="arabicPeriod"/>
            </a:pPr>
            <a:r>
              <a:rPr lang="en-IN" b="0" i="0" u="none" strike="noStrike" dirty="0">
                <a:solidFill>
                  <a:srgbClr val="D1D5DB"/>
                </a:solidFill>
                <a:effectLst/>
                <a:latin typeface="Söhne"/>
              </a:rPr>
              <a:t>Pokémon species: The API provides data on over 800 Pokémon species, including their names, types, abilities, stats, and more.</a:t>
            </a:r>
          </a:p>
          <a:p>
            <a:pPr algn="l">
              <a:buFont typeface="+mj-lt"/>
              <a:buAutoNum type="arabicPeriod"/>
            </a:pPr>
            <a:r>
              <a:rPr lang="en-IN" b="0" i="0" u="none" strike="noStrike" dirty="0">
                <a:solidFill>
                  <a:srgbClr val="D1D5DB"/>
                </a:solidFill>
                <a:effectLst/>
                <a:latin typeface="Söhne"/>
              </a:rPr>
              <a:t>Moves: The API provides data on over 700 moves, including their names, types, power, accuracy, and more.</a:t>
            </a:r>
          </a:p>
          <a:p>
            <a:pPr algn="l">
              <a:buFont typeface="+mj-lt"/>
              <a:buAutoNum type="arabicPeriod"/>
            </a:pPr>
            <a:r>
              <a:rPr lang="en-IN" b="0" i="0" u="none" strike="noStrike" dirty="0">
                <a:solidFill>
                  <a:srgbClr val="D1D5DB"/>
                </a:solidFill>
                <a:effectLst/>
                <a:latin typeface="Söhne"/>
              </a:rPr>
              <a:t>Abilities: The API provides data on over 200 abilities, including their names, effects, and which Pokémon can have them.</a:t>
            </a:r>
          </a:p>
          <a:p>
            <a:pPr algn="l">
              <a:buFont typeface="+mj-lt"/>
              <a:buAutoNum type="arabicPeriod"/>
            </a:pPr>
            <a:r>
              <a:rPr lang="en-IN" b="0" i="0" u="none" strike="noStrike" dirty="0">
                <a:solidFill>
                  <a:srgbClr val="D1D5DB"/>
                </a:solidFill>
                <a:effectLst/>
                <a:latin typeface="Söhne"/>
              </a:rPr>
              <a:t>Games: The API provides data on various Pokémon games, including their names, release dates, and platforms.</a:t>
            </a:r>
          </a:p>
          <a:p>
            <a:pPr marL="0" indent="0">
              <a:buNone/>
            </a:pPr>
            <a:endParaRPr lang="en-US" dirty="0"/>
          </a:p>
        </p:txBody>
      </p:sp>
    </p:spTree>
    <p:extLst>
      <p:ext uri="{BB962C8B-B14F-4D97-AF65-F5344CB8AC3E}">
        <p14:creationId xmlns:p14="http://schemas.microsoft.com/office/powerpoint/2010/main" val="37817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71AA614C-8DE2-5650-2EA6-E80F6E0CFF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89" r="1" b="1"/>
          <a:stretch/>
        </p:blipFill>
        <p:spPr>
          <a:xfrm>
            <a:off x="20" y="10"/>
            <a:ext cx="12191980" cy="6857990"/>
          </a:xfrm>
          <a:noFill/>
        </p:spPr>
      </p:pic>
    </p:spTree>
    <p:extLst>
      <p:ext uri="{BB962C8B-B14F-4D97-AF65-F5344CB8AC3E}">
        <p14:creationId xmlns:p14="http://schemas.microsoft.com/office/powerpoint/2010/main" val="20586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D91D6ED7-2809-EF4F-211D-D34383723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81" y="0"/>
            <a:ext cx="12447181" cy="6858000"/>
          </a:xfrm>
          <a:noFill/>
        </p:spPr>
      </p:pic>
    </p:spTree>
    <p:extLst>
      <p:ext uri="{BB962C8B-B14F-4D97-AF65-F5344CB8AC3E}">
        <p14:creationId xmlns:p14="http://schemas.microsoft.com/office/powerpoint/2010/main" val="380290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5F395-1290-BA6B-0D48-22329F2F5EEB}"/>
              </a:ext>
            </a:extLst>
          </p:cNvPr>
          <p:cNvSpPr>
            <a:spLocks noGrp="1"/>
          </p:cNvSpPr>
          <p:nvPr>
            <p:ph idx="1"/>
          </p:nvPr>
        </p:nvSpPr>
        <p:spPr>
          <a:xfrm>
            <a:off x="838200" y="598764"/>
            <a:ext cx="10515600" cy="5270407"/>
          </a:xfrm>
        </p:spPr>
        <p:txBody>
          <a:bodyPr/>
          <a:lstStyle/>
          <a:p>
            <a:endParaRPr lang="en-US" dirty="0"/>
          </a:p>
          <a:p>
            <a:r>
              <a:rPr lang="en-US" dirty="0"/>
              <a:t>You Can Excess the Code below</a:t>
            </a:r>
          </a:p>
          <a:p>
            <a:endParaRPr lang="en-US" dirty="0"/>
          </a:p>
          <a:p>
            <a:endParaRPr lang="en-US" dirty="0"/>
          </a:p>
          <a:p>
            <a:r>
              <a:rPr lang="en-US" dirty="0"/>
              <a:t>https://</a:t>
            </a:r>
            <a:r>
              <a:rPr lang="en-US" dirty="0" err="1"/>
              <a:t>github.com</a:t>
            </a:r>
            <a:r>
              <a:rPr lang="en-US" dirty="0"/>
              <a:t>/ashwani3206/</a:t>
            </a:r>
            <a:r>
              <a:rPr lang="en-US" dirty="0" err="1"/>
              <a:t>Pokeman_api-Intel.git</a:t>
            </a:r>
            <a:endParaRPr lang="en-US" dirty="0"/>
          </a:p>
        </p:txBody>
      </p:sp>
    </p:spTree>
    <p:extLst>
      <p:ext uri="{BB962C8B-B14F-4D97-AF65-F5344CB8AC3E}">
        <p14:creationId xmlns:p14="http://schemas.microsoft.com/office/powerpoint/2010/main" val="63139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A811-C6B1-EEA0-E338-470B23523F1C}"/>
              </a:ext>
            </a:extLst>
          </p:cNvPr>
          <p:cNvSpPr>
            <a:spLocks noGrp="1"/>
          </p:cNvSpPr>
          <p:nvPr>
            <p:ph type="title"/>
          </p:nvPr>
        </p:nvSpPr>
        <p:spPr/>
        <p:txBody>
          <a:bodyPr/>
          <a:lstStyle/>
          <a:p>
            <a:r>
              <a:rPr lang="en-US" dirty="0"/>
              <a:t>Project 2 - Font Detection Using Image Classification</a:t>
            </a:r>
          </a:p>
        </p:txBody>
      </p:sp>
      <p:sp>
        <p:nvSpPr>
          <p:cNvPr id="3" name="Content Placeholder 2">
            <a:extLst>
              <a:ext uri="{FF2B5EF4-FFF2-40B4-BE49-F238E27FC236}">
                <a16:creationId xmlns:a16="http://schemas.microsoft.com/office/drawing/2014/main" id="{8A9B2FC1-FA01-5D49-6FEC-0A50CF0425D5}"/>
              </a:ext>
            </a:extLst>
          </p:cNvPr>
          <p:cNvSpPr>
            <a:spLocks noGrp="1"/>
          </p:cNvSpPr>
          <p:nvPr>
            <p:ph idx="1"/>
          </p:nvPr>
        </p:nvSpPr>
        <p:spPr/>
        <p:txBody>
          <a:bodyPr>
            <a:normAutofit fontScale="92500" lnSpcReduction="20000"/>
          </a:bodyPr>
          <a:lstStyle/>
          <a:p>
            <a:pPr algn="l"/>
            <a:r>
              <a:rPr lang="en-IN" b="0" i="0" u="none" strike="noStrike" dirty="0">
                <a:solidFill>
                  <a:srgbClr val="D1D5DB"/>
                </a:solidFill>
                <a:effectLst/>
                <a:latin typeface="Söhne"/>
              </a:rPr>
              <a:t>Font detection using image classification is the process of identifying the font used in a given image of text. This can be useful in a variety of applications, such as identifying the font used in a logo or </a:t>
            </a:r>
            <a:r>
              <a:rPr lang="en-IN" b="0" i="0" u="none" strike="noStrike" dirty="0" err="1">
                <a:solidFill>
                  <a:srgbClr val="D1D5DB"/>
                </a:solidFill>
                <a:effectLst/>
                <a:latin typeface="Söhne"/>
              </a:rPr>
              <a:t>analyzing</a:t>
            </a:r>
            <a:r>
              <a:rPr lang="en-IN" b="0" i="0" u="none" strike="noStrike" dirty="0">
                <a:solidFill>
                  <a:srgbClr val="D1D5DB"/>
                </a:solidFill>
                <a:effectLst/>
                <a:latin typeface="Söhne"/>
              </a:rPr>
              <a:t> typography in design.</a:t>
            </a:r>
          </a:p>
          <a:p>
            <a:pPr algn="l"/>
            <a:r>
              <a:rPr lang="en-IN" b="0" i="0" u="none" strike="noStrike" dirty="0">
                <a:solidFill>
                  <a:srgbClr val="D1D5DB"/>
                </a:solidFill>
                <a:effectLst/>
                <a:latin typeface="Söhne"/>
              </a:rPr>
              <a:t>Here are the steps involved in font detection using image classification:</a:t>
            </a:r>
          </a:p>
          <a:p>
            <a:pPr algn="l">
              <a:buFont typeface="+mj-lt"/>
              <a:buAutoNum type="arabicPeriod"/>
            </a:pPr>
            <a:r>
              <a:rPr lang="en-IN" b="0" i="0" u="none" strike="noStrike" dirty="0">
                <a:solidFill>
                  <a:srgbClr val="D1D5DB"/>
                </a:solidFill>
                <a:effectLst/>
                <a:latin typeface="Söhne"/>
              </a:rPr>
              <a:t>Data Collection: Collect a large dataset of images containing text in various fonts. This dataset can be created by scraping images from the internet or by capturing images of text in the wild.</a:t>
            </a:r>
          </a:p>
          <a:p>
            <a:pPr algn="l">
              <a:buFont typeface="+mj-lt"/>
              <a:buAutoNum type="arabicPeriod"/>
            </a:pPr>
            <a:r>
              <a:rPr lang="en-IN" b="0" i="0" u="none" strike="noStrike" dirty="0">
                <a:solidFill>
                  <a:srgbClr val="D1D5DB"/>
                </a:solidFill>
                <a:effectLst/>
                <a:latin typeface="Söhne"/>
              </a:rPr>
              <a:t>Data </a:t>
            </a:r>
            <a:r>
              <a:rPr lang="en-IN" b="0" i="0" u="none" strike="noStrike" dirty="0" err="1">
                <a:solidFill>
                  <a:srgbClr val="D1D5DB"/>
                </a:solidFill>
                <a:effectLst/>
                <a:latin typeface="Söhne"/>
              </a:rPr>
              <a:t>Preprocessing</a:t>
            </a:r>
            <a:r>
              <a:rPr lang="en-IN" b="0" i="0" u="none" strike="noStrike" dirty="0">
                <a:solidFill>
                  <a:srgbClr val="D1D5DB"/>
                </a:solidFill>
                <a:effectLst/>
                <a:latin typeface="Söhne"/>
              </a:rPr>
              <a:t>: </a:t>
            </a:r>
            <a:r>
              <a:rPr lang="en-IN" b="0" i="0" u="none" strike="noStrike" dirty="0" err="1">
                <a:solidFill>
                  <a:srgbClr val="D1D5DB"/>
                </a:solidFill>
                <a:effectLst/>
                <a:latin typeface="Söhne"/>
              </a:rPr>
              <a:t>Preprocess</a:t>
            </a:r>
            <a:r>
              <a:rPr lang="en-IN" b="0" i="0" u="none" strike="noStrike" dirty="0">
                <a:solidFill>
                  <a:srgbClr val="D1D5DB"/>
                </a:solidFill>
                <a:effectLst/>
                <a:latin typeface="Söhne"/>
              </a:rPr>
              <a:t> the dataset by resizing the images, normalizing the pixel values, and converting the images to grayscale.</a:t>
            </a:r>
          </a:p>
          <a:p>
            <a:pPr algn="l">
              <a:buFont typeface="+mj-lt"/>
              <a:buAutoNum type="arabicPeriod"/>
            </a:pPr>
            <a:r>
              <a:rPr lang="en-IN" b="0" i="0" u="none" strike="noStrike" dirty="0">
                <a:solidFill>
                  <a:srgbClr val="D1D5DB"/>
                </a:solidFill>
                <a:effectLst/>
                <a:latin typeface="Söhne"/>
              </a:rPr>
              <a:t>Model Training: Train a convolutional neural network (CNN) on the </a:t>
            </a:r>
            <a:r>
              <a:rPr lang="en-IN" b="0" i="0" u="none" strike="noStrike" dirty="0" err="1">
                <a:solidFill>
                  <a:srgbClr val="D1D5DB"/>
                </a:solidFill>
                <a:effectLst/>
                <a:latin typeface="Söhne"/>
              </a:rPr>
              <a:t>preprocessed</a:t>
            </a:r>
            <a:r>
              <a:rPr lang="en-IN" b="0" i="0" u="none" strike="noStrike" dirty="0">
                <a:solidFill>
                  <a:srgbClr val="D1D5DB"/>
                </a:solidFill>
                <a:effectLst/>
                <a:latin typeface="Söhne"/>
              </a:rPr>
              <a:t> dataset. The CNN should be trained to classify images of text into different font categories.</a:t>
            </a:r>
          </a:p>
          <a:p>
            <a:endParaRPr lang="en-US" dirty="0"/>
          </a:p>
        </p:txBody>
      </p:sp>
    </p:spTree>
    <p:extLst>
      <p:ext uri="{BB962C8B-B14F-4D97-AF65-F5344CB8AC3E}">
        <p14:creationId xmlns:p14="http://schemas.microsoft.com/office/powerpoint/2010/main" val="132821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6A0F174F-136E-1422-651A-EA8107D29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70647" cy="6857999"/>
          </a:xfrm>
          <a:noFill/>
        </p:spPr>
      </p:pic>
    </p:spTree>
    <p:extLst>
      <p:ext uri="{BB962C8B-B14F-4D97-AF65-F5344CB8AC3E}">
        <p14:creationId xmlns:p14="http://schemas.microsoft.com/office/powerpoint/2010/main" val="1373940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1FD237-FB22-41F5-99AD-E8C7D146D317}" vid="{7A049E33-EADA-46AB-8ADA-3011CE924E02}"/>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588</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Söhne</vt:lpstr>
      <vt:lpstr>Trebuchet MS</vt:lpstr>
      <vt:lpstr>Office Theme</vt:lpstr>
      <vt:lpstr>Cognizance ’23</vt:lpstr>
      <vt:lpstr>Let’s See what Stream lit is?</vt:lpstr>
      <vt:lpstr>What is SYCL</vt:lpstr>
      <vt:lpstr>Project 1 - Pokemon API</vt:lpstr>
      <vt:lpstr>PowerPoint Presentation</vt:lpstr>
      <vt:lpstr>PowerPoint Presentation</vt:lpstr>
      <vt:lpstr>PowerPoint Presentation</vt:lpstr>
      <vt:lpstr>Project 2 - Font Detection Using Image Classification</vt:lpstr>
      <vt:lpstr>PowerPoint Presentation</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Cognizance ’23</dc:title>
  <dc:creator>Ashwani Rai</dc:creator>
  <cp:lastModifiedBy>Ashwani Rai</cp:lastModifiedBy>
  <cp:revision>1</cp:revision>
  <dcterms:created xsi:type="dcterms:W3CDTF">2023-03-25T06:32:52Z</dcterms:created>
  <dcterms:modified xsi:type="dcterms:W3CDTF">2023-03-25T06:59:59Z</dcterms:modified>
</cp:coreProperties>
</file>