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2" r:id="rId5"/>
    <p:sldId id="259" r:id="rId6"/>
    <p:sldId id="260" r:id="rId7"/>
    <p:sldId id="261"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80" autoAdjust="0"/>
  </p:normalViewPr>
  <p:slideViewPr>
    <p:cSldViewPr>
      <p:cViewPr varScale="1">
        <p:scale>
          <a:sx n="80" d="100"/>
          <a:sy n="80" d="100"/>
        </p:scale>
        <p:origin x="-1445"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4/3/2019</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4/3/2019</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4/3/2019</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4/3/2019</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www.process-improvement-institute.com/_downloads/Human_Factors_Elements_Missing_from_PSM.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j5int.com/j5-applications-operations-management-software/j5-dashboards-and-reports/" TargetMode="External"/><Relationship Id="rId2" Type="http://schemas.openxmlformats.org/officeDocument/2006/relationships/hyperlink" Target="https://www.j5int.com/j5-shift-handover/" TargetMode="External"/><Relationship Id="rId1" Type="http://schemas.openxmlformats.org/officeDocument/2006/relationships/slideLayout" Target="../slideLayouts/slideLayout2.xml"/><Relationship Id="rId4" Type="http://schemas.openxmlformats.org/officeDocument/2006/relationships/hyperlink" Target="https://www.j5int.com/j5-applications-operations-management-software/j5-interfac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effectLst/>
              </a:rPr>
              <a:t>Human-System Interface (HSI)</a:t>
            </a:r>
            <a:br>
              <a:rPr lang="en-US" dirty="0">
                <a:effectLst/>
              </a:rPr>
            </a:br>
            <a:endParaRPr lang="en-US" dirty="0"/>
          </a:p>
        </p:txBody>
      </p:sp>
    </p:spTree>
    <p:extLst>
      <p:ext uri="{BB962C8B-B14F-4D97-AF65-F5344CB8AC3E}">
        <p14:creationId xmlns:p14="http://schemas.microsoft.com/office/powerpoint/2010/main" val="10210888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u="sng" dirty="0" smtClean="0"/>
              <a:t>Definition	</a:t>
            </a:r>
            <a:endParaRPr lang="en-US" u="sng" dirty="0"/>
          </a:p>
        </p:txBody>
      </p:sp>
      <p:sp>
        <p:nvSpPr>
          <p:cNvPr id="2" name="Content Placeholder 1"/>
          <p:cNvSpPr>
            <a:spLocks noGrp="1"/>
          </p:cNvSpPr>
          <p:nvPr>
            <p:ph idx="1"/>
          </p:nvPr>
        </p:nvSpPr>
        <p:spPr/>
        <p:txBody>
          <a:bodyPr/>
          <a:lstStyle/>
          <a:p>
            <a:pPr algn="just"/>
            <a:r>
              <a:rPr lang="en-US" dirty="0">
                <a:solidFill>
                  <a:schemeClr val="accent1"/>
                </a:solidFill>
                <a:hlinkClick r:id="rId2"/>
              </a:rPr>
              <a:t>The human-system interface (HSI) is defined as the technology through which personnel interact with plant systems to perform their functions and tasks. The major types of HSIs include alarms, information systems, and control systems.</a:t>
            </a:r>
            <a:endParaRPr lang="en-US" dirty="0">
              <a:solidFill>
                <a:schemeClr val="accent1"/>
              </a:solidFill>
            </a:endParaRPr>
          </a:p>
        </p:txBody>
      </p:sp>
    </p:spTree>
    <p:extLst>
      <p:ext uri="{BB962C8B-B14F-4D97-AF65-F5344CB8AC3E}">
        <p14:creationId xmlns:p14="http://schemas.microsoft.com/office/powerpoint/2010/main" val="26482868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Human-Computer Interaction (HCI)</a:t>
            </a:r>
          </a:p>
        </p:txBody>
      </p:sp>
      <p:sp>
        <p:nvSpPr>
          <p:cNvPr id="2" name="Content Placeholder 1"/>
          <p:cNvSpPr>
            <a:spLocks noGrp="1"/>
          </p:cNvSpPr>
          <p:nvPr>
            <p:ph idx="1"/>
          </p:nvPr>
        </p:nvSpPr>
        <p:spPr/>
        <p:txBody>
          <a:bodyPr/>
          <a:lstStyle/>
          <a:p>
            <a:r>
              <a:rPr lang="en-US" dirty="0" smtClean="0"/>
              <a:t> Human	</a:t>
            </a:r>
            <a:endParaRPr lang="en-US" dirty="0"/>
          </a:p>
          <a:p>
            <a:pPr lvl="1"/>
            <a:r>
              <a:rPr lang="en-US" dirty="0" smtClean="0"/>
              <a:t> </a:t>
            </a:r>
            <a:r>
              <a:rPr lang="en-US" dirty="0"/>
              <a:t>the end-user of a software</a:t>
            </a:r>
          </a:p>
          <a:p>
            <a:pPr lvl="1"/>
            <a:r>
              <a:rPr lang="en-US" dirty="0" smtClean="0"/>
              <a:t> </a:t>
            </a:r>
            <a:r>
              <a:rPr lang="en-US" dirty="0"/>
              <a:t>the others in the organization</a:t>
            </a:r>
          </a:p>
          <a:p>
            <a:r>
              <a:rPr lang="en-US" dirty="0" smtClean="0"/>
              <a:t> </a:t>
            </a:r>
            <a:r>
              <a:rPr lang="en-US" dirty="0"/>
              <a:t>Computer</a:t>
            </a:r>
          </a:p>
          <a:p>
            <a:pPr lvl="1"/>
            <a:r>
              <a:rPr lang="en-US" dirty="0" smtClean="0"/>
              <a:t> </a:t>
            </a:r>
            <a:r>
              <a:rPr lang="en-US" dirty="0"/>
              <a:t>the machine the software runs on</a:t>
            </a:r>
          </a:p>
          <a:p>
            <a:r>
              <a:rPr lang="en-US" dirty="0" smtClean="0"/>
              <a:t> </a:t>
            </a:r>
            <a:r>
              <a:rPr lang="en-US" dirty="0"/>
              <a:t>Interaction</a:t>
            </a:r>
          </a:p>
          <a:p>
            <a:pPr lvl="1"/>
            <a:r>
              <a:rPr lang="en-US" dirty="0" smtClean="0"/>
              <a:t> </a:t>
            </a:r>
            <a:r>
              <a:rPr lang="en-US" dirty="0"/>
              <a:t>the user tells the computer what they want</a:t>
            </a:r>
          </a:p>
          <a:p>
            <a:pPr lvl="1"/>
            <a:r>
              <a:rPr lang="en-US" dirty="0" smtClean="0"/>
              <a:t> </a:t>
            </a:r>
            <a:r>
              <a:rPr lang="en-US" dirty="0"/>
              <a:t>the computer communicates results</a:t>
            </a:r>
          </a:p>
        </p:txBody>
      </p:sp>
    </p:spTree>
    <p:extLst>
      <p:ext uri="{BB962C8B-B14F-4D97-AF65-F5344CB8AC3E}">
        <p14:creationId xmlns:p14="http://schemas.microsoft.com/office/powerpoint/2010/main" val="40476392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Problems Caused by Inadequate HSI </a:t>
            </a:r>
            <a:br>
              <a:rPr lang="en-US" dirty="0"/>
            </a:br>
            <a:endParaRPr lang="en-US" dirty="0"/>
          </a:p>
        </p:txBody>
      </p:sp>
      <p:sp>
        <p:nvSpPr>
          <p:cNvPr id="3" name="Content Placeholder 2"/>
          <p:cNvSpPr>
            <a:spLocks noGrp="1"/>
          </p:cNvSpPr>
          <p:nvPr>
            <p:ph idx="1"/>
          </p:nvPr>
        </p:nvSpPr>
        <p:spPr/>
        <p:txBody>
          <a:bodyPr>
            <a:normAutofit/>
          </a:bodyPr>
          <a:lstStyle/>
          <a:p>
            <a:pPr fontAlgn="ctr"/>
            <a:r>
              <a:rPr lang="en-US" dirty="0" smtClean="0">
                <a:solidFill>
                  <a:schemeClr val="tx2"/>
                </a:solidFill>
                <a:latin typeface="+mj-lt"/>
              </a:rPr>
              <a:t>Wasted </a:t>
            </a:r>
            <a:r>
              <a:rPr lang="en-US" dirty="0">
                <a:solidFill>
                  <a:schemeClr val="tx2"/>
                </a:solidFill>
                <a:latin typeface="+mj-lt"/>
              </a:rPr>
              <a:t>Personnel Time</a:t>
            </a:r>
          </a:p>
          <a:p>
            <a:pPr fontAlgn="ctr"/>
            <a:r>
              <a:rPr lang="en-US" dirty="0">
                <a:solidFill>
                  <a:schemeClr val="tx2"/>
                </a:solidFill>
                <a:latin typeface="+mj-lt"/>
              </a:rPr>
              <a:t>Employee Frustration</a:t>
            </a:r>
          </a:p>
          <a:p>
            <a:pPr fontAlgn="ctr"/>
            <a:r>
              <a:rPr lang="en-US" dirty="0" smtClean="0">
                <a:solidFill>
                  <a:schemeClr val="tx2"/>
                </a:solidFill>
                <a:latin typeface="+mj-lt"/>
              </a:rPr>
              <a:t>Poor </a:t>
            </a:r>
            <a:r>
              <a:rPr lang="en-US" dirty="0">
                <a:solidFill>
                  <a:schemeClr val="tx2"/>
                </a:solidFill>
                <a:latin typeface="+mj-lt"/>
              </a:rPr>
              <a:t>Communication and Shift Handovers</a:t>
            </a:r>
            <a:endParaRPr lang="en-US" dirty="0">
              <a:solidFill>
                <a:schemeClr val="tx2"/>
              </a:solidFill>
              <a:latin typeface="+mj-lt"/>
              <a:hlinkClick r:id="rId2"/>
            </a:endParaRPr>
          </a:p>
          <a:p>
            <a:pPr fontAlgn="ctr"/>
            <a:r>
              <a:rPr lang="en-US" dirty="0">
                <a:solidFill>
                  <a:schemeClr val="tx2"/>
                </a:solidFill>
                <a:latin typeface="+mj-lt"/>
              </a:rPr>
              <a:t>Increased Risk</a:t>
            </a:r>
          </a:p>
          <a:p>
            <a:pPr fontAlgn="ctr"/>
            <a:r>
              <a:rPr lang="en-US" dirty="0">
                <a:solidFill>
                  <a:schemeClr val="tx2"/>
                </a:solidFill>
                <a:latin typeface="+mj-lt"/>
              </a:rPr>
              <a:t>Reduced Team Responsibility and Accountability</a:t>
            </a:r>
          </a:p>
          <a:p>
            <a:pPr fontAlgn="ctr"/>
            <a:r>
              <a:rPr lang="en-US" dirty="0">
                <a:solidFill>
                  <a:schemeClr val="tx2"/>
                </a:solidFill>
                <a:latin typeface="+mj-lt"/>
              </a:rPr>
              <a:t>Inconsistent Data Entry</a:t>
            </a:r>
          </a:p>
          <a:p>
            <a:pPr fontAlgn="ctr"/>
            <a:r>
              <a:rPr lang="en-US" dirty="0">
                <a:solidFill>
                  <a:schemeClr val="tx2"/>
                </a:solidFill>
                <a:latin typeface="+mj-lt"/>
              </a:rPr>
              <a:t>Information Holes</a:t>
            </a:r>
          </a:p>
          <a:p>
            <a:pPr fontAlgn="ctr"/>
            <a:r>
              <a:rPr lang="en-US" dirty="0" err="1">
                <a:solidFill>
                  <a:schemeClr val="tx2"/>
                </a:solidFill>
                <a:latin typeface="+mj-lt"/>
              </a:rPr>
              <a:t>Laboured</a:t>
            </a:r>
            <a:r>
              <a:rPr lang="en-US" dirty="0">
                <a:solidFill>
                  <a:schemeClr val="tx2"/>
                </a:solidFill>
                <a:latin typeface="+mj-lt"/>
              </a:rPr>
              <a:t> Reporting and Real-Time Analysis</a:t>
            </a:r>
            <a:endParaRPr lang="en-US" dirty="0">
              <a:solidFill>
                <a:schemeClr val="tx2"/>
              </a:solidFill>
              <a:latin typeface="+mj-lt"/>
              <a:hlinkClick r:id="rId3"/>
            </a:endParaRPr>
          </a:p>
          <a:p>
            <a:pPr fontAlgn="ctr"/>
            <a:r>
              <a:rPr lang="en-US" dirty="0">
                <a:solidFill>
                  <a:schemeClr val="tx2"/>
                </a:solidFill>
                <a:latin typeface="+mj-lt"/>
              </a:rPr>
              <a:t>Scattered and Unconnected Data</a:t>
            </a:r>
            <a:endParaRPr lang="en-US" dirty="0">
              <a:solidFill>
                <a:schemeClr val="tx2"/>
              </a:solidFill>
              <a:latin typeface="+mj-lt"/>
              <a:hlinkClick r:id="rId4"/>
            </a:endParaRPr>
          </a:p>
          <a:p>
            <a:endParaRPr lang="en-US" dirty="0"/>
          </a:p>
        </p:txBody>
      </p:sp>
    </p:spTree>
    <p:extLst>
      <p:ext uri="{BB962C8B-B14F-4D97-AF65-F5344CB8AC3E}">
        <p14:creationId xmlns:p14="http://schemas.microsoft.com/office/powerpoint/2010/main" val="32439872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Interfaces</a:t>
            </a:r>
          </a:p>
        </p:txBody>
      </p:sp>
      <p:sp>
        <p:nvSpPr>
          <p:cNvPr id="3" name="Content Placeholder 2"/>
          <p:cNvSpPr>
            <a:spLocks noGrp="1"/>
          </p:cNvSpPr>
          <p:nvPr>
            <p:ph idx="1"/>
          </p:nvPr>
        </p:nvSpPr>
        <p:spPr/>
        <p:txBody>
          <a:bodyPr/>
          <a:lstStyle/>
          <a:p>
            <a:r>
              <a:rPr lang="en-US" dirty="0" smtClean="0"/>
              <a:t>Between </a:t>
            </a:r>
            <a:r>
              <a:rPr lang="en-US" dirty="0"/>
              <a:t>software </a:t>
            </a:r>
            <a:r>
              <a:rPr lang="en-US" dirty="0" smtClean="0"/>
              <a:t>components</a:t>
            </a:r>
          </a:p>
          <a:p>
            <a:pPr marL="109728" indent="0">
              <a:buNone/>
            </a:pPr>
            <a:endParaRPr lang="en-US" dirty="0"/>
          </a:p>
          <a:p>
            <a:r>
              <a:rPr lang="en-US" dirty="0" smtClean="0"/>
              <a:t> </a:t>
            </a:r>
            <a:r>
              <a:rPr lang="en-US" dirty="0"/>
              <a:t>Between software and external (</a:t>
            </a:r>
            <a:r>
              <a:rPr lang="en-US" dirty="0" smtClean="0"/>
              <a:t>non-human) entities</a:t>
            </a:r>
          </a:p>
          <a:p>
            <a:pPr marL="109728" indent="0">
              <a:buNone/>
            </a:pPr>
            <a:endParaRPr lang="en-US" dirty="0"/>
          </a:p>
          <a:p>
            <a:r>
              <a:rPr lang="en-US" dirty="0" smtClean="0"/>
              <a:t>Between </a:t>
            </a:r>
            <a:r>
              <a:rPr lang="en-US" dirty="0"/>
              <a:t>humans and software</a:t>
            </a:r>
          </a:p>
        </p:txBody>
      </p:sp>
    </p:spTree>
    <p:extLst>
      <p:ext uri="{BB962C8B-B14F-4D97-AF65-F5344CB8AC3E}">
        <p14:creationId xmlns:p14="http://schemas.microsoft.com/office/powerpoint/2010/main" val="20207324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design process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4380" y="2453323"/>
            <a:ext cx="7635240" cy="3916680"/>
          </a:xfrm>
        </p:spPr>
      </p:pic>
    </p:spTree>
    <p:extLst>
      <p:ext uri="{BB962C8B-B14F-4D97-AF65-F5344CB8AC3E}">
        <p14:creationId xmlns:p14="http://schemas.microsoft.com/office/powerpoint/2010/main" val="32274060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effective HSI implementation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8712" y="2249488"/>
            <a:ext cx="6066575" cy="4324350"/>
          </a:xfrm>
        </p:spPr>
      </p:pic>
    </p:spTree>
    <p:extLst>
      <p:ext uri="{BB962C8B-B14F-4D97-AF65-F5344CB8AC3E}">
        <p14:creationId xmlns:p14="http://schemas.microsoft.com/office/powerpoint/2010/main" val="27489411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THANK YOU</a:t>
            </a:r>
            <a:endParaRPr lang="en-US" dirty="0"/>
          </a:p>
        </p:txBody>
      </p:sp>
      <p:sp>
        <p:nvSpPr>
          <p:cNvPr id="3" name="Content Placeholder 2"/>
          <p:cNvSpPr>
            <a:spLocks noGrp="1"/>
          </p:cNvSpPr>
          <p:nvPr>
            <p:ph idx="1"/>
          </p:nvPr>
        </p:nvSpPr>
        <p:spPr/>
        <p:txBody>
          <a:bodyPr/>
          <a:lstStyle/>
          <a:p>
            <a:pPr marL="109728" indent="0">
              <a:buNone/>
            </a:pPr>
            <a:endParaRPr lang="en-US" dirty="0" smtClean="0"/>
          </a:p>
          <a:p>
            <a:pPr marL="109728" indent="0">
              <a:buNone/>
            </a:pPr>
            <a:endParaRPr lang="en-US" dirty="0"/>
          </a:p>
          <a:p>
            <a:pPr marL="109728" indent="0">
              <a:buNone/>
            </a:pPr>
            <a:endParaRPr lang="en-US" dirty="0" smtClean="0"/>
          </a:p>
          <a:p>
            <a:pPr marL="109728" indent="0">
              <a:buNone/>
            </a:pPr>
            <a:r>
              <a:rPr lang="en-US" dirty="0" smtClean="0"/>
              <a:t>Submitted By :</a:t>
            </a:r>
            <a:br>
              <a:rPr lang="en-US" dirty="0" smtClean="0"/>
            </a:br>
            <a:r>
              <a:rPr lang="en-US" dirty="0" smtClean="0"/>
              <a:t>			</a:t>
            </a:r>
            <a:r>
              <a:rPr lang="en-US" dirty="0" err="1" smtClean="0"/>
              <a:t>Ashwani</a:t>
            </a:r>
            <a:r>
              <a:rPr lang="en-US" dirty="0" smtClean="0"/>
              <a:t> </a:t>
            </a:r>
            <a:r>
              <a:rPr lang="en-US" dirty="0" err="1" smtClean="0"/>
              <a:t>Sekhar</a:t>
            </a:r>
            <a:endParaRPr lang="en-US" dirty="0" smtClean="0"/>
          </a:p>
          <a:p>
            <a:pPr marL="109728" indent="0">
              <a:buNone/>
            </a:pPr>
            <a:r>
              <a:rPr lang="en-US" dirty="0"/>
              <a:t>	</a:t>
            </a:r>
            <a:r>
              <a:rPr lang="en-US" dirty="0" smtClean="0"/>
              <a:t>		   1501051045	</a:t>
            </a:r>
          </a:p>
          <a:p>
            <a:pPr marL="109728" indent="0">
              <a:buNone/>
            </a:pPr>
            <a:r>
              <a:rPr lang="en-US" dirty="0"/>
              <a:t>	</a:t>
            </a:r>
            <a:r>
              <a:rPr lang="en-US" dirty="0" smtClean="0"/>
              <a:t>		       IT-A</a:t>
            </a:r>
            <a:endParaRPr lang="en-US" dirty="0"/>
          </a:p>
        </p:txBody>
      </p:sp>
    </p:spTree>
    <p:extLst>
      <p:ext uri="{BB962C8B-B14F-4D97-AF65-F5344CB8AC3E}">
        <p14:creationId xmlns:p14="http://schemas.microsoft.com/office/powerpoint/2010/main" val="19459812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324</TotalTime>
  <Words>121</Words>
  <Application>Microsoft Office PowerPoint</Application>
  <PresentationFormat>On-screen Show (4:3)</PresentationFormat>
  <Paragraphs>37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Urban</vt:lpstr>
      <vt:lpstr>Human-System Interface (HSI) </vt:lpstr>
      <vt:lpstr>Definition </vt:lpstr>
      <vt:lpstr>Human-Computer Interaction (HCI)</vt:lpstr>
      <vt:lpstr>Problems Caused by Inadequate HSI  </vt:lpstr>
      <vt:lpstr>Types of Interfaces</vt:lpstr>
      <vt:lpstr>The design process</vt:lpstr>
      <vt:lpstr>Example of effective HSI implementation </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Human-System Interface (HSI) </dc:title>
  <dc:creator>Aashish</dc:creator>
  <cp:lastModifiedBy>hp</cp:lastModifiedBy>
  <cp:revision>6</cp:revision>
  <dcterms:created xsi:type="dcterms:W3CDTF">2006-08-16T00:00:00Z</dcterms:created>
  <dcterms:modified xsi:type="dcterms:W3CDTF">2019-04-03T11:23:17Z</dcterms:modified>
</cp:coreProperties>
</file>