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128" d="100"/>
          <a:sy n="128" d="100"/>
        </p:scale>
        <p:origin x="512" y="17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12/01/20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12/01/20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12/01/20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12/01/20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12/01/20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12/01/20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12/01/20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12/01/20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12/01/20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12/01/20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12/01/20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12/01/20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Ashwani Kumar</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dirty="0">
                <a:latin typeface="Calibri" panose="020F0502020204030204" pitchFamily="34" charset="0"/>
                <a:cs typeface="Calibri" panose="020F0502020204030204" pitchFamily="34" charset="0"/>
              </a:rPr>
              <a:t>As we can see that USA , United Kingdom and India are the most suitable countries to invest in from Spark Funds point of view. In USA, main sectors like Others, Social finance analytics advertising and clean tech/semi conductors are most suited for the investment. In UK, the same sectors are suitable for the investment. In India, however, we have one more sector </a:t>
            </a:r>
            <a:r>
              <a:rPr lang="en-IN" sz="2400" b="1" dirty="0">
                <a:latin typeface="Calibri" panose="020F0502020204030204" pitchFamily="34" charset="0"/>
                <a:cs typeface="Calibri" panose="020F0502020204030204" pitchFamily="34" charset="0"/>
              </a:rPr>
              <a:t>News, search and messaging </a:t>
            </a:r>
            <a:r>
              <a:rPr lang="en-IN" sz="2400" dirty="0">
                <a:latin typeface="Calibri" panose="020F0502020204030204" pitchFamily="34" charset="0"/>
                <a:cs typeface="Calibri" panose="020F0502020204030204" pitchFamily="34" charset="0"/>
              </a:rPr>
              <a:t>which is potentially viable investment sector.</a:t>
            </a:r>
            <a:endParaRPr lang="en-IN" sz="2400" b="1" dirty="0">
              <a:latin typeface="Calibri" panose="020F0502020204030204" pitchFamily="34" charset="0"/>
              <a:cs typeface="Calibri" panose="020F0502020204030204" pitchFamily="34" charset="0"/>
            </a:endParaRP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dirty="0">
                <a:latin typeface="Calibri" panose="020F0502020204030204" pitchFamily="34" charset="0"/>
                <a:cs typeface="Calibri" panose="020F0502020204030204" pitchFamily="34" charset="0"/>
              </a:rPr>
              <a:t>In this analysis, we are analysing CrunchBase start-up data set to identify potential investment sectors for Spark Funds by keeping the following constraints in mind</a:t>
            </a:r>
          </a:p>
          <a:p>
            <a:r>
              <a:rPr lang="en-IN" sz="2400" dirty="0">
                <a:latin typeface="Calibri" panose="020F0502020204030204" pitchFamily="34" charset="0"/>
                <a:cs typeface="Calibri" panose="020F0502020204030204" pitchFamily="34" charset="0"/>
              </a:rPr>
              <a:t>The company is interested in investing 5 to 15 million USD per round</a:t>
            </a:r>
          </a:p>
          <a:p>
            <a:r>
              <a:rPr lang="en-IN" sz="2400" dirty="0">
                <a:latin typeface="Calibri" panose="020F0502020204030204" pitchFamily="34" charset="0"/>
                <a:cs typeface="Calibri" panose="020F0502020204030204" pitchFamily="34" charset="0"/>
              </a:rPr>
              <a:t>The company is looking to invest only in countries where English is used in official capacity.</a:t>
            </a:r>
          </a:p>
          <a:p>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By the end of this presentation, we will a descent idea on the potential investment markets.</a:t>
            </a:r>
          </a:p>
        </p:txBody>
      </p:sp>
      <p:sp>
        <p:nvSpPr>
          <p:cNvPr id="5" name="Title 1"/>
          <p:cNvSpPr>
            <a:spLocks noGrp="1"/>
          </p:cNvSpPr>
          <p:nvPr>
            <p:ph type="title"/>
          </p:nvPr>
        </p:nvSpPr>
        <p:spPr>
          <a:xfrm>
            <a:off x="1136469" y="640080"/>
            <a:ext cx="9313817" cy="856138"/>
          </a:xfrm>
        </p:spPr>
        <p:txBody>
          <a:bodyPr/>
          <a:lstStyle/>
          <a:p>
            <a:r>
              <a:rPr lang="en-IN" b="1" dirty="0"/>
              <a:t>Abstract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sz="2800" dirty="0"/>
              <a:t>Problem solving methodology</a:t>
            </a:r>
          </a:p>
        </p:txBody>
      </p:sp>
      <p:pic>
        <p:nvPicPr>
          <p:cNvPr id="13" name="Content Placeholder 12" descr="A screenshot of a cell phone&#10;&#10;Description automatically generated">
            <a:extLst>
              <a:ext uri="{FF2B5EF4-FFF2-40B4-BE49-F238E27FC236}">
                <a16:creationId xmlns:a16="http://schemas.microsoft.com/office/drawing/2014/main" id="{C58F421C-C101-FF49-81C2-3D37A0931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1966" y="1632956"/>
            <a:ext cx="3154086" cy="4584964"/>
          </a:xfr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High level analysis</a:t>
            </a:r>
            <a:endParaRPr lang="en-IN" sz="2800" dirty="0"/>
          </a:p>
        </p:txBody>
      </p:sp>
      <p:graphicFrame>
        <p:nvGraphicFramePr>
          <p:cNvPr id="4" name="Content Placeholder 3">
            <a:extLst>
              <a:ext uri="{FF2B5EF4-FFF2-40B4-BE49-F238E27FC236}">
                <a16:creationId xmlns:a16="http://schemas.microsoft.com/office/drawing/2014/main" id="{85475CA5-D5DB-A84F-8B6F-7010EEA286E6}"/>
              </a:ext>
            </a:extLst>
          </p:cNvPr>
          <p:cNvGraphicFramePr>
            <a:graphicFrameLocks noGrp="1"/>
          </p:cNvGraphicFramePr>
          <p:nvPr>
            <p:ph idx="1"/>
            <p:extLst>
              <p:ext uri="{D42A27DB-BD31-4B8C-83A1-F6EECF244321}">
                <p14:modId xmlns:p14="http://schemas.microsoft.com/office/powerpoint/2010/main" val="3930747299"/>
              </p:ext>
            </p:extLst>
          </p:nvPr>
        </p:nvGraphicFramePr>
        <p:xfrm>
          <a:off x="1500809" y="2027583"/>
          <a:ext cx="8140147" cy="2854773"/>
        </p:xfrm>
        <a:graphic>
          <a:graphicData uri="http://schemas.openxmlformats.org/drawingml/2006/table">
            <a:tbl>
              <a:tblPr>
                <a:tableStyleId>{5C22544A-7EE6-4342-B048-85BDC9FD1C3A}</a:tableStyleId>
              </a:tblPr>
              <a:tblGrid>
                <a:gridCol w="5640520">
                  <a:extLst>
                    <a:ext uri="{9D8B030D-6E8A-4147-A177-3AD203B41FA5}">
                      <a16:colId xmlns:a16="http://schemas.microsoft.com/office/drawing/2014/main" val="2339764648"/>
                    </a:ext>
                  </a:extLst>
                </a:gridCol>
                <a:gridCol w="2499627">
                  <a:extLst>
                    <a:ext uri="{9D8B030D-6E8A-4147-A177-3AD203B41FA5}">
                      <a16:colId xmlns:a16="http://schemas.microsoft.com/office/drawing/2014/main" val="3929776938"/>
                    </a:ext>
                  </a:extLst>
                </a:gridCol>
              </a:tblGrid>
              <a:tr h="460789">
                <a:tc>
                  <a:txBody>
                    <a:bodyPr/>
                    <a:lstStyle/>
                    <a:p>
                      <a:pPr algn="l" fontAlgn="ctr"/>
                      <a:r>
                        <a:rPr lang="en-GB" sz="1100" u="none" strike="noStrike">
                          <a:effectLst/>
                        </a:rPr>
                        <a:t>Average funding amount of venture type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600" b="1" u="none" strike="noStrike" kern="1200" dirty="0">
                          <a:solidFill>
                            <a:schemeClr val="dk1"/>
                          </a:solidFill>
                          <a:effectLst/>
                          <a:latin typeface="+mn-lt"/>
                          <a:ea typeface="+mn-ea"/>
                          <a:cs typeface="+mn-cs"/>
                        </a:rPr>
                        <a:t>$11724222.69</a:t>
                      </a:r>
                    </a:p>
                  </a:txBody>
                  <a:tcPr marL="9525" marR="9525" marT="9525" marB="0" anchor="b"/>
                </a:tc>
                <a:extLst>
                  <a:ext uri="{0D108BD9-81ED-4DB2-BD59-A6C34878D82A}">
                    <a16:rowId xmlns:a16="http://schemas.microsoft.com/office/drawing/2014/main" val="2210637017"/>
                  </a:ext>
                </a:extLst>
              </a:tr>
              <a:tr h="460789">
                <a:tc>
                  <a:txBody>
                    <a:bodyPr/>
                    <a:lstStyle/>
                    <a:p>
                      <a:pPr algn="l" fontAlgn="ctr"/>
                      <a:r>
                        <a:rPr lang="en-GB" sz="1100" u="none" strike="noStrike">
                          <a:effectLst/>
                        </a:rPr>
                        <a:t>Average funding amount of angel type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600" b="1" u="none" strike="noStrike" kern="1200" dirty="0">
                          <a:solidFill>
                            <a:schemeClr val="dk1"/>
                          </a:solidFill>
                          <a:effectLst/>
                          <a:latin typeface="+mn-lt"/>
                          <a:ea typeface="+mn-ea"/>
                          <a:cs typeface="+mn-cs"/>
                        </a:rPr>
                        <a:t>$971573.89</a:t>
                      </a:r>
                    </a:p>
                  </a:txBody>
                  <a:tcPr marL="9525" marR="9525" marT="9525" marB="0" anchor="b"/>
                </a:tc>
                <a:extLst>
                  <a:ext uri="{0D108BD9-81ED-4DB2-BD59-A6C34878D82A}">
                    <a16:rowId xmlns:a16="http://schemas.microsoft.com/office/drawing/2014/main" val="587148329"/>
                  </a:ext>
                </a:extLst>
              </a:tr>
              <a:tr h="338971">
                <a:tc>
                  <a:txBody>
                    <a:bodyPr/>
                    <a:lstStyle/>
                    <a:p>
                      <a:pPr algn="l" fontAlgn="ctr"/>
                      <a:r>
                        <a:rPr lang="en-GB" sz="1100" u="none" strike="noStrike" dirty="0">
                          <a:effectLst/>
                        </a:rPr>
                        <a:t>Average funding amount of seed type</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600" b="1" u="none" strike="noStrike" kern="1200" dirty="0">
                          <a:solidFill>
                            <a:schemeClr val="dk1"/>
                          </a:solidFill>
                          <a:effectLst/>
                          <a:latin typeface="+mn-lt"/>
                          <a:ea typeface="+mn-ea"/>
                          <a:cs typeface="+mn-cs"/>
                        </a:rPr>
                        <a:t>$747793.68</a:t>
                      </a:r>
                    </a:p>
                  </a:txBody>
                  <a:tcPr marL="9525" marR="9525" marT="9525" marB="0" anchor="b"/>
                </a:tc>
                <a:extLst>
                  <a:ext uri="{0D108BD9-81ED-4DB2-BD59-A6C34878D82A}">
                    <a16:rowId xmlns:a16="http://schemas.microsoft.com/office/drawing/2014/main" val="1929239208"/>
                  </a:ext>
                </a:extLst>
              </a:tr>
              <a:tr h="338971">
                <a:tc>
                  <a:txBody>
                    <a:bodyPr/>
                    <a:lstStyle/>
                    <a:p>
                      <a:pPr algn="l" fontAlgn="ctr"/>
                      <a:r>
                        <a:rPr lang="en-GB" sz="1100" u="none" strike="noStrike">
                          <a:effectLst/>
                        </a:rPr>
                        <a:t>Average funding amount of private equity type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600" b="1" u="none" strike="noStrike" kern="1200" dirty="0">
                          <a:solidFill>
                            <a:schemeClr val="dk1"/>
                          </a:solidFill>
                          <a:effectLst/>
                          <a:latin typeface="+mn-lt"/>
                          <a:ea typeface="+mn-ea"/>
                          <a:cs typeface="+mn-cs"/>
                        </a:rPr>
                        <a:t>$73938486.28</a:t>
                      </a:r>
                    </a:p>
                  </a:txBody>
                  <a:tcPr marL="9525" marR="9525" marT="9525" marB="0" anchor="b"/>
                </a:tc>
                <a:extLst>
                  <a:ext uri="{0D108BD9-81ED-4DB2-BD59-A6C34878D82A}">
                    <a16:rowId xmlns:a16="http://schemas.microsoft.com/office/drawing/2014/main" val="1047613580"/>
                  </a:ext>
                </a:extLst>
              </a:tr>
              <a:tr h="1255253">
                <a:tc>
                  <a:txBody>
                    <a:bodyPr/>
                    <a:lstStyle/>
                    <a:p>
                      <a:pPr algn="l" fontAlgn="b"/>
                      <a:r>
                        <a:rPr lang="en-GB" sz="1100" u="none" strike="noStrike" dirty="0">
                          <a:effectLst/>
                        </a:rPr>
                        <a:t>Suitable investment type considering investment limit of 5-15 million USD</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b="1" u="none" strike="noStrike" kern="1200" dirty="0">
                          <a:solidFill>
                            <a:schemeClr val="dk1"/>
                          </a:solidFill>
                          <a:effectLst/>
                          <a:latin typeface="+mn-lt"/>
                          <a:ea typeface="+mn-ea"/>
                          <a:cs typeface="+mn-cs"/>
                        </a:rPr>
                        <a:t>Venture</a:t>
                      </a:r>
                    </a:p>
                  </a:txBody>
                  <a:tcPr marL="9525" marR="9525" marT="9525" marB="0" anchor="b"/>
                </a:tc>
                <a:extLst>
                  <a:ext uri="{0D108BD9-81ED-4DB2-BD59-A6C34878D82A}">
                    <a16:rowId xmlns:a16="http://schemas.microsoft.com/office/drawing/2014/main" val="3319131743"/>
                  </a:ext>
                </a:extLst>
              </a:tr>
            </a:tbl>
          </a:graphicData>
        </a:graphic>
      </p:graphicFrame>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Potential Markets (Countries)</a:t>
            </a:r>
            <a:endParaRPr lang="en-IN" sz="2800" dirty="0"/>
          </a:p>
        </p:txBody>
      </p:sp>
      <p:graphicFrame>
        <p:nvGraphicFramePr>
          <p:cNvPr id="5" name="Content Placeholder 4">
            <a:extLst>
              <a:ext uri="{FF2B5EF4-FFF2-40B4-BE49-F238E27FC236}">
                <a16:creationId xmlns:a16="http://schemas.microsoft.com/office/drawing/2014/main" id="{8DD93AF6-A28A-7E4D-B350-344F270EA400}"/>
              </a:ext>
            </a:extLst>
          </p:cNvPr>
          <p:cNvGraphicFramePr>
            <a:graphicFrameLocks noGrp="1"/>
          </p:cNvGraphicFramePr>
          <p:nvPr>
            <p:ph idx="1"/>
            <p:extLst>
              <p:ext uri="{D42A27DB-BD31-4B8C-83A1-F6EECF244321}">
                <p14:modId xmlns:p14="http://schemas.microsoft.com/office/powerpoint/2010/main" val="3483970345"/>
              </p:ext>
            </p:extLst>
          </p:nvPr>
        </p:nvGraphicFramePr>
        <p:xfrm>
          <a:off x="2255520" y="2572512"/>
          <a:ext cx="6350318" cy="1797081"/>
        </p:xfrm>
        <a:graphic>
          <a:graphicData uri="http://schemas.openxmlformats.org/drawingml/2006/table">
            <a:tbl>
              <a:tblPr>
                <a:tableStyleId>{5C22544A-7EE6-4342-B048-85BDC9FD1C3A}</a:tableStyleId>
              </a:tblPr>
              <a:tblGrid>
                <a:gridCol w="4361990">
                  <a:extLst>
                    <a:ext uri="{9D8B030D-6E8A-4147-A177-3AD203B41FA5}">
                      <a16:colId xmlns:a16="http://schemas.microsoft.com/office/drawing/2014/main" val="1200701393"/>
                    </a:ext>
                  </a:extLst>
                </a:gridCol>
                <a:gridCol w="1988328">
                  <a:extLst>
                    <a:ext uri="{9D8B030D-6E8A-4147-A177-3AD203B41FA5}">
                      <a16:colId xmlns:a16="http://schemas.microsoft.com/office/drawing/2014/main" val="380066788"/>
                    </a:ext>
                  </a:extLst>
                </a:gridCol>
              </a:tblGrid>
              <a:tr h="599027">
                <a:tc>
                  <a:txBody>
                    <a:bodyPr/>
                    <a:lstStyle/>
                    <a:p>
                      <a:pPr algn="l" fontAlgn="ctr"/>
                      <a:r>
                        <a:rPr lang="en-GB" sz="1300" u="none" strike="noStrike" dirty="0">
                          <a:effectLst/>
                        </a:rPr>
                        <a:t>Top English speaking country</a:t>
                      </a:r>
                      <a:endParaRPr lang="en-GB" sz="13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United States (USA)</a:t>
                      </a:r>
                      <a:endParaRPr lang="en-GB"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6140056"/>
                  </a:ext>
                </a:extLst>
              </a:tr>
              <a:tr h="599027">
                <a:tc>
                  <a:txBody>
                    <a:bodyPr/>
                    <a:lstStyle/>
                    <a:p>
                      <a:pPr algn="l" fontAlgn="ctr"/>
                      <a:r>
                        <a:rPr lang="en-GB" sz="1300" u="none" strike="noStrike">
                          <a:effectLst/>
                        </a:rPr>
                        <a:t>Second English speaking country</a:t>
                      </a:r>
                      <a:endParaRPr lang="en-GB" sz="13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a:effectLst/>
                        </a:rPr>
                        <a:t>United Kingdom (GBR)</a:t>
                      </a:r>
                      <a:endParaRPr lang="en-GB"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80888328"/>
                  </a:ext>
                </a:extLst>
              </a:tr>
              <a:tr h="599027">
                <a:tc>
                  <a:txBody>
                    <a:bodyPr/>
                    <a:lstStyle/>
                    <a:p>
                      <a:pPr algn="l" fontAlgn="ctr"/>
                      <a:r>
                        <a:rPr lang="en-GB" sz="1300" u="none" strike="noStrike">
                          <a:effectLst/>
                        </a:rPr>
                        <a:t>Third English speaking country</a:t>
                      </a:r>
                      <a:endParaRPr lang="en-GB" sz="13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100" u="none" strike="noStrike" dirty="0">
                          <a:effectLst/>
                        </a:rPr>
                        <a:t>India (IND)</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76608547"/>
                  </a:ext>
                </a:extLst>
              </a:tr>
            </a:tbl>
          </a:graphicData>
        </a:graphic>
      </p:graphicFrame>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Detailed Analysis</a:t>
            </a:r>
            <a:endParaRPr lang="en-IN" sz="2800" dirty="0"/>
          </a:p>
        </p:txBody>
      </p:sp>
      <p:graphicFrame>
        <p:nvGraphicFramePr>
          <p:cNvPr id="4" name="Content Placeholder 3">
            <a:extLst>
              <a:ext uri="{FF2B5EF4-FFF2-40B4-BE49-F238E27FC236}">
                <a16:creationId xmlns:a16="http://schemas.microsoft.com/office/drawing/2014/main" id="{0F4ACB50-B320-F34F-9B74-BBEC2C9DD3D5}"/>
              </a:ext>
            </a:extLst>
          </p:cNvPr>
          <p:cNvGraphicFramePr>
            <a:graphicFrameLocks noGrp="1"/>
          </p:cNvGraphicFramePr>
          <p:nvPr>
            <p:ph idx="1"/>
            <p:extLst>
              <p:ext uri="{D42A27DB-BD31-4B8C-83A1-F6EECF244321}">
                <p14:modId xmlns:p14="http://schemas.microsoft.com/office/powerpoint/2010/main" val="2195158398"/>
              </p:ext>
            </p:extLst>
          </p:nvPr>
        </p:nvGraphicFramePr>
        <p:xfrm>
          <a:off x="727121" y="1828800"/>
          <a:ext cx="10379791" cy="4389122"/>
        </p:xfrm>
        <a:graphic>
          <a:graphicData uri="http://schemas.openxmlformats.org/drawingml/2006/table">
            <a:tbl>
              <a:tblPr>
                <a:tableStyleId>{5C22544A-7EE6-4342-B048-85BDC9FD1C3A}</a:tableStyleId>
              </a:tblPr>
              <a:tblGrid>
                <a:gridCol w="5547539">
                  <a:extLst>
                    <a:ext uri="{9D8B030D-6E8A-4147-A177-3AD203B41FA5}">
                      <a16:colId xmlns:a16="http://schemas.microsoft.com/office/drawing/2014/main" val="3415915467"/>
                    </a:ext>
                  </a:extLst>
                </a:gridCol>
                <a:gridCol w="1706935">
                  <a:extLst>
                    <a:ext uri="{9D8B030D-6E8A-4147-A177-3AD203B41FA5}">
                      <a16:colId xmlns:a16="http://schemas.microsoft.com/office/drawing/2014/main" val="783315619"/>
                    </a:ext>
                  </a:extLst>
                </a:gridCol>
                <a:gridCol w="1450895">
                  <a:extLst>
                    <a:ext uri="{9D8B030D-6E8A-4147-A177-3AD203B41FA5}">
                      <a16:colId xmlns:a16="http://schemas.microsoft.com/office/drawing/2014/main" val="1940961181"/>
                    </a:ext>
                  </a:extLst>
                </a:gridCol>
                <a:gridCol w="1674422">
                  <a:extLst>
                    <a:ext uri="{9D8B030D-6E8A-4147-A177-3AD203B41FA5}">
                      <a16:colId xmlns:a16="http://schemas.microsoft.com/office/drawing/2014/main" val="1660899519"/>
                    </a:ext>
                  </a:extLst>
                </a:gridCol>
              </a:tblGrid>
              <a:tr h="282032">
                <a:tc>
                  <a:txBody>
                    <a:bodyPr/>
                    <a:lstStyle/>
                    <a:p>
                      <a:pPr algn="l" fontAlgn="ctr"/>
                      <a:r>
                        <a:rPr lang="en-GB" sz="1100" u="none" strike="noStrike">
                          <a:effectLst/>
                        </a:rPr>
                        <a:t>Total number of Investments (count)</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dirty="0">
                          <a:effectLst/>
                        </a:rPr>
                        <a:t>12064</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621</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328</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3963596511"/>
                  </a:ext>
                </a:extLst>
              </a:tr>
              <a:tr h="282032">
                <a:tc>
                  <a:txBody>
                    <a:bodyPr/>
                    <a:lstStyle/>
                    <a:p>
                      <a:pPr algn="l" fontAlgn="ctr"/>
                      <a:r>
                        <a:rPr lang="en-GB" sz="1100" u="none" strike="noStrike">
                          <a:effectLst/>
                        </a:rPr>
                        <a:t>Total amount of investment (USD)</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dirty="0">
                          <a:effectLst/>
                        </a:rPr>
                        <a:t>$107766584223</a:t>
                      </a:r>
                      <a:endParaRPr lang="en-GB"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400" b="1" u="none" strike="noStrike">
                          <a:effectLst/>
                        </a:rPr>
                        <a:t>$5379078691</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400" b="1" u="none" strike="noStrike">
                          <a:effectLst/>
                        </a:rPr>
                        <a:t>$2949543602</a:t>
                      </a:r>
                      <a:endParaRPr lang="en-GB"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7424956"/>
                  </a:ext>
                </a:extLst>
              </a:tr>
              <a:tr h="299659">
                <a:tc>
                  <a:txBody>
                    <a:bodyPr/>
                    <a:lstStyle/>
                    <a:p>
                      <a:pPr algn="l" fontAlgn="ctr"/>
                      <a:r>
                        <a:rPr lang="en-GB" sz="1100" u="none" strike="noStrike">
                          <a:effectLst/>
                        </a:rPr>
                        <a:t>Top Sector name (no. of investment-wise)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dirty="0">
                          <a:effectLst/>
                        </a:rPr>
                        <a:t>Others</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Others</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Others</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2486154523"/>
                  </a:ext>
                </a:extLst>
              </a:tr>
              <a:tr h="898977">
                <a:tc>
                  <a:txBody>
                    <a:bodyPr/>
                    <a:lstStyle/>
                    <a:p>
                      <a:pPr algn="l" fontAlgn="ctr"/>
                      <a:r>
                        <a:rPr lang="en-GB" sz="1100" u="none" strike="noStrike" dirty="0">
                          <a:effectLst/>
                        </a:rPr>
                        <a:t>Second Sector name (no. of investment-wise)</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dirty="0">
                          <a:effectLst/>
                        </a:rPr>
                        <a:t>Social, Finance, Analytics, Advertising</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dirty="0">
                          <a:effectLst/>
                        </a:rPr>
                        <a:t>Social, Finance, Analytics, Advertising</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Social, Finance, Analytics, Advertising</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106786224"/>
                  </a:ext>
                </a:extLst>
              </a:tr>
              <a:tr h="599318">
                <a:tc>
                  <a:txBody>
                    <a:bodyPr/>
                    <a:lstStyle/>
                    <a:p>
                      <a:pPr algn="l" fontAlgn="ctr"/>
                      <a:r>
                        <a:rPr lang="en-GB" sz="1100" u="none" strike="noStrike">
                          <a:effectLst/>
                        </a:rPr>
                        <a:t>Third Sector name (no. of investment-wise)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a:effectLst/>
                        </a:rPr>
                        <a:t>Cleantech / Semiconductors</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dirty="0">
                          <a:effectLst/>
                        </a:rPr>
                        <a:t>Cleantech / Semiconductors</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News, Search and Messaging</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4038443831"/>
                  </a:ext>
                </a:extLst>
              </a:tr>
              <a:tr h="282032">
                <a:tc>
                  <a:txBody>
                    <a:bodyPr/>
                    <a:lstStyle/>
                    <a:p>
                      <a:pPr algn="l" fontAlgn="ctr"/>
                      <a:r>
                        <a:rPr lang="en-GB" sz="1100" u="none" strike="noStrike">
                          <a:effectLst/>
                        </a:rPr>
                        <a:t>Number of investments in top sector (3)</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a:effectLst/>
                        </a:rPr>
                        <a:t>2951</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dirty="0">
                          <a:effectLst/>
                        </a:rPr>
                        <a:t>147</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110</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3831511394"/>
                  </a:ext>
                </a:extLst>
              </a:tr>
              <a:tr h="282032">
                <a:tc>
                  <a:txBody>
                    <a:bodyPr/>
                    <a:lstStyle/>
                    <a:p>
                      <a:pPr algn="l" fontAlgn="ctr"/>
                      <a:r>
                        <a:rPr lang="en-GB" sz="1100" u="none" strike="noStrike">
                          <a:effectLst/>
                        </a:rPr>
                        <a:t>Number of investments in second sector (4)</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a:effectLst/>
                        </a:rPr>
                        <a:t>2714</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dirty="0">
                          <a:effectLst/>
                        </a:rPr>
                        <a:t>133</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dirty="0">
                          <a:effectLst/>
                        </a:rPr>
                        <a:t>60</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1698079524"/>
                  </a:ext>
                </a:extLst>
              </a:tr>
              <a:tr h="282032">
                <a:tc>
                  <a:txBody>
                    <a:bodyPr/>
                    <a:lstStyle/>
                    <a:p>
                      <a:pPr algn="l" fontAlgn="ctr"/>
                      <a:r>
                        <a:rPr lang="en-GB" sz="1100" u="none" strike="noStrike">
                          <a:effectLst/>
                        </a:rPr>
                        <a:t>Number of investments in third sector (5)</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a:effectLst/>
                        </a:rPr>
                        <a:t>2350</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130</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dirty="0">
                          <a:effectLst/>
                        </a:rPr>
                        <a:t>52</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1109181826"/>
                  </a:ext>
                </a:extLst>
              </a:tr>
              <a:tr h="564063">
                <a:tc>
                  <a:txBody>
                    <a:bodyPr/>
                    <a:lstStyle/>
                    <a:p>
                      <a:pPr algn="l" fontAlgn="ctr"/>
                      <a:r>
                        <a:rPr lang="en-GB" sz="1100" u="none" strike="noStrike">
                          <a:effectLst/>
                        </a:rPr>
                        <a:t>For point 3 (top sector count-wise), which company received the highest investment?</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a:effectLst/>
                        </a:rPr>
                        <a:t>virtustream</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electric-cloud</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dirty="0" err="1">
                          <a:effectLst/>
                        </a:rPr>
                        <a:t>firstcry</a:t>
                      </a:r>
                      <a:r>
                        <a:rPr lang="en-GB" sz="1400" b="1" u="none" strike="noStrike" dirty="0">
                          <a:effectLst/>
                        </a:rPr>
                        <a:t>-com</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3694175751"/>
                  </a:ext>
                </a:extLst>
              </a:tr>
              <a:tr h="616945">
                <a:tc>
                  <a:txBody>
                    <a:bodyPr/>
                    <a:lstStyle/>
                    <a:p>
                      <a:pPr algn="l" fontAlgn="ctr"/>
                      <a:r>
                        <a:rPr lang="en-GB" sz="1100" u="none" strike="noStrike">
                          <a:effectLst/>
                        </a:rPr>
                        <a:t>For point 4 (second best sector count-wise), which company received the highest investment?</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a:effectLst/>
                        </a:rPr>
                        <a:t>shotspotter</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a:effectLst/>
                        </a:rPr>
                        <a:t>celltick-technologies</a:t>
                      </a:r>
                      <a:endParaRPr lang="en-GB" sz="1400" b="1"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tc>
                  <a:txBody>
                    <a:bodyPr/>
                    <a:lstStyle/>
                    <a:p>
                      <a:pPr algn="ctr" fontAlgn="b"/>
                      <a:r>
                        <a:rPr lang="en-GB" sz="1400" b="1" u="none" strike="noStrike" dirty="0" err="1">
                          <a:effectLst/>
                        </a:rPr>
                        <a:t>manthan</a:t>
                      </a:r>
                      <a:r>
                        <a:rPr lang="en-GB" sz="1400" b="1" u="none" strike="noStrike" dirty="0">
                          <a:effectLst/>
                        </a:rPr>
                        <a:t>-systems</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1049283871"/>
                  </a:ext>
                </a:extLst>
              </a:tr>
            </a:tbl>
          </a:graphicData>
        </a:graphic>
      </p:graphicFrame>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Suitable funding type</a:t>
            </a:r>
            <a:endParaRPr lang="en-IN" sz="2800" dirty="0"/>
          </a:p>
        </p:txBody>
      </p:sp>
      <p:pic>
        <p:nvPicPr>
          <p:cNvPr id="9" name="Content Placeholder 8" descr="A picture containing screenshot&#10;&#10;Description automatically generated">
            <a:extLst>
              <a:ext uri="{FF2B5EF4-FFF2-40B4-BE49-F238E27FC236}">
                <a16:creationId xmlns:a16="http://schemas.microsoft.com/office/drawing/2014/main" id="{B976E128-5BC3-5D44-A769-ECA988B28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460" y="1854200"/>
            <a:ext cx="8744013" cy="3866400"/>
          </a:xfrm>
        </p:spPr>
      </p:pic>
      <p:sp>
        <p:nvSpPr>
          <p:cNvPr id="15" name="TextBox 14">
            <a:extLst>
              <a:ext uri="{FF2B5EF4-FFF2-40B4-BE49-F238E27FC236}">
                <a16:creationId xmlns:a16="http://schemas.microsoft.com/office/drawing/2014/main" id="{B9334F33-71F5-7546-A0B8-03171EAB8E20}"/>
              </a:ext>
            </a:extLst>
          </p:cNvPr>
          <p:cNvSpPr txBox="1"/>
          <p:nvPr/>
        </p:nvSpPr>
        <p:spPr>
          <a:xfrm>
            <a:off x="1192696" y="5963478"/>
            <a:ext cx="7419723" cy="369332"/>
          </a:xfrm>
          <a:prstGeom prst="rect">
            <a:avLst/>
          </a:prstGeom>
          <a:noFill/>
        </p:spPr>
        <p:txBody>
          <a:bodyPr wrap="none" rtlCol="0">
            <a:spAutoFit/>
          </a:bodyPr>
          <a:lstStyle/>
          <a:p>
            <a:r>
              <a:rPr lang="en-US" dirty="0"/>
              <a:t>As we can see that, Venture is the most suitable funding type for Spark Funds.</a:t>
            </a:r>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49CF50DE-10F2-7549-B244-9392F9164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650" y="1854200"/>
            <a:ext cx="8689976" cy="4344988"/>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a:t>Top 9 countries based on the investment amount</a:t>
            </a:r>
          </a:p>
        </p:txBody>
      </p:sp>
      <p:sp>
        <p:nvSpPr>
          <p:cNvPr id="5" name="TextBox 4">
            <a:extLst>
              <a:ext uri="{FF2B5EF4-FFF2-40B4-BE49-F238E27FC236}">
                <a16:creationId xmlns:a16="http://schemas.microsoft.com/office/drawing/2014/main" id="{DDBA438C-7177-AD41-A42E-396E32AB7D64}"/>
              </a:ext>
            </a:extLst>
          </p:cNvPr>
          <p:cNvSpPr txBox="1"/>
          <p:nvPr/>
        </p:nvSpPr>
        <p:spPr>
          <a:xfrm>
            <a:off x="2425148" y="6370983"/>
            <a:ext cx="6755439" cy="369332"/>
          </a:xfrm>
          <a:prstGeom prst="rect">
            <a:avLst/>
          </a:prstGeom>
          <a:noFill/>
        </p:spPr>
        <p:txBody>
          <a:bodyPr wrap="none" rtlCol="0">
            <a:spAutoFit/>
          </a:bodyPr>
          <a:lstStyle/>
          <a:p>
            <a:r>
              <a:rPr lang="en-US" dirty="0"/>
              <a:t>USA, United Kingdom and India are the potential countries to invest in.</a:t>
            </a:r>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Sector wise investments in top 3 countries</a:t>
            </a:r>
            <a:endParaRPr lang="en-IN" sz="2800" dirty="0"/>
          </a:p>
        </p:txBody>
      </p:sp>
      <p:pic>
        <p:nvPicPr>
          <p:cNvPr id="9" name="Content Placeholder 8" descr="A screenshot of a cell phone&#10;&#10;Description automatically generated">
            <a:extLst>
              <a:ext uri="{FF2B5EF4-FFF2-40B4-BE49-F238E27FC236}">
                <a16:creationId xmlns:a16="http://schemas.microsoft.com/office/drawing/2014/main" id="{448F1536-FEDB-C841-A3E2-210C81056F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3042" y="1854200"/>
            <a:ext cx="5373191" cy="4344988"/>
          </a:xfr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462</Words>
  <Application>Microsoft Macintosh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Calibri</vt:lpstr>
      <vt:lpstr>Times New Roman</vt:lpstr>
      <vt:lpstr>Office Theme</vt:lpstr>
      <vt:lpstr>INVESTMENT ASSIGNMENT  SUBMISSION </vt:lpstr>
      <vt:lpstr>Abstract</vt:lpstr>
      <vt:lpstr>Problem solving methodology</vt:lpstr>
      <vt:lpstr>High level analysis</vt:lpstr>
      <vt:lpstr>Potential Markets (Countries)</vt:lpstr>
      <vt:lpstr>Detailed Analysis</vt:lpstr>
      <vt:lpstr>Suitable funding type</vt:lpstr>
      <vt:lpstr> Top 9 countries based on the investment amount</vt:lpstr>
      <vt:lpstr>Sector wise investments in top 3 countries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Ashwani Kumar</cp:lastModifiedBy>
  <cp:revision>40</cp:revision>
  <dcterms:created xsi:type="dcterms:W3CDTF">2016-06-09T08:16:28Z</dcterms:created>
  <dcterms:modified xsi:type="dcterms:W3CDTF">2020-01-12T21:47:05Z</dcterms:modified>
</cp:coreProperties>
</file>