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7" r:id="rId6"/>
    <p:sldId id="270"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9" autoAdjust="0"/>
    <p:restoredTop sz="86427"/>
  </p:normalViewPr>
  <p:slideViewPr>
    <p:cSldViewPr snapToGrid="0">
      <p:cViewPr varScale="1">
        <p:scale>
          <a:sx n="145" d="100"/>
          <a:sy n="145" d="100"/>
        </p:scale>
        <p:origin x="192" y="3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02/02/20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02/02/20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02/02/20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02/02/20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02/02/20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02/02/20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02/02/20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02/02/20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02/02/20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Ashwani Kumar &amp; Deepak Kumar</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dirty="0">
                <a:latin typeface="Calibri" panose="020F0502020204030204" pitchFamily="34" charset="0"/>
                <a:cs typeface="Calibri" panose="020F0502020204030204" pitchFamily="34" charset="0"/>
              </a:rPr>
              <a:t>We can see that </a:t>
            </a:r>
            <a:r>
              <a:rPr lang="en-IN" sz="2400" b="1" dirty="0">
                <a:latin typeface="Calibri" panose="020F0502020204030204" pitchFamily="34" charset="0"/>
                <a:cs typeface="Calibri" panose="020F0502020204030204" pitchFamily="34" charset="0"/>
              </a:rPr>
              <a:t>Other purposes</a:t>
            </a:r>
            <a:r>
              <a:rPr lang="en-IN" sz="2400" dirty="0">
                <a:latin typeface="Calibri" panose="020F0502020204030204" pitchFamily="34" charset="0"/>
                <a:cs typeface="Calibri" panose="020F0502020204030204" pitchFamily="34" charset="0"/>
              </a:rPr>
              <a:t> constitutes the most number of the defaulted loans. However, if we ignore </a:t>
            </a:r>
            <a:r>
              <a:rPr lang="en-IN" sz="2400" b="1" dirty="0">
                <a:latin typeface="Calibri" panose="020F0502020204030204" pitchFamily="34" charset="0"/>
                <a:cs typeface="Calibri" panose="020F0502020204030204" pitchFamily="34" charset="0"/>
              </a:rPr>
              <a:t>Other purposes, </a:t>
            </a:r>
            <a:r>
              <a:rPr lang="en-IN" sz="2400" dirty="0">
                <a:latin typeface="Calibri" panose="020F0502020204030204" pitchFamily="34" charset="0"/>
                <a:cs typeface="Calibri" panose="020F0502020204030204" pitchFamily="34" charset="0"/>
              </a:rPr>
              <a:t>Debt consolidation followed by credit card are the most defaulted loans. Loans given to the borrowers with low income are also prone to defaulting. Also, as the amount of loan increases the risk of defaulting also increases.</a:t>
            </a:r>
            <a:endParaRPr lang="en-IN" sz="2400" b="1" dirty="0">
              <a:latin typeface="Calibri" panose="020F0502020204030204" pitchFamily="34" charset="0"/>
              <a:cs typeface="Calibri" panose="020F0502020204030204" pitchFamily="34" charset="0"/>
            </a:endParaRP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400" dirty="0"/>
              <a:t>Lending Club is the largest online loan marketplace, facilitating personal loans, business loans, and financing of medical procedures. Borrowers can easily access lower interest rate loans through a fast online interface.</a:t>
            </a: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In this case study, we will present various factors and patterns which results in the loan defaults and can be used to create business models to predict the defaulters.</a:t>
            </a:r>
          </a:p>
        </p:txBody>
      </p:sp>
      <p:sp>
        <p:nvSpPr>
          <p:cNvPr id="5" name="Title 1"/>
          <p:cNvSpPr>
            <a:spLocks noGrp="1"/>
          </p:cNvSpPr>
          <p:nvPr>
            <p:ph type="title"/>
          </p:nvPr>
        </p:nvSpPr>
        <p:spPr>
          <a:xfrm>
            <a:off x="1136469" y="640080"/>
            <a:ext cx="9313817" cy="856138"/>
          </a:xfrm>
        </p:spPr>
        <p:txBody>
          <a:bodyPr/>
          <a:lstStyle/>
          <a:p>
            <a:r>
              <a:rPr lang="en-IN" b="1" dirty="0"/>
              <a:t>Abstract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sz="2800" dirty="0"/>
              <a:t>Problem solving methodology</a:t>
            </a:r>
          </a:p>
        </p:txBody>
      </p:sp>
      <p:pic>
        <p:nvPicPr>
          <p:cNvPr id="13" name="Content Placeholder 12" descr="A screenshot of a cell phone&#10;&#10;Description automatically generated">
            <a:extLst>
              <a:ext uri="{FF2B5EF4-FFF2-40B4-BE49-F238E27FC236}">
                <a16:creationId xmlns:a16="http://schemas.microsoft.com/office/drawing/2014/main" id="{C58F421C-C101-FF49-81C2-3D37A0931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1966" y="1632956"/>
            <a:ext cx="3154086" cy="4584964"/>
          </a:xfrm>
        </p:spPr>
      </p:pic>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High level analysis</a:t>
            </a:r>
            <a:endParaRPr lang="en-IN" sz="2800" dirty="0"/>
          </a:p>
        </p:txBody>
      </p:sp>
      <p:graphicFrame>
        <p:nvGraphicFramePr>
          <p:cNvPr id="4" name="Content Placeholder 3">
            <a:extLst>
              <a:ext uri="{FF2B5EF4-FFF2-40B4-BE49-F238E27FC236}">
                <a16:creationId xmlns:a16="http://schemas.microsoft.com/office/drawing/2014/main" id="{85475CA5-D5DB-A84F-8B6F-7010EEA286E6}"/>
              </a:ext>
            </a:extLst>
          </p:cNvPr>
          <p:cNvGraphicFramePr>
            <a:graphicFrameLocks noGrp="1"/>
          </p:cNvGraphicFramePr>
          <p:nvPr>
            <p:ph idx="1"/>
            <p:extLst>
              <p:ext uri="{D42A27DB-BD31-4B8C-83A1-F6EECF244321}">
                <p14:modId xmlns:p14="http://schemas.microsoft.com/office/powerpoint/2010/main" val="1941031141"/>
              </p:ext>
            </p:extLst>
          </p:nvPr>
        </p:nvGraphicFramePr>
        <p:xfrm>
          <a:off x="1500809" y="2027583"/>
          <a:ext cx="9155468" cy="1964125"/>
        </p:xfrm>
        <a:graphic>
          <a:graphicData uri="http://schemas.openxmlformats.org/drawingml/2006/table">
            <a:tbl>
              <a:tblPr>
                <a:tableStyleId>{5C22544A-7EE6-4342-B048-85BDC9FD1C3A}</a:tableStyleId>
              </a:tblPr>
              <a:tblGrid>
                <a:gridCol w="6344062">
                  <a:extLst>
                    <a:ext uri="{9D8B030D-6E8A-4147-A177-3AD203B41FA5}">
                      <a16:colId xmlns:a16="http://schemas.microsoft.com/office/drawing/2014/main" val="2339764648"/>
                    </a:ext>
                  </a:extLst>
                </a:gridCol>
                <a:gridCol w="2811406">
                  <a:extLst>
                    <a:ext uri="{9D8B030D-6E8A-4147-A177-3AD203B41FA5}">
                      <a16:colId xmlns:a16="http://schemas.microsoft.com/office/drawing/2014/main" val="3929776938"/>
                    </a:ext>
                  </a:extLst>
                </a:gridCol>
              </a:tblGrid>
              <a:tr h="460789">
                <a:tc>
                  <a:txBody>
                    <a:bodyPr/>
                    <a:lstStyle/>
                    <a:p>
                      <a:pPr algn="l" fontAlgn="ctr"/>
                      <a:r>
                        <a:rPr lang="en-GB" sz="1100" b="0" i="0" u="none" strike="noStrike" dirty="0">
                          <a:solidFill>
                            <a:srgbClr val="000000"/>
                          </a:solidFill>
                          <a:effectLst/>
                          <a:latin typeface="Calibri" panose="020F0502020204030204" pitchFamily="34" charset="0"/>
                        </a:rPr>
                        <a:t>% of defaulted loans</a:t>
                      </a:r>
                    </a:p>
                  </a:txBody>
                  <a:tcPr marL="9525" marR="9525" marT="9525" marB="0" anchor="ctr"/>
                </a:tc>
                <a:tc>
                  <a:txBody>
                    <a:bodyPr/>
                    <a:lstStyle/>
                    <a:p>
                      <a:pPr algn="ctr" fontAlgn="b"/>
                      <a:r>
                        <a:rPr lang="en-GB" sz="1600" b="1" u="none" strike="noStrike" kern="1200" dirty="0">
                          <a:solidFill>
                            <a:schemeClr val="dk1"/>
                          </a:solidFill>
                          <a:effectLst/>
                          <a:latin typeface="+mn-lt"/>
                          <a:ea typeface="+mn-ea"/>
                          <a:cs typeface="+mn-cs"/>
                        </a:rPr>
                        <a:t>14.2</a:t>
                      </a:r>
                    </a:p>
                  </a:txBody>
                  <a:tcPr marL="9525" marR="9525" marT="9525" marB="0" anchor="b"/>
                </a:tc>
                <a:extLst>
                  <a:ext uri="{0D108BD9-81ED-4DB2-BD59-A6C34878D82A}">
                    <a16:rowId xmlns:a16="http://schemas.microsoft.com/office/drawing/2014/main" val="2210637017"/>
                  </a:ext>
                </a:extLst>
              </a:tr>
              <a:tr h="460789">
                <a:tc>
                  <a:txBody>
                    <a:bodyPr/>
                    <a:lstStyle/>
                    <a:p>
                      <a:pPr algn="l" fontAlgn="ctr"/>
                      <a:r>
                        <a:rPr lang="en-GB" sz="1100" b="0" i="0" u="none" strike="noStrike" dirty="0">
                          <a:solidFill>
                            <a:srgbClr val="000000"/>
                          </a:solidFill>
                          <a:effectLst/>
                          <a:latin typeface="Calibri" panose="020F0502020204030204" pitchFamily="34" charset="0"/>
                        </a:rPr>
                        <a:t>Preferred loan term</a:t>
                      </a:r>
                    </a:p>
                  </a:txBody>
                  <a:tcPr marL="9525" marR="9525" marT="9525" marB="0" anchor="ctr"/>
                </a:tc>
                <a:tc>
                  <a:txBody>
                    <a:bodyPr/>
                    <a:lstStyle/>
                    <a:p>
                      <a:pPr algn="ctr" fontAlgn="b"/>
                      <a:r>
                        <a:rPr lang="en-GB" sz="1600" b="1" u="none" strike="noStrike" kern="1200" dirty="0">
                          <a:solidFill>
                            <a:schemeClr val="dk1"/>
                          </a:solidFill>
                          <a:effectLst/>
                          <a:latin typeface="+mn-lt"/>
                          <a:ea typeface="+mn-ea"/>
                          <a:cs typeface="+mn-cs"/>
                        </a:rPr>
                        <a:t>36 Months</a:t>
                      </a:r>
                    </a:p>
                  </a:txBody>
                  <a:tcPr marL="9525" marR="9525" marT="9525" marB="0" anchor="b"/>
                </a:tc>
                <a:extLst>
                  <a:ext uri="{0D108BD9-81ED-4DB2-BD59-A6C34878D82A}">
                    <a16:rowId xmlns:a16="http://schemas.microsoft.com/office/drawing/2014/main" val="587148329"/>
                  </a:ext>
                </a:extLst>
              </a:tr>
              <a:tr h="338971">
                <a:tc>
                  <a:txBody>
                    <a:bodyPr/>
                    <a:lstStyle/>
                    <a:p>
                      <a:pPr algn="ctr" fontAlgn="ctr"/>
                      <a:r>
                        <a:rPr lang="en-GB" sz="1100" b="0" i="0" u="none" strike="noStrike" dirty="0">
                          <a:solidFill>
                            <a:srgbClr val="000000"/>
                          </a:solidFill>
                          <a:effectLst/>
                          <a:latin typeface="Calibri" panose="020F0502020204030204" pitchFamily="34" charset="0"/>
                        </a:rPr>
                        <a:t>Most borrowers are experienced between (0-4 years)</a:t>
                      </a:r>
                    </a:p>
                  </a:txBody>
                  <a:tcPr marL="9525" marR="9525" marT="9525" marB="0" anchor="ctr"/>
                </a:tc>
                <a:tc>
                  <a:txBody>
                    <a:bodyPr/>
                    <a:lstStyle/>
                    <a:p>
                      <a:pPr algn="ctr" fontAlgn="b"/>
                      <a:endParaRPr lang="en-GB" sz="1600" b="1" u="none" strike="noStrike" kern="1200" dirty="0">
                        <a:solidFill>
                          <a:schemeClr val="dk1"/>
                        </a:solidFill>
                        <a:effectLst/>
                        <a:latin typeface="+mn-lt"/>
                        <a:ea typeface="+mn-ea"/>
                        <a:cs typeface="+mn-cs"/>
                      </a:endParaRPr>
                    </a:p>
                  </a:txBody>
                  <a:tcPr marL="9525" marR="9525" marT="9525" marB="0" anchor="b"/>
                </a:tc>
                <a:extLst>
                  <a:ext uri="{0D108BD9-81ED-4DB2-BD59-A6C34878D82A}">
                    <a16:rowId xmlns:a16="http://schemas.microsoft.com/office/drawing/2014/main" val="1929239208"/>
                  </a:ext>
                </a:extLst>
              </a:tr>
              <a:tr h="338971">
                <a:tc>
                  <a:txBody>
                    <a:bodyPr/>
                    <a:lstStyle/>
                    <a:p>
                      <a:pPr algn="l" fontAlgn="ctr"/>
                      <a:r>
                        <a:rPr lang="en-GB" sz="1100" u="none" strike="noStrike" dirty="0">
                          <a:effectLst/>
                        </a:rPr>
                        <a:t>Most preferred purpose for loan </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600" b="1" u="none" strike="noStrike" kern="1200" dirty="0">
                          <a:solidFill>
                            <a:schemeClr val="dk1"/>
                          </a:solidFill>
                          <a:effectLst/>
                          <a:latin typeface="+mn-lt"/>
                          <a:ea typeface="+mn-ea"/>
                          <a:cs typeface="+mn-cs"/>
                        </a:rPr>
                        <a:t>Debt consolidation</a:t>
                      </a:r>
                    </a:p>
                  </a:txBody>
                  <a:tcPr marL="9525" marR="9525" marT="9525" marB="0" anchor="b"/>
                </a:tc>
                <a:extLst>
                  <a:ext uri="{0D108BD9-81ED-4DB2-BD59-A6C34878D82A}">
                    <a16:rowId xmlns:a16="http://schemas.microsoft.com/office/drawing/2014/main" val="1047613580"/>
                  </a:ext>
                </a:extLst>
              </a:tr>
              <a:tr h="364605">
                <a:tc>
                  <a:txBody>
                    <a:bodyPr/>
                    <a:lstStyle/>
                    <a:p>
                      <a:pPr algn="l" fontAlgn="b"/>
                      <a:r>
                        <a:rPr lang="en-GB" sz="1100" b="0" i="0" u="none" strike="noStrike" dirty="0">
                          <a:solidFill>
                            <a:srgbClr val="000000"/>
                          </a:solidFill>
                          <a:effectLst/>
                          <a:latin typeface="Calibri" panose="020F0502020204030204" pitchFamily="34" charset="0"/>
                        </a:rPr>
                        <a:t>Most preferred loan amount</a:t>
                      </a:r>
                    </a:p>
                  </a:txBody>
                  <a:tcPr marL="9525" marR="9525" marT="9525" marB="0" anchor="b"/>
                </a:tc>
                <a:tc>
                  <a:txBody>
                    <a:bodyPr/>
                    <a:lstStyle/>
                    <a:p>
                      <a:pPr algn="ctr" fontAlgn="b"/>
                      <a:r>
                        <a:rPr lang="en-GB" sz="1600" b="1" u="none" strike="noStrike" kern="1200" dirty="0">
                          <a:solidFill>
                            <a:schemeClr val="dk1"/>
                          </a:solidFill>
                          <a:effectLst/>
                          <a:latin typeface="+mn-lt"/>
                          <a:ea typeface="+mn-ea"/>
                          <a:cs typeface="+mn-cs"/>
                        </a:rPr>
                        <a:t>Medium range ($5000-$15000)</a:t>
                      </a:r>
                    </a:p>
                  </a:txBody>
                  <a:tcPr marL="9525" marR="9525" marT="9525" marB="0" anchor="b"/>
                </a:tc>
                <a:extLst>
                  <a:ext uri="{0D108BD9-81ED-4DB2-BD59-A6C34878D82A}">
                    <a16:rowId xmlns:a16="http://schemas.microsoft.com/office/drawing/2014/main" val="3319131743"/>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Detailed Analysis</a:t>
            </a:r>
            <a:endParaRPr lang="en-IN" sz="2800" dirty="0"/>
          </a:p>
        </p:txBody>
      </p:sp>
      <p:graphicFrame>
        <p:nvGraphicFramePr>
          <p:cNvPr id="4" name="Content Placeholder 3">
            <a:extLst>
              <a:ext uri="{FF2B5EF4-FFF2-40B4-BE49-F238E27FC236}">
                <a16:creationId xmlns:a16="http://schemas.microsoft.com/office/drawing/2014/main" id="{0F4ACB50-B320-F34F-9B74-BBEC2C9DD3D5}"/>
              </a:ext>
            </a:extLst>
          </p:cNvPr>
          <p:cNvGraphicFramePr>
            <a:graphicFrameLocks noGrp="1"/>
          </p:cNvGraphicFramePr>
          <p:nvPr>
            <p:ph idx="1"/>
            <p:extLst>
              <p:ext uri="{D42A27DB-BD31-4B8C-83A1-F6EECF244321}">
                <p14:modId xmlns:p14="http://schemas.microsoft.com/office/powerpoint/2010/main" val="972168780"/>
              </p:ext>
            </p:extLst>
          </p:nvPr>
        </p:nvGraphicFramePr>
        <p:xfrm>
          <a:off x="727121" y="1828800"/>
          <a:ext cx="7254474" cy="2845910"/>
        </p:xfrm>
        <a:graphic>
          <a:graphicData uri="http://schemas.openxmlformats.org/drawingml/2006/table">
            <a:tbl>
              <a:tblPr>
                <a:tableStyleId>{5C22544A-7EE6-4342-B048-85BDC9FD1C3A}</a:tableStyleId>
              </a:tblPr>
              <a:tblGrid>
                <a:gridCol w="5547539">
                  <a:extLst>
                    <a:ext uri="{9D8B030D-6E8A-4147-A177-3AD203B41FA5}">
                      <a16:colId xmlns:a16="http://schemas.microsoft.com/office/drawing/2014/main" val="3415915467"/>
                    </a:ext>
                  </a:extLst>
                </a:gridCol>
                <a:gridCol w="1706935">
                  <a:extLst>
                    <a:ext uri="{9D8B030D-6E8A-4147-A177-3AD203B41FA5}">
                      <a16:colId xmlns:a16="http://schemas.microsoft.com/office/drawing/2014/main" val="783315619"/>
                    </a:ext>
                  </a:extLst>
                </a:gridCol>
              </a:tblGrid>
              <a:tr h="282032">
                <a:tc>
                  <a:txBody>
                    <a:bodyPr/>
                    <a:lstStyle/>
                    <a:p>
                      <a:pPr algn="l" fontAlgn="ctr"/>
                      <a:r>
                        <a:rPr lang="en-GB" sz="1100" u="none" strike="noStrike" dirty="0">
                          <a:effectLst/>
                        </a:rPr>
                        <a:t>Loan term which is defaulted most</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i="0" u="none" strike="noStrike" dirty="0">
                          <a:solidFill>
                            <a:srgbClr val="000000"/>
                          </a:solidFill>
                          <a:effectLst/>
                          <a:latin typeface="Arial Unicode MS" panose="020B0604020202020204" pitchFamily="34" charset="-128"/>
                          <a:ea typeface="Arial Unicode MS" panose="020B0604020202020204" pitchFamily="34" charset="-128"/>
                        </a:rPr>
                        <a:t>60 Months</a:t>
                      </a:r>
                    </a:p>
                  </a:txBody>
                  <a:tcPr marL="9525" marR="9525" marT="9525" marB="0" anchor="b"/>
                </a:tc>
                <a:extLst>
                  <a:ext uri="{0D108BD9-81ED-4DB2-BD59-A6C34878D82A}">
                    <a16:rowId xmlns:a16="http://schemas.microsoft.com/office/drawing/2014/main" val="3963596511"/>
                  </a:ext>
                </a:extLst>
              </a:tr>
              <a:tr h="282032">
                <a:tc>
                  <a:txBody>
                    <a:bodyPr/>
                    <a:lstStyle/>
                    <a:p>
                      <a:pPr algn="l" fontAlgn="ctr"/>
                      <a:r>
                        <a:rPr lang="en-GB" sz="1100" u="none" strike="noStrike" dirty="0">
                          <a:effectLst/>
                        </a:rPr>
                        <a:t>Income range of the most defaulters</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dirty="0">
                          <a:effectLst/>
                        </a:rPr>
                        <a:t>&lt; $30000</a:t>
                      </a:r>
                      <a:endParaRPr lang="en-GB"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7424956"/>
                  </a:ext>
                </a:extLst>
              </a:tr>
              <a:tr h="437539">
                <a:tc>
                  <a:txBody>
                    <a:bodyPr/>
                    <a:lstStyle/>
                    <a:p>
                      <a:pPr algn="l" fontAlgn="ctr"/>
                      <a:r>
                        <a:rPr lang="en-GB" sz="1100" b="0" i="0" u="none" strike="noStrike" dirty="0">
                          <a:solidFill>
                            <a:srgbClr val="000000"/>
                          </a:solidFill>
                          <a:effectLst/>
                          <a:latin typeface="Calibri" panose="020F0502020204030204" pitchFamily="34" charset="0"/>
                        </a:rPr>
                        <a:t>State with most loans</a:t>
                      </a:r>
                    </a:p>
                  </a:txBody>
                  <a:tcPr marL="9525" marR="9525" marT="9525" marB="0" anchor="ctr"/>
                </a:tc>
                <a:tc>
                  <a:txBody>
                    <a:bodyPr/>
                    <a:lstStyle/>
                    <a:p>
                      <a:pPr algn="ctr" fontAlgn="b"/>
                      <a:r>
                        <a:rPr lang="en-GB" sz="1400" b="1" i="0" u="none" strike="noStrike" dirty="0">
                          <a:solidFill>
                            <a:srgbClr val="000000"/>
                          </a:solidFill>
                          <a:effectLst/>
                          <a:latin typeface="Arial Unicode MS" panose="020B0604020202020204" pitchFamily="34" charset="-128"/>
                          <a:ea typeface="Arial Unicode MS" panose="020B0604020202020204" pitchFamily="34" charset="-128"/>
                        </a:rPr>
                        <a:t>California</a:t>
                      </a:r>
                    </a:p>
                  </a:txBody>
                  <a:tcPr marL="9525" marR="9525" marT="9525" marB="0" anchor="b"/>
                </a:tc>
                <a:extLst>
                  <a:ext uri="{0D108BD9-81ED-4DB2-BD59-A6C34878D82A}">
                    <a16:rowId xmlns:a16="http://schemas.microsoft.com/office/drawing/2014/main" val="3905650295"/>
                  </a:ext>
                </a:extLst>
              </a:tr>
              <a:tr h="437539">
                <a:tc>
                  <a:txBody>
                    <a:bodyPr/>
                    <a:lstStyle/>
                    <a:p>
                      <a:pPr algn="l" fontAlgn="ctr"/>
                      <a:r>
                        <a:rPr lang="en-GB" sz="1100" u="none" strike="noStrike" dirty="0">
                          <a:effectLst/>
                        </a:rPr>
                        <a:t>State with most defaulted loans</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1400" b="1" u="none" strike="noStrike" dirty="0">
                          <a:effectLst/>
                        </a:rPr>
                        <a:t>Nevada</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106786224"/>
                  </a:ext>
                </a:extLst>
              </a:tr>
              <a:tr h="351692">
                <a:tc>
                  <a:txBody>
                    <a:bodyPr/>
                    <a:lstStyle/>
                    <a:p>
                      <a:pPr algn="l" fontAlgn="ctr"/>
                      <a:r>
                        <a:rPr lang="en-GB" sz="1100" b="0" i="0" u="none" strike="noStrike" dirty="0">
                          <a:solidFill>
                            <a:srgbClr val="000000"/>
                          </a:solidFill>
                          <a:effectLst/>
                          <a:latin typeface="Calibri" panose="020F0502020204030204" pitchFamily="34" charset="0"/>
                        </a:rPr>
                        <a:t>Most defaulted purpose to which loans belong to</a:t>
                      </a:r>
                    </a:p>
                  </a:txBody>
                  <a:tcPr marL="9525" marR="9525" marT="9525" marB="0" anchor="ctr"/>
                </a:tc>
                <a:tc>
                  <a:txBody>
                    <a:bodyPr/>
                    <a:lstStyle/>
                    <a:p>
                      <a:pPr algn="ctr" fontAlgn="b"/>
                      <a:r>
                        <a:rPr lang="en-GB" sz="1400" b="1" u="none" strike="noStrike" dirty="0">
                          <a:effectLst/>
                        </a:rPr>
                        <a:t>Other</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4038443831"/>
                  </a:ext>
                </a:extLst>
              </a:tr>
              <a:tr h="351692">
                <a:tc>
                  <a:txBody>
                    <a:bodyPr/>
                    <a:lstStyle/>
                    <a:p>
                      <a:pPr algn="l" fontAlgn="ctr"/>
                      <a:r>
                        <a:rPr lang="en-GB" sz="1100" b="0" i="0" u="none" strike="noStrike" dirty="0">
                          <a:solidFill>
                            <a:srgbClr val="000000"/>
                          </a:solidFill>
                          <a:effectLst/>
                          <a:latin typeface="Calibri" panose="020F0502020204030204" pitchFamily="34" charset="0"/>
                        </a:rPr>
                        <a:t>Loan amount for the most defaulted </a:t>
                      </a:r>
                    </a:p>
                  </a:txBody>
                  <a:tcPr marL="9525" marR="9525" marT="9525" marB="0" anchor="ctr"/>
                </a:tc>
                <a:tc>
                  <a:txBody>
                    <a:bodyPr/>
                    <a:lstStyle/>
                    <a:p>
                      <a:pPr algn="ctr" fontAlgn="b"/>
                      <a:r>
                        <a:rPr lang="en-GB" sz="1400" b="1" i="0" u="none" strike="noStrike" dirty="0">
                          <a:solidFill>
                            <a:srgbClr val="000000"/>
                          </a:solidFill>
                          <a:effectLst/>
                          <a:latin typeface="Arial Unicode MS" panose="020B0604020202020204" pitchFamily="34" charset="-128"/>
                          <a:ea typeface="Arial Unicode MS" panose="020B0604020202020204" pitchFamily="34" charset="-128"/>
                        </a:rPr>
                        <a:t>&gt; </a:t>
                      </a:r>
                      <a:r>
                        <a:rPr lang="en-GB" sz="1400" b="1" u="none" strike="noStrike" dirty="0">
                          <a:effectLst/>
                        </a:rPr>
                        <a:t>$15000</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2302497039"/>
                  </a:ext>
                </a:extLst>
              </a:tr>
              <a:tr h="351692">
                <a:tc>
                  <a:txBody>
                    <a:bodyPr/>
                    <a:lstStyle/>
                    <a:p>
                      <a:pPr algn="l" fontAlgn="ctr"/>
                      <a:r>
                        <a:rPr lang="en-GB" sz="1100" b="0" i="0" u="none" strike="noStrike" dirty="0">
                          <a:solidFill>
                            <a:srgbClr val="000000"/>
                          </a:solidFill>
                          <a:effectLst/>
                          <a:latin typeface="Calibri" panose="020F0502020204030204" pitchFamily="34" charset="0"/>
                        </a:rPr>
                        <a:t>Most preferred loan size</a:t>
                      </a:r>
                    </a:p>
                  </a:txBody>
                  <a:tcPr marL="9525" marR="9525" marT="9525" marB="0" anchor="ctr"/>
                </a:tc>
                <a:tc>
                  <a:txBody>
                    <a:bodyPr/>
                    <a:lstStyle/>
                    <a:p>
                      <a:pPr algn="ctr" fontAlgn="b"/>
                      <a:r>
                        <a:rPr lang="en-GB" sz="1400" b="1" u="none" strike="noStrike" dirty="0">
                          <a:effectLst/>
                        </a:rPr>
                        <a:t>$5000-$15000</a:t>
                      </a:r>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402499123"/>
                  </a:ext>
                </a:extLst>
              </a:tr>
              <a:tr h="351692">
                <a:tc>
                  <a:txBody>
                    <a:bodyPr/>
                    <a:lstStyle/>
                    <a:p>
                      <a:pPr algn="ctr" fontAlgn="ctr"/>
                      <a:r>
                        <a:rPr lang="en-GB" sz="1100" b="0" i="0" u="none" strike="noStrike" dirty="0">
                          <a:solidFill>
                            <a:srgbClr val="000000"/>
                          </a:solidFill>
                          <a:effectLst/>
                          <a:latin typeface="Calibri" panose="020F0502020204030204" pitchFamily="34" charset="0"/>
                        </a:rPr>
                        <a:t>Most loans are issued in the later half of the year, with Dec being the highest.</a:t>
                      </a:r>
                    </a:p>
                  </a:txBody>
                  <a:tcPr marL="9525" marR="9525" marT="9525" marB="0" anchor="ctr"/>
                </a:tc>
                <a:tc>
                  <a:txBody>
                    <a:bodyPr/>
                    <a:lstStyle/>
                    <a:p>
                      <a:pPr algn="ctr" fontAlgn="b"/>
                      <a:endParaRPr lang="en-GB" sz="1400" b="1"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tc>
                <a:extLst>
                  <a:ext uri="{0D108BD9-81ED-4DB2-BD59-A6C34878D82A}">
                    <a16:rowId xmlns:a16="http://schemas.microsoft.com/office/drawing/2014/main" val="3828449616"/>
                  </a:ext>
                </a:extLst>
              </a:tr>
            </a:tbl>
          </a:graphicData>
        </a:graphic>
      </p:graphicFrame>
    </p:spTree>
    <p:extLst>
      <p:ext uri="{BB962C8B-B14F-4D97-AF65-F5344CB8AC3E}">
        <p14:creationId xmlns:p14="http://schemas.microsoft.com/office/powerpoint/2010/main" val="5675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sz="2800" b="1" dirty="0"/>
              <a:t>Defaulted loans</a:t>
            </a:r>
            <a:endParaRPr lang="en-IN" sz="2800" dirty="0"/>
          </a:p>
        </p:txBody>
      </p:sp>
      <p:sp>
        <p:nvSpPr>
          <p:cNvPr id="15" name="TextBox 14">
            <a:extLst>
              <a:ext uri="{FF2B5EF4-FFF2-40B4-BE49-F238E27FC236}">
                <a16:creationId xmlns:a16="http://schemas.microsoft.com/office/drawing/2014/main" id="{B9334F33-71F5-7546-A0B8-03171EAB8E20}"/>
              </a:ext>
            </a:extLst>
          </p:cNvPr>
          <p:cNvSpPr txBox="1"/>
          <p:nvPr/>
        </p:nvSpPr>
        <p:spPr>
          <a:xfrm>
            <a:off x="1192696" y="5963478"/>
            <a:ext cx="4716740" cy="369332"/>
          </a:xfrm>
          <a:prstGeom prst="rect">
            <a:avLst/>
          </a:prstGeom>
          <a:noFill/>
        </p:spPr>
        <p:txBody>
          <a:bodyPr wrap="none" rtlCol="0">
            <a:spAutoFit/>
          </a:bodyPr>
          <a:lstStyle/>
          <a:p>
            <a:r>
              <a:rPr lang="en-US" dirty="0"/>
              <a:t>As we can see that around 14% loans defaulted </a:t>
            </a:r>
          </a:p>
        </p:txBody>
      </p:sp>
      <p:pic>
        <p:nvPicPr>
          <p:cNvPr id="5" name="Content Placeholder 4" descr="A screenshot of a cell phone&#10;&#10;Description automatically generated">
            <a:extLst>
              <a:ext uri="{FF2B5EF4-FFF2-40B4-BE49-F238E27FC236}">
                <a16:creationId xmlns:a16="http://schemas.microsoft.com/office/drawing/2014/main" id="{06BB1F6D-4D9E-FE4B-8600-AAF2E4A837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1859361"/>
            <a:ext cx="11169650" cy="4040277"/>
          </a:xfrm>
        </p:spPr>
      </p:pic>
    </p:spTree>
    <p:extLst>
      <p:ext uri="{BB962C8B-B14F-4D97-AF65-F5344CB8AC3E}">
        <p14:creationId xmlns:p14="http://schemas.microsoft.com/office/powerpoint/2010/main" val="282135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Suitable loan term</a:t>
            </a:r>
            <a:endParaRPr lang="en-IN" sz="2800" dirty="0"/>
          </a:p>
        </p:txBody>
      </p:sp>
      <p:sp>
        <p:nvSpPr>
          <p:cNvPr id="15" name="TextBox 14">
            <a:extLst>
              <a:ext uri="{FF2B5EF4-FFF2-40B4-BE49-F238E27FC236}">
                <a16:creationId xmlns:a16="http://schemas.microsoft.com/office/drawing/2014/main" id="{B9334F33-71F5-7546-A0B8-03171EAB8E20}"/>
              </a:ext>
            </a:extLst>
          </p:cNvPr>
          <p:cNvSpPr txBox="1"/>
          <p:nvPr/>
        </p:nvSpPr>
        <p:spPr>
          <a:xfrm>
            <a:off x="1192696" y="5963478"/>
            <a:ext cx="6243632" cy="369332"/>
          </a:xfrm>
          <a:prstGeom prst="rect">
            <a:avLst/>
          </a:prstGeom>
          <a:noFill/>
        </p:spPr>
        <p:txBody>
          <a:bodyPr wrap="none" rtlCol="0">
            <a:spAutoFit/>
          </a:bodyPr>
          <a:lstStyle/>
          <a:p>
            <a:r>
              <a:rPr lang="en-US" dirty="0"/>
              <a:t>As we can see that, 36 months loan are the most preferred ones </a:t>
            </a:r>
          </a:p>
        </p:txBody>
      </p:sp>
      <p:pic>
        <p:nvPicPr>
          <p:cNvPr id="11" name="Content Placeholder 10" descr="A screenshot of a cell phone&#10;&#10;Description automatically generated">
            <a:extLst>
              <a:ext uri="{FF2B5EF4-FFF2-40B4-BE49-F238E27FC236}">
                <a16:creationId xmlns:a16="http://schemas.microsoft.com/office/drawing/2014/main" id="{F19EE081-724B-A04A-A00F-46CA251325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697" y="1854200"/>
            <a:ext cx="11001881" cy="4109278"/>
          </a:xfr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dirty="0"/>
              <a:t>Preferred purpose of the loan</a:t>
            </a:r>
          </a:p>
        </p:txBody>
      </p:sp>
      <p:sp>
        <p:nvSpPr>
          <p:cNvPr id="5" name="TextBox 4">
            <a:extLst>
              <a:ext uri="{FF2B5EF4-FFF2-40B4-BE49-F238E27FC236}">
                <a16:creationId xmlns:a16="http://schemas.microsoft.com/office/drawing/2014/main" id="{DDBA438C-7177-AD41-A42E-396E32AB7D64}"/>
              </a:ext>
            </a:extLst>
          </p:cNvPr>
          <p:cNvSpPr txBox="1"/>
          <p:nvPr/>
        </p:nvSpPr>
        <p:spPr>
          <a:xfrm>
            <a:off x="2425148" y="6370983"/>
            <a:ext cx="8440324" cy="369332"/>
          </a:xfrm>
          <a:prstGeom prst="rect">
            <a:avLst/>
          </a:prstGeom>
          <a:noFill/>
        </p:spPr>
        <p:txBody>
          <a:bodyPr wrap="none" rtlCol="0">
            <a:spAutoFit/>
          </a:bodyPr>
          <a:lstStyle/>
          <a:p>
            <a:r>
              <a:rPr lang="en-US" dirty="0"/>
              <a:t>Debt consolidation followed by credit card are the most selected purposes for the loans </a:t>
            </a:r>
          </a:p>
        </p:txBody>
      </p:sp>
      <p:pic>
        <p:nvPicPr>
          <p:cNvPr id="8" name="Content Placeholder 7" descr="A screenshot of a cell phone&#10;&#10;Description automatically generated">
            <a:extLst>
              <a:ext uri="{FF2B5EF4-FFF2-40B4-BE49-F238E27FC236}">
                <a16:creationId xmlns:a16="http://schemas.microsoft.com/office/drawing/2014/main" id="{D3A052C1-C5D5-DB4D-87B7-3786A84AA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1901342"/>
            <a:ext cx="11169650" cy="4250704"/>
          </a:xfr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Impact of loan amount on the defaulters</a:t>
            </a:r>
            <a:endParaRPr lang="en-IN" sz="2800" dirty="0"/>
          </a:p>
        </p:txBody>
      </p:sp>
      <p:pic>
        <p:nvPicPr>
          <p:cNvPr id="5" name="Content Placeholder 4" descr="A picture containing drawing&#10;&#10;Description automatically generated">
            <a:extLst>
              <a:ext uri="{FF2B5EF4-FFF2-40B4-BE49-F238E27FC236}">
                <a16:creationId xmlns:a16="http://schemas.microsoft.com/office/drawing/2014/main" id="{DB36C14C-453C-0F42-97A3-DA3C34241F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813" y="2187380"/>
            <a:ext cx="11169650" cy="3678627"/>
          </a:xfr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TotalTime>
  <Words>321</Words>
  <Application>Microsoft Macintosh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Times New Roman</vt:lpstr>
      <vt:lpstr>Office Theme</vt:lpstr>
      <vt:lpstr>LENDING CLUB CASE STUDY  SUBMISSION </vt:lpstr>
      <vt:lpstr>Abstract</vt:lpstr>
      <vt:lpstr>Problem solving methodology</vt:lpstr>
      <vt:lpstr>High level analysis</vt:lpstr>
      <vt:lpstr>Detailed Analysis</vt:lpstr>
      <vt:lpstr>Defaulted loans</vt:lpstr>
      <vt:lpstr>Suitable loan term</vt:lpstr>
      <vt:lpstr> Preferred purpose of the loan</vt:lpstr>
      <vt:lpstr>Impact of loan amount on the defaulters</vt:lpstr>
      <vt:lpstr>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Ashwani Kumar</cp:lastModifiedBy>
  <cp:revision>67</cp:revision>
  <dcterms:created xsi:type="dcterms:W3CDTF">2016-06-09T08:16:28Z</dcterms:created>
  <dcterms:modified xsi:type="dcterms:W3CDTF">2020-02-02T19:16:47Z</dcterms:modified>
</cp:coreProperties>
</file>