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Inter" panose="020B0604020202020204" charset="0"/>
      <p:regular r:id="rId1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3" d="100"/>
          <a:sy n="63" d="100"/>
        </p:scale>
        <p:origin x="516"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47376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AF2E9"/>
          </a:solidFill>
          <a:ln/>
        </p:spPr>
      </p:sp>
      <p:sp>
        <p:nvSpPr>
          <p:cNvPr id="3" name="Shape 1"/>
          <p:cNvSpPr/>
          <p:nvPr/>
        </p:nvSpPr>
        <p:spPr>
          <a:xfrm>
            <a:off x="0" y="0"/>
            <a:ext cx="14630400" cy="8229600"/>
          </a:xfrm>
          <a:prstGeom prst="rect">
            <a:avLst/>
          </a:prstGeom>
          <a:solidFill>
            <a:srgbClr val="FDFAF7"/>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816173"/>
            <a:ext cx="7556421" cy="2338864"/>
          </a:xfrm>
          <a:prstGeom prst="rect">
            <a:avLst/>
          </a:prstGeom>
          <a:noFill/>
          <a:ln/>
        </p:spPr>
        <p:txBody>
          <a:bodyPr wrap="squar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Fuzzy Logic for E-Commerce Recommendation Systems</a:t>
            </a:r>
            <a:endParaRPr lang="en-US" sz="4900" dirty="0"/>
          </a:p>
        </p:txBody>
      </p:sp>
      <p:sp>
        <p:nvSpPr>
          <p:cNvPr id="4" name="Text 1"/>
          <p:cNvSpPr/>
          <p:nvPr/>
        </p:nvSpPr>
        <p:spPr>
          <a:xfrm>
            <a:off x="793790" y="4348639"/>
            <a:ext cx="7556421" cy="326612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E-commerce platforms thrive on providing personalized recommendations to enhance user experience and drive sales. However, traditional recommendation systems struggle with the inherent uncertainty and vagueness in user preferences. Fuzzy Logic offers a powerful solution by enabling systems to reason with imprecise data, leading to more flexible and accurate recommendations. This presentation explores how Fuzzy Logic can be applied to improve e-commerce recommendation systems, addressing key challenges and future directions in this exciting field.</a:t>
            </a:r>
            <a:endParaRPr lang="en-US" sz="1750" dirty="0"/>
          </a:p>
        </p:txBody>
      </p:sp>
      <p:sp>
        <p:nvSpPr>
          <p:cNvPr id="5" name="Shape 2"/>
          <p:cNvSpPr/>
          <p:nvPr/>
        </p:nvSpPr>
        <p:spPr>
          <a:xfrm>
            <a:off x="793790" y="7033379"/>
            <a:ext cx="362903" cy="362903"/>
          </a:xfrm>
          <a:prstGeom prst="roundRect">
            <a:avLst>
              <a:gd name="adj" fmla="val 25194296"/>
            </a:avLst>
          </a:prstGeom>
          <a:noFill/>
          <a:ln w="7620">
            <a:solidFill>
              <a:srgbClr val="FFFFFF"/>
            </a:solidFill>
            <a:prstDash val="solid"/>
          </a:ln>
        </p:spPr>
        <p:txBody>
          <a:bodyPr/>
          <a:lstStyle/>
          <a:p>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712589"/>
            <a:ext cx="12628245" cy="779621"/>
          </a:xfrm>
          <a:prstGeom prst="rect">
            <a:avLst/>
          </a:prstGeom>
          <a:noFill/>
          <a:ln/>
        </p:spPr>
        <p:txBody>
          <a:bodyPr wrap="non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Fuzzy Logic in E-Commerce</a:t>
            </a:r>
            <a:endParaRPr lang="en-US" sz="4900" dirty="0"/>
          </a:p>
        </p:txBody>
      </p:sp>
      <p:sp>
        <p:nvSpPr>
          <p:cNvPr id="3" name="Text 1"/>
          <p:cNvSpPr/>
          <p:nvPr/>
        </p:nvSpPr>
        <p:spPr>
          <a:xfrm>
            <a:off x="793790" y="2059186"/>
            <a:ext cx="3228975"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Fuzzy Logic Foundation</a:t>
            </a:r>
            <a:endParaRPr lang="en-US" sz="2450" dirty="0"/>
          </a:p>
        </p:txBody>
      </p:sp>
      <p:sp>
        <p:nvSpPr>
          <p:cNvPr id="4" name="Text 2"/>
          <p:cNvSpPr/>
          <p:nvPr/>
        </p:nvSpPr>
        <p:spPr>
          <a:xfrm>
            <a:off x="793790" y="2675930"/>
            <a:ext cx="3978116"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Traditional recommendation methods face challenges with uncertain user preferences. Fuzzy Logic, introduced by </a:t>
            </a:r>
            <a:r>
              <a:rPr lang="en-US" sz="1750" b="1" kern="0" spc="-36" dirty="0">
                <a:solidFill>
                  <a:srgbClr val="272525"/>
                </a:solidFill>
                <a:latin typeface="Inter" pitchFamily="34" charset="0"/>
                <a:ea typeface="Inter" pitchFamily="34" charset="-122"/>
                <a:cs typeface="Inter" pitchFamily="34" charset="-120"/>
              </a:rPr>
              <a:t>Zadeh (1965)</a:t>
            </a:r>
            <a:r>
              <a:rPr lang="en-US" sz="1750" kern="0" spc="-36" dirty="0">
                <a:solidFill>
                  <a:srgbClr val="272525"/>
                </a:solidFill>
                <a:latin typeface="Inter" pitchFamily="34" charset="0"/>
                <a:ea typeface="Inter" pitchFamily="34" charset="-122"/>
                <a:cs typeface="Inter" pitchFamily="34" charset="-120"/>
              </a:rPr>
              <a:t>, enables decision-making under uncertainty.</a:t>
            </a:r>
            <a:endParaRPr lang="en-US" sz="1750" dirty="0"/>
          </a:p>
        </p:txBody>
      </p:sp>
      <p:sp>
        <p:nvSpPr>
          <p:cNvPr id="5" name="Text 3"/>
          <p:cNvSpPr/>
          <p:nvPr/>
        </p:nvSpPr>
        <p:spPr>
          <a:xfrm>
            <a:off x="5332928" y="2059186"/>
            <a:ext cx="3166943"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Personalized Approach</a:t>
            </a:r>
            <a:endParaRPr lang="en-US" sz="2450" dirty="0"/>
          </a:p>
        </p:txBody>
      </p:sp>
      <p:sp>
        <p:nvSpPr>
          <p:cNvPr id="6" name="Text 4"/>
          <p:cNvSpPr/>
          <p:nvPr/>
        </p:nvSpPr>
        <p:spPr>
          <a:xfrm>
            <a:off x="5332928" y="2675930"/>
            <a:ext cx="3978116"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According to </a:t>
            </a:r>
            <a:r>
              <a:rPr lang="en-US" sz="1750" b="1" kern="0" spc="-36" dirty="0">
                <a:solidFill>
                  <a:srgbClr val="272525"/>
                </a:solidFill>
                <a:latin typeface="Inter" pitchFamily="34" charset="0"/>
                <a:ea typeface="Inter" pitchFamily="34" charset="-122"/>
                <a:cs typeface="Inter" pitchFamily="34" charset="-120"/>
              </a:rPr>
              <a:t>Herrera et al. (2000)</a:t>
            </a:r>
            <a:r>
              <a:rPr lang="en-US" sz="1750" kern="0" spc="-36" dirty="0">
                <a:solidFill>
                  <a:srgbClr val="272525"/>
                </a:solidFill>
                <a:latin typeface="Inter" pitchFamily="34" charset="0"/>
                <a:ea typeface="Inter" pitchFamily="34" charset="-122"/>
                <a:cs typeface="Inter" pitchFamily="34" charset="-120"/>
              </a:rPr>
              <a:t>, Fuzzy Logic offers a more personalized approach by allowing partial membership in multiple categories.</a:t>
            </a:r>
            <a:endParaRPr lang="en-US" sz="1750" dirty="0"/>
          </a:p>
        </p:txBody>
      </p:sp>
      <p:sp>
        <p:nvSpPr>
          <p:cNvPr id="7" name="Text 5"/>
          <p:cNvSpPr/>
          <p:nvPr/>
        </p:nvSpPr>
        <p:spPr>
          <a:xfrm>
            <a:off x="9872067" y="2059186"/>
            <a:ext cx="3978116" cy="779859"/>
          </a:xfrm>
          <a:prstGeom prst="rect">
            <a:avLst/>
          </a:prstGeom>
          <a:noFill/>
          <a:ln/>
        </p:spPr>
        <p:txBody>
          <a:bodyPr wrap="squar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E-commerce Implementation</a:t>
            </a:r>
            <a:endParaRPr lang="en-US" sz="2450" dirty="0"/>
          </a:p>
        </p:txBody>
      </p:sp>
      <p:sp>
        <p:nvSpPr>
          <p:cNvPr id="8" name="Text 6"/>
          <p:cNvSpPr/>
          <p:nvPr/>
        </p:nvSpPr>
        <p:spPr>
          <a:xfrm>
            <a:off x="9872067" y="3065859"/>
            <a:ext cx="3978116" cy="2540318"/>
          </a:xfrm>
          <a:prstGeom prst="rect">
            <a:avLst/>
          </a:prstGeom>
          <a:noFill/>
          <a:ln/>
        </p:spPr>
        <p:txBody>
          <a:bodyPr wrap="square" lIns="0" tIns="0" rIns="0" bIns="0" rtlCol="0" anchor="t"/>
          <a:lstStyle/>
          <a:p>
            <a:pPr marL="0" indent="0" algn="l">
              <a:lnSpc>
                <a:spcPts val="2850"/>
              </a:lnSpc>
              <a:buNone/>
            </a:pPr>
            <a:r>
              <a:rPr lang="en-US" sz="1750" b="1" kern="0" spc="-36" dirty="0">
                <a:solidFill>
                  <a:srgbClr val="272525"/>
                </a:solidFill>
                <a:latin typeface="Inter" pitchFamily="34" charset="0"/>
                <a:ea typeface="Inter" pitchFamily="34" charset="-122"/>
                <a:cs typeface="Inter" pitchFamily="34" charset="-120"/>
              </a:rPr>
              <a:t>Matsatsinis &amp; Siskos (2002)</a:t>
            </a:r>
            <a:r>
              <a:rPr lang="en-US" sz="1750" kern="0" spc="-36" dirty="0">
                <a:solidFill>
                  <a:srgbClr val="272525"/>
                </a:solidFill>
                <a:latin typeface="Inter" pitchFamily="34" charset="0"/>
                <a:ea typeface="Inter" pitchFamily="34" charset="-122"/>
                <a:cs typeface="Inter" pitchFamily="34" charset="-120"/>
              </a:rPr>
              <a:t> proposed a fuzzy multi-criteria decision-making model for product selection. In 2014, </a:t>
            </a:r>
            <a:r>
              <a:rPr lang="en-US" sz="1750" b="1" kern="0" spc="-36" dirty="0">
                <a:solidFill>
                  <a:srgbClr val="272525"/>
                </a:solidFill>
                <a:latin typeface="Inter" pitchFamily="34" charset="0"/>
                <a:ea typeface="Inter" pitchFamily="34" charset="-122"/>
                <a:cs typeface="Inter" pitchFamily="34" charset="-120"/>
              </a:rPr>
              <a:t>Chen et al.</a:t>
            </a:r>
            <a:r>
              <a:rPr lang="en-US" sz="1750" kern="0" spc="-36" dirty="0">
                <a:solidFill>
                  <a:srgbClr val="272525"/>
                </a:solidFill>
                <a:latin typeface="Inter" pitchFamily="34" charset="0"/>
                <a:ea typeface="Inter" pitchFamily="34" charset="-122"/>
                <a:cs typeface="Inter" pitchFamily="34" charset="-120"/>
              </a:rPr>
              <a:t> developed a hybrid recommendation system combining Fuzzy Logic with machine learning techniques.</a:t>
            </a:r>
            <a:endParaRPr lang="en-US" sz="1750" dirty="0"/>
          </a:p>
        </p:txBody>
      </p:sp>
      <p:sp>
        <p:nvSpPr>
          <p:cNvPr id="9" name="Text 7"/>
          <p:cNvSpPr/>
          <p:nvPr/>
        </p:nvSpPr>
        <p:spPr>
          <a:xfrm>
            <a:off x="793790" y="6065401"/>
            <a:ext cx="130428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Fuzzy Logic has emerged as a valuable tool in e-commerce, addressing the limitations of traditional methods by accommodating uncertain user preferences. Several studies highlight its potential for enhancing personalization and decision-making in product recommendation systems. Recent studies have further refined Fuzzy Logic applications through machine learning integrations.</a:t>
            </a:r>
            <a:endParaRPr lang="en-US" sz="1750" dirty="0"/>
          </a:p>
        </p:txBody>
      </p:sp>
      <p:sp>
        <p:nvSpPr>
          <p:cNvPr id="10" name="Rectangle 9">
            <a:extLst>
              <a:ext uri="{FF2B5EF4-FFF2-40B4-BE49-F238E27FC236}">
                <a16:creationId xmlns:a16="http://schemas.microsoft.com/office/drawing/2014/main" id="{68D3E99E-ADB5-CD8A-5CD0-734B2B9E9165}"/>
              </a:ext>
            </a:extLst>
          </p:cNvPr>
          <p:cNvSpPr/>
          <p:nvPr/>
        </p:nvSpPr>
        <p:spPr>
          <a:xfrm>
            <a:off x="12816840" y="7787640"/>
            <a:ext cx="1706880" cy="3200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842963"/>
            <a:ext cx="12593955" cy="779621"/>
          </a:xfrm>
          <a:prstGeom prst="rect">
            <a:avLst/>
          </a:prstGeom>
          <a:noFill/>
          <a:ln/>
        </p:spPr>
        <p:txBody>
          <a:bodyPr wrap="non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Research Gaps in Fuzzy Logic for E-Commerce</a:t>
            </a:r>
            <a:endParaRPr lang="en-US" sz="4900" dirty="0"/>
          </a:p>
        </p:txBody>
      </p:sp>
      <p:sp>
        <p:nvSpPr>
          <p:cNvPr id="3" name="Shape 1"/>
          <p:cNvSpPr/>
          <p:nvPr/>
        </p:nvSpPr>
        <p:spPr>
          <a:xfrm>
            <a:off x="793790" y="2331363"/>
            <a:ext cx="510302" cy="510302"/>
          </a:xfrm>
          <a:prstGeom prst="roundRect">
            <a:avLst>
              <a:gd name="adj" fmla="val 18669"/>
            </a:avLst>
          </a:prstGeom>
          <a:solidFill>
            <a:srgbClr val="E0D7F4"/>
          </a:solidFill>
          <a:ln w="7620">
            <a:solidFill>
              <a:srgbClr val="C6BDDA"/>
            </a:solidFill>
            <a:prstDash val="solid"/>
          </a:ln>
        </p:spPr>
        <p:txBody>
          <a:bodyPr/>
          <a:lstStyle/>
          <a:p>
            <a:endParaRPr lang="en-IN"/>
          </a:p>
        </p:txBody>
      </p:sp>
      <p:sp>
        <p:nvSpPr>
          <p:cNvPr id="4" name="Text 2"/>
          <p:cNvSpPr/>
          <p:nvPr/>
        </p:nvSpPr>
        <p:spPr>
          <a:xfrm>
            <a:off x="861834" y="2352615"/>
            <a:ext cx="374213" cy="467797"/>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1</a:t>
            </a:r>
            <a:endParaRPr lang="en-US" sz="2900" dirty="0"/>
          </a:p>
        </p:txBody>
      </p:sp>
      <p:sp>
        <p:nvSpPr>
          <p:cNvPr id="5" name="Text 3"/>
          <p:cNvSpPr/>
          <p:nvPr/>
        </p:nvSpPr>
        <p:spPr>
          <a:xfrm>
            <a:off x="1530906" y="2331363"/>
            <a:ext cx="5282684"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Optimization of Fuzzy Rule Generation</a:t>
            </a:r>
            <a:endParaRPr lang="en-US" sz="2450" dirty="0"/>
          </a:p>
        </p:txBody>
      </p:sp>
      <p:sp>
        <p:nvSpPr>
          <p:cNvPr id="6" name="Text 4"/>
          <p:cNvSpPr/>
          <p:nvPr/>
        </p:nvSpPr>
        <p:spPr>
          <a:xfrm>
            <a:off x="1530906" y="2857381"/>
            <a:ext cx="5670947"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Automated fuzzy rule generation methods using machine learning or evolutionary algorithms are needed to enhance flexibility and accuracy.</a:t>
            </a:r>
            <a:endParaRPr lang="en-US" sz="1750" dirty="0"/>
          </a:p>
        </p:txBody>
      </p:sp>
      <p:sp>
        <p:nvSpPr>
          <p:cNvPr id="7" name="Shape 5"/>
          <p:cNvSpPr/>
          <p:nvPr/>
        </p:nvSpPr>
        <p:spPr>
          <a:xfrm>
            <a:off x="7428667" y="2331363"/>
            <a:ext cx="510302" cy="510302"/>
          </a:xfrm>
          <a:prstGeom prst="roundRect">
            <a:avLst>
              <a:gd name="adj" fmla="val 18669"/>
            </a:avLst>
          </a:prstGeom>
          <a:solidFill>
            <a:srgbClr val="E0D7F4"/>
          </a:solidFill>
          <a:ln w="7620">
            <a:solidFill>
              <a:srgbClr val="C6BDDA"/>
            </a:solidFill>
            <a:prstDash val="solid"/>
          </a:ln>
        </p:spPr>
        <p:txBody>
          <a:bodyPr/>
          <a:lstStyle/>
          <a:p>
            <a:endParaRPr lang="en-IN"/>
          </a:p>
        </p:txBody>
      </p:sp>
      <p:sp>
        <p:nvSpPr>
          <p:cNvPr id="8" name="Text 6"/>
          <p:cNvSpPr/>
          <p:nvPr/>
        </p:nvSpPr>
        <p:spPr>
          <a:xfrm>
            <a:off x="7496711" y="2352615"/>
            <a:ext cx="374213" cy="467797"/>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2</a:t>
            </a:r>
            <a:endParaRPr lang="en-US" sz="2900" dirty="0"/>
          </a:p>
        </p:txBody>
      </p:sp>
      <p:sp>
        <p:nvSpPr>
          <p:cNvPr id="9" name="Text 7"/>
          <p:cNvSpPr/>
          <p:nvPr/>
        </p:nvSpPr>
        <p:spPr>
          <a:xfrm>
            <a:off x="8165783" y="2331363"/>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Scalability Issues</a:t>
            </a:r>
            <a:endParaRPr lang="en-US" sz="2450" dirty="0"/>
          </a:p>
        </p:txBody>
      </p:sp>
      <p:sp>
        <p:nvSpPr>
          <p:cNvPr id="10" name="Text 8"/>
          <p:cNvSpPr/>
          <p:nvPr/>
        </p:nvSpPr>
        <p:spPr>
          <a:xfrm>
            <a:off x="8165783" y="2857381"/>
            <a:ext cx="5670947"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Efficient fuzzy models that can operate in real-time without compromising performance are required to handle large-scale data.</a:t>
            </a:r>
            <a:endParaRPr lang="en-US" sz="1750" dirty="0"/>
          </a:p>
        </p:txBody>
      </p:sp>
      <p:sp>
        <p:nvSpPr>
          <p:cNvPr id="11" name="Shape 9"/>
          <p:cNvSpPr/>
          <p:nvPr/>
        </p:nvSpPr>
        <p:spPr>
          <a:xfrm>
            <a:off x="793790" y="4428053"/>
            <a:ext cx="510302" cy="510302"/>
          </a:xfrm>
          <a:prstGeom prst="roundRect">
            <a:avLst>
              <a:gd name="adj" fmla="val 18669"/>
            </a:avLst>
          </a:prstGeom>
          <a:solidFill>
            <a:srgbClr val="E0D7F4"/>
          </a:solidFill>
          <a:ln w="7620">
            <a:solidFill>
              <a:srgbClr val="C6BDDA"/>
            </a:solidFill>
            <a:prstDash val="solid"/>
          </a:ln>
        </p:spPr>
        <p:txBody>
          <a:bodyPr/>
          <a:lstStyle/>
          <a:p>
            <a:endParaRPr lang="en-IN"/>
          </a:p>
        </p:txBody>
      </p:sp>
      <p:sp>
        <p:nvSpPr>
          <p:cNvPr id="12" name="Text 10"/>
          <p:cNvSpPr/>
          <p:nvPr/>
        </p:nvSpPr>
        <p:spPr>
          <a:xfrm>
            <a:off x="861834" y="4449306"/>
            <a:ext cx="374213" cy="467797"/>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3</a:t>
            </a:r>
            <a:endParaRPr lang="en-US" sz="2900" dirty="0"/>
          </a:p>
        </p:txBody>
      </p:sp>
      <p:sp>
        <p:nvSpPr>
          <p:cNvPr id="13" name="Text 11"/>
          <p:cNvSpPr/>
          <p:nvPr/>
        </p:nvSpPr>
        <p:spPr>
          <a:xfrm>
            <a:off x="1530906" y="4428053"/>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Hybrid Approaches</a:t>
            </a:r>
            <a:endParaRPr lang="en-US" sz="2450" dirty="0"/>
          </a:p>
        </p:txBody>
      </p:sp>
      <p:sp>
        <p:nvSpPr>
          <p:cNvPr id="14" name="Text 12"/>
          <p:cNvSpPr/>
          <p:nvPr/>
        </p:nvSpPr>
        <p:spPr>
          <a:xfrm>
            <a:off x="1530906" y="4954072"/>
            <a:ext cx="5670947"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More research is needed to determine the best combinations of Fuzzy Logic with AI-driven techniques such as deep neural networks.</a:t>
            </a:r>
            <a:endParaRPr lang="en-US" sz="1750" dirty="0"/>
          </a:p>
        </p:txBody>
      </p:sp>
      <p:sp>
        <p:nvSpPr>
          <p:cNvPr id="15" name="Shape 13"/>
          <p:cNvSpPr/>
          <p:nvPr/>
        </p:nvSpPr>
        <p:spPr>
          <a:xfrm>
            <a:off x="7428667" y="4428053"/>
            <a:ext cx="510302" cy="510302"/>
          </a:xfrm>
          <a:prstGeom prst="roundRect">
            <a:avLst>
              <a:gd name="adj" fmla="val 18669"/>
            </a:avLst>
          </a:prstGeom>
          <a:solidFill>
            <a:srgbClr val="E0D7F4"/>
          </a:solidFill>
          <a:ln w="7620">
            <a:solidFill>
              <a:srgbClr val="C6BDDA"/>
            </a:solidFill>
            <a:prstDash val="solid"/>
          </a:ln>
        </p:spPr>
        <p:txBody>
          <a:bodyPr/>
          <a:lstStyle/>
          <a:p>
            <a:endParaRPr lang="en-IN"/>
          </a:p>
        </p:txBody>
      </p:sp>
      <p:sp>
        <p:nvSpPr>
          <p:cNvPr id="16" name="Text 14"/>
          <p:cNvSpPr/>
          <p:nvPr/>
        </p:nvSpPr>
        <p:spPr>
          <a:xfrm>
            <a:off x="7496711" y="4449306"/>
            <a:ext cx="374213" cy="467797"/>
          </a:xfrm>
          <a:prstGeom prst="rect">
            <a:avLst/>
          </a:prstGeom>
          <a:noFill/>
          <a:ln/>
        </p:spPr>
        <p:txBody>
          <a:bodyPr wrap="none" lIns="0" tIns="0" rIns="0" bIns="0" rtlCol="0" anchor="t"/>
          <a:lstStyle/>
          <a:p>
            <a:pPr marL="0" indent="0" algn="ctr">
              <a:lnSpc>
                <a:spcPts val="2900"/>
              </a:lnSpc>
              <a:buNone/>
            </a:pPr>
            <a:r>
              <a:rPr lang="en-US" sz="2900" b="1" kern="0" spc="-59" dirty="0">
                <a:solidFill>
                  <a:srgbClr val="272525"/>
                </a:solidFill>
                <a:latin typeface="Petrona Bold" pitchFamily="34" charset="0"/>
                <a:ea typeface="Petrona Bold" pitchFamily="34" charset="-122"/>
                <a:cs typeface="Petrona Bold" pitchFamily="34" charset="-120"/>
              </a:rPr>
              <a:t>4</a:t>
            </a:r>
            <a:endParaRPr lang="en-US" sz="2900" dirty="0"/>
          </a:p>
        </p:txBody>
      </p:sp>
      <p:sp>
        <p:nvSpPr>
          <p:cNvPr id="17" name="Text 15"/>
          <p:cNvSpPr/>
          <p:nvPr/>
        </p:nvSpPr>
        <p:spPr>
          <a:xfrm>
            <a:off x="8165783" y="4428053"/>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Multi-Modal Data</a:t>
            </a:r>
            <a:endParaRPr lang="en-US" sz="2450" dirty="0"/>
          </a:p>
        </p:txBody>
      </p:sp>
      <p:sp>
        <p:nvSpPr>
          <p:cNvPr id="18" name="Text 16"/>
          <p:cNvSpPr/>
          <p:nvPr/>
        </p:nvSpPr>
        <p:spPr>
          <a:xfrm>
            <a:off x="8165783" y="4954072"/>
            <a:ext cx="5670947"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Multi-modal fuzzy systems that can incorporate multiple data sources like images, text reviews, and social media interactions are needed.</a:t>
            </a:r>
            <a:endParaRPr lang="en-US" sz="1750" dirty="0"/>
          </a:p>
        </p:txBody>
      </p:sp>
      <p:sp>
        <p:nvSpPr>
          <p:cNvPr id="19" name="Text 17"/>
          <p:cNvSpPr/>
          <p:nvPr/>
        </p:nvSpPr>
        <p:spPr>
          <a:xfrm>
            <a:off x="793790" y="6297930"/>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Despite its advantages, Fuzzy Logic in e-commerce recommendation systems faces significant research gaps. Addressing these gaps through innovative approaches will unlock the full potential of Fuzzy Logic for personalized and scalable e-commerce experiences. These advancements will allow for more dynamic and responsive recommendation systems.</a:t>
            </a:r>
            <a:endParaRPr lang="en-US" sz="1750" dirty="0"/>
          </a:p>
        </p:txBody>
      </p:sp>
      <p:sp>
        <p:nvSpPr>
          <p:cNvPr id="20" name="Rectangle 19">
            <a:extLst>
              <a:ext uri="{FF2B5EF4-FFF2-40B4-BE49-F238E27FC236}">
                <a16:creationId xmlns:a16="http://schemas.microsoft.com/office/drawing/2014/main" id="{672DFCC8-90CA-8D3F-47A4-0A6124B544C7}"/>
              </a:ext>
            </a:extLst>
          </p:cNvPr>
          <p:cNvSpPr/>
          <p:nvPr/>
        </p:nvSpPr>
        <p:spPr>
          <a:xfrm>
            <a:off x="12816840" y="7787640"/>
            <a:ext cx="1706880" cy="3200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14601" y="483156"/>
            <a:ext cx="8385691" cy="603647"/>
          </a:xfrm>
          <a:prstGeom prst="rect">
            <a:avLst/>
          </a:prstGeom>
          <a:noFill/>
          <a:ln/>
        </p:spPr>
        <p:txBody>
          <a:bodyPr wrap="none" lIns="0" tIns="0" rIns="0" bIns="0" rtlCol="0" anchor="t"/>
          <a:lstStyle/>
          <a:p>
            <a:pPr marL="0" indent="0" algn="l">
              <a:lnSpc>
                <a:spcPts val="4750"/>
              </a:lnSpc>
              <a:buNone/>
            </a:pPr>
            <a:r>
              <a:rPr lang="en-US" sz="3800" b="1" kern="0" spc="-76" dirty="0">
                <a:solidFill>
                  <a:srgbClr val="F95F88"/>
                </a:solidFill>
                <a:latin typeface="Petrona Bold" pitchFamily="34" charset="0"/>
                <a:ea typeface="Petrona Bold" pitchFamily="34" charset="-122"/>
                <a:cs typeface="Petrona Bold" pitchFamily="34" charset="-120"/>
              </a:rPr>
              <a:t>Proposed Enhanced Fuzzy Logic System</a:t>
            </a:r>
            <a:endParaRPr lang="en-US" sz="3800" dirty="0"/>
          </a:p>
        </p:txBody>
      </p:sp>
      <p:pic>
        <p:nvPicPr>
          <p:cNvPr id="3" name="Image 0" descr="preencoded.png"/>
          <p:cNvPicPr>
            <a:picLocks noChangeAspect="1"/>
          </p:cNvPicPr>
          <p:nvPr/>
        </p:nvPicPr>
        <p:blipFill>
          <a:blip r:embed="rId3"/>
          <a:stretch>
            <a:fillRect/>
          </a:stretch>
        </p:blipFill>
        <p:spPr>
          <a:xfrm>
            <a:off x="614601" y="1437918"/>
            <a:ext cx="877967" cy="1053584"/>
          </a:xfrm>
          <a:prstGeom prst="rect">
            <a:avLst/>
          </a:prstGeom>
        </p:spPr>
      </p:pic>
      <p:sp>
        <p:nvSpPr>
          <p:cNvPr id="4" name="Text 1"/>
          <p:cNvSpPr/>
          <p:nvPr/>
        </p:nvSpPr>
        <p:spPr>
          <a:xfrm>
            <a:off x="1755934" y="1613416"/>
            <a:ext cx="3856553" cy="301823"/>
          </a:xfrm>
          <a:prstGeom prst="rect">
            <a:avLst/>
          </a:prstGeom>
          <a:noFill/>
          <a:ln/>
        </p:spPr>
        <p:txBody>
          <a:bodyPr wrap="none" lIns="0" tIns="0" rIns="0" bIns="0" rtlCol="0" anchor="t"/>
          <a:lstStyle/>
          <a:p>
            <a:pPr marL="0" indent="0" algn="l">
              <a:lnSpc>
                <a:spcPts val="2350"/>
              </a:lnSpc>
              <a:buNone/>
            </a:pPr>
            <a:r>
              <a:rPr lang="en-US" sz="1900" b="1" kern="0" spc="-38" dirty="0">
                <a:solidFill>
                  <a:srgbClr val="272525"/>
                </a:solidFill>
                <a:latin typeface="Petrona Bold" pitchFamily="34" charset="0"/>
                <a:ea typeface="Petrona Bold" pitchFamily="34" charset="-122"/>
                <a:cs typeface="Petrona Bold" pitchFamily="34" charset="-120"/>
              </a:rPr>
              <a:t>Handles Uncertain User Preferences</a:t>
            </a:r>
            <a:endParaRPr lang="en-US" sz="1900" dirty="0"/>
          </a:p>
        </p:txBody>
      </p:sp>
      <p:sp>
        <p:nvSpPr>
          <p:cNvPr id="5" name="Text 2"/>
          <p:cNvSpPr/>
          <p:nvPr/>
        </p:nvSpPr>
        <p:spPr>
          <a:xfrm>
            <a:off x="1755934" y="2020491"/>
            <a:ext cx="12259866" cy="280988"/>
          </a:xfrm>
          <a:prstGeom prst="rect">
            <a:avLst/>
          </a:prstGeom>
          <a:noFill/>
          <a:ln/>
        </p:spPr>
        <p:txBody>
          <a:bodyPr wrap="none" lIns="0" tIns="0" rIns="0" bIns="0" rtlCol="0" anchor="t"/>
          <a:lstStyle/>
          <a:p>
            <a:pPr marL="0" indent="0" algn="l">
              <a:lnSpc>
                <a:spcPts val="2200"/>
              </a:lnSpc>
              <a:buNone/>
            </a:pPr>
            <a:r>
              <a:rPr lang="en-US" sz="1350" kern="0" spc="-28" dirty="0">
                <a:solidFill>
                  <a:srgbClr val="272525"/>
                </a:solidFill>
                <a:latin typeface="Inter" pitchFamily="34" charset="0"/>
                <a:ea typeface="Inter" pitchFamily="34" charset="-122"/>
                <a:cs typeface="Inter" pitchFamily="34" charset="-120"/>
              </a:rPr>
              <a:t>Utilizing fuzzy sets and membership functions.</a:t>
            </a:r>
            <a:endParaRPr lang="en-US" sz="1350" dirty="0"/>
          </a:p>
        </p:txBody>
      </p:sp>
      <p:pic>
        <p:nvPicPr>
          <p:cNvPr id="6" name="Image 1" descr="preencoded.png"/>
          <p:cNvPicPr>
            <a:picLocks noChangeAspect="1"/>
          </p:cNvPicPr>
          <p:nvPr/>
        </p:nvPicPr>
        <p:blipFill>
          <a:blip r:embed="rId4"/>
          <a:stretch>
            <a:fillRect/>
          </a:stretch>
        </p:blipFill>
        <p:spPr>
          <a:xfrm>
            <a:off x="614601" y="2491502"/>
            <a:ext cx="877967" cy="1053584"/>
          </a:xfrm>
          <a:prstGeom prst="rect">
            <a:avLst/>
          </a:prstGeom>
        </p:spPr>
      </p:pic>
      <p:sp>
        <p:nvSpPr>
          <p:cNvPr id="7" name="Text 3"/>
          <p:cNvSpPr/>
          <p:nvPr/>
        </p:nvSpPr>
        <p:spPr>
          <a:xfrm>
            <a:off x="1755934" y="2667000"/>
            <a:ext cx="3894177" cy="301823"/>
          </a:xfrm>
          <a:prstGeom prst="rect">
            <a:avLst/>
          </a:prstGeom>
          <a:noFill/>
          <a:ln/>
        </p:spPr>
        <p:txBody>
          <a:bodyPr wrap="none" lIns="0" tIns="0" rIns="0" bIns="0" rtlCol="0" anchor="t"/>
          <a:lstStyle/>
          <a:p>
            <a:pPr marL="0" indent="0" algn="l">
              <a:lnSpc>
                <a:spcPts val="2350"/>
              </a:lnSpc>
              <a:buNone/>
            </a:pPr>
            <a:r>
              <a:rPr lang="en-US" sz="1900" b="1" kern="0" spc="-38" dirty="0">
                <a:solidFill>
                  <a:srgbClr val="272525"/>
                </a:solidFill>
                <a:latin typeface="Petrona Bold" pitchFamily="34" charset="0"/>
                <a:ea typeface="Petrona Bold" pitchFamily="34" charset="-122"/>
                <a:cs typeface="Petrona Bold" pitchFamily="34" charset="-120"/>
              </a:rPr>
              <a:t>Automatically Generates Fuzzy Rules</a:t>
            </a:r>
            <a:endParaRPr lang="en-US" sz="1900" dirty="0"/>
          </a:p>
        </p:txBody>
      </p:sp>
      <p:sp>
        <p:nvSpPr>
          <p:cNvPr id="8" name="Text 4"/>
          <p:cNvSpPr/>
          <p:nvPr/>
        </p:nvSpPr>
        <p:spPr>
          <a:xfrm>
            <a:off x="1755934" y="3074075"/>
            <a:ext cx="12259866" cy="280988"/>
          </a:xfrm>
          <a:prstGeom prst="rect">
            <a:avLst/>
          </a:prstGeom>
          <a:noFill/>
          <a:ln/>
        </p:spPr>
        <p:txBody>
          <a:bodyPr wrap="none" lIns="0" tIns="0" rIns="0" bIns="0" rtlCol="0" anchor="t"/>
          <a:lstStyle/>
          <a:p>
            <a:pPr marL="0" indent="0" algn="l">
              <a:lnSpc>
                <a:spcPts val="2200"/>
              </a:lnSpc>
              <a:buNone/>
            </a:pPr>
            <a:r>
              <a:rPr lang="en-US" sz="1350" kern="0" spc="-28" dirty="0">
                <a:solidFill>
                  <a:srgbClr val="272525"/>
                </a:solidFill>
                <a:latin typeface="Inter" pitchFamily="34" charset="0"/>
                <a:ea typeface="Inter" pitchFamily="34" charset="-122"/>
                <a:cs typeface="Inter" pitchFamily="34" charset="-120"/>
              </a:rPr>
              <a:t>Reducing manual rule definition.</a:t>
            </a:r>
            <a:endParaRPr lang="en-US" sz="1350" dirty="0"/>
          </a:p>
        </p:txBody>
      </p:sp>
      <p:pic>
        <p:nvPicPr>
          <p:cNvPr id="9" name="Image 2" descr="preencoded.png"/>
          <p:cNvPicPr>
            <a:picLocks noChangeAspect="1"/>
          </p:cNvPicPr>
          <p:nvPr/>
        </p:nvPicPr>
        <p:blipFill>
          <a:blip r:embed="rId5"/>
          <a:stretch>
            <a:fillRect/>
          </a:stretch>
        </p:blipFill>
        <p:spPr>
          <a:xfrm>
            <a:off x="614601" y="3545086"/>
            <a:ext cx="877967" cy="1053584"/>
          </a:xfrm>
          <a:prstGeom prst="rect">
            <a:avLst/>
          </a:prstGeom>
        </p:spPr>
      </p:pic>
      <p:sp>
        <p:nvSpPr>
          <p:cNvPr id="10" name="Text 5"/>
          <p:cNvSpPr/>
          <p:nvPr/>
        </p:nvSpPr>
        <p:spPr>
          <a:xfrm>
            <a:off x="1755934" y="3720584"/>
            <a:ext cx="2414707" cy="301823"/>
          </a:xfrm>
          <a:prstGeom prst="rect">
            <a:avLst/>
          </a:prstGeom>
          <a:noFill/>
          <a:ln/>
        </p:spPr>
        <p:txBody>
          <a:bodyPr wrap="none" lIns="0" tIns="0" rIns="0" bIns="0" rtlCol="0" anchor="t"/>
          <a:lstStyle/>
          <a:p>
            <a:pPr marL="0" indent="0" algn="l">
              <a:lnSpc>
                <a:spcPts val="2350"/>
              </a:lnSpc>
              <a:buNone/>
            </a:pPr>
            <a:r>
              <a:rPr lang="en-US" sz="1900" b="1" kern="0" spc="-38" dirty="0">
                <a:solidFill>
                  <a:srgbClr val="272525"/>
                </a:solidFill>
                <a:latin typeface="Petrona Bold" pitchFamily="34" charset="0"/>
                <a:ea typeface="Petrona Bold" pitchFamily="34" charset="-122"/>
                <a:cs typeface="Petrona Bold" pitchFamily="34" charset="-120"/>
              </a:rPr>
              <a:t>Adapts Dynamically</a:t>
            </a:r>
            <a:endParaRPr lang="en-US" sz="1900" dirty="0"/>
          </a:p>
        </p:txBody>
      </p:sp>
      <p:sp>
        <p:nvSpPr>
          <p:cNvPr id="11" name="Text 6"/>
          <p:cNvSpPr/>
          <p:nvPr/>
        </p:nvSpPr>
        <p:spPr>
          <a:xfrm>
            <a:off x="1755934" y="4127659"/>
            <a:ext cx="12259866" cy="280988"/>
          </a:xfrm>
          <a:prstGeom prst="rect">
            <a:avLst/>
          </a:prstGeom>
          <a:noFill/>
          <a:ln/>
        </p:spPr>
        <p:txBody>
          <a:bodyPr wrap="none" lIns="0" tIns="0" rIns="0" bIns="0" rtlCol="0" anchor="t"/>
          <a:lstStyle/>
          <a:p>
            <a:pPr marL="0" indent="0" algn="l">
              <a:lnSpc>
                <a:spcPts val="2200"/>
              </a:lnSpc>
              <a:buNone/>
            </a:pPr>
            <a:r>
              <a:rPr lang="en-US" sz="1350" kern="0" spc="-28" dirty="0">
                <a:solidFill>
                  <a:srgbClr val="272525"/>
                </a:solidFill>
                <a:latin typeface="Inter" pitchFamily="34" charset="0"/>
                <a:ea typeface="Inter" pitchFamily="34" charset="-122"/>
                <a:cs typeface="Inter" pitchFamily="34" charset="-120"/>
              </a:rPr>
              <a:t>Adjusting to changing user behavior.</a:t>
            </a:r>
            <a:endParaRPr lang="en-US" sz="1350" dirty="0"/>
          </a:p>
        </p:txBody>
      </p:sp>
      <p:pic>
        <p:nvPicPr>
          <p:cNvPr id="12" name="Image 3" descr="preencoded.png"/>
          <p:cNvPicPr>
            <a:picLocks noChangeAspect="1"/>
          </p:cNvPicPr>
          <p:nvPr/>
        </p:nvPicPr>
        <p:blipFill>
          <a:blip r:embed="rId6"/>
          <a:stretch>
            <a:fillRect/>
          </a:stretch>
        </p:blipFill>
        <p:spPr>
          <a:xfrm>
            <a:off x="614601" y="4598670"/>
            <a:ext cx="877967" cy="1053584"/>
          </a:xfrm>
          <a:prstGeom prst="rect">
            <a:avLst/>
          </a:prstGeom>
        </p:spPr>
      </p:pic>
      <p:sp>
        <p:nvSpPr>
          <p:cNvPr id="13" name="Text 7"/>
          <p:cNvSpPr/>
          <p:nvPr/>
        </p:nvSpPr>
        <p:spPr>
          <a:xfrm>
            <a:off x="1755934" y="4774168"/>
            <a:ext cx="3467576" cy="301823"/>
          </a:xfrm>
          <a:prstGeom prst="rect">
            <a:avLst/>
          </a:prstGeom>
          <a:noFill/>
          <a:ln/>
        </p:spPr>
        <p:txBody>
          <a:bodyPr wrap="none" lIns="0" tIns="0" rIns="0" bIns="0" rtlCol="0" anchor="t"/>
          <a:lstStyle/>
          <a:p>
            <a:pPr marL="0" indent="0" algn="l">
              <a:lnSpc>
                <a:spcPts val="2350"/>
              </a:lnSpc>
              <a:buNone/>
            </a:pPr>
            <a:r>
              <a:rPr lang="en-US" sz="1900" b="1" kern="0" spc="-38" dirty="0">
                <a:solidFill>
                  <a:srgbClr val="272525"/>
                </a:solidFill>
                <a:latin typeface="Petrona Bold" pitchFamily="34" charset="0"/>
                <a:ea typeface="Petrona Bold" pitchFamily="34" charset="-122"/>
                <a:cs typeface="Petrona Bold" pitchFamily="34" charset="-120"/>
              </a:rPr>
              <a:t>Integrates Multiple Data Sources</a:t>
            </a:r>
            <a:endParaRPr lang="en-US" sz="1900" dirty="0"/>
          </a:p>
        </p:txBody>
      </p:sp>
      <p:sp>
        <p:nvSpPr>
          <p:cNvPr id="14" name="Text 8"/>
          <p:cNvSpPr/>
          <p:nvPr/>
        </p:nvSpPr>
        <p:spPr>
          <a:xfrm>
            <a:off x="1755934" y="5181243"/>
            <a:ext cx="12259866" cy="280988"/>
          </a:xfrm>
          <a:prstGeom prst="rect">
            <a:avLst/>
          </a:prstGeom>
          <a:noFill/>
          <a:ln/>
        </p:spPr>
        <p:txBody>
          <a:bodyPr wrap="none" lIns="0" tIns="0" rIns="0" bIns="0" rtlCol="0" anchor="t"/>
          <a:lstStyle/>
          <a:p>
            <a:pPr marL="0" indent="0" algn="l">
              <a:lnSpc>
                <a:spcPts val="2200"/>
              </a:lnSpc>
              <a:buNone/>
            </a:pPr>
            <a:r>
              <a:rPr lang="en-US" sz="1350" kern="0" spc="-28" dirty="0">
                <a:solidFill>
                  <a:srgbClr val="272525"/>
                </a:solidFill>
                <a:latin typeface="Inter" pitchFamily="34" charset="0"/>
                <a:ea typeface="Inter" pitchFamily="34" charset="-122"/>
                <a:cs typeface="Inter" pitchFamily="34" charset="-120"/>
              </a:rPr>
              <a:t>Enhancing personalization with diverse data inputs.</a:t>
            </a:r>
            <a:endParaRPr lang="en-US" sz="1350" dirty="0"/>
          </a:p>
        </p:txBody>
      </p:sp>
      <p:pic>
        <p:nvPicPr>
          <p:cNvPr id="15" name="Image 4" descr="preencoded.png"/>
          <p:cNvPicPr>
            <a:picLocks noChangeAspect="1"/>
          </p:cNvPicPr>
          <p:nvPr/>
        </p:nvPicPr>
        <p:blipFill>
          <a:blip r:embed="rId7"/>
          <a:stretch>
            <a:fillRect/>
          </a:stretch>
        </p:blipFill>
        <p:spPr>
          <a:xfrm>
            <a:off x="614601" y="5652254"/>
            <a:ext cx="877967" cy="1053584"/>
          </a:xfrm>
          <a:prstGeom prst="rect">
            <a:avLst/>
          </a:prstGeom>
        </p:spPr>
      </p:pic>
      <p:sp>
        <p:nvSpPr>
          <p:cNvPr id="16" name="Text 9"/>
          <p:cNvSpPr/>
          <p:nvPr/>
        </p:nvSpPr>
        <p:spPr>
          <a:xfrm>
            <a:off x="1755934" y="5827752"/>
            <a:ext cx="4743212" cy="301823"/>
          </a:xfrm>
          <a:prstGeom prst="rect">
            <a:avLst/>
          </a:prstGeom>
          <a:noFill/>
          <a:ln/>
        </p:spPr>
        <p:txBody>
          <a:bodyPr wrap="none" lIns="0" tIns="0" rIns="0" bIns="0" rtlCol="0" anchor="t"/>
          <a:lstStyle/>
          <a:p>
            <a:pPr marL="0" indent="0" algn="l">
              <a:lnSpc>
                <a:spcPts val="2350"/>
              </a:lnSpc>
              <a:buNone/>
            </a:pPr>
            <a:r>
              <a:rPr lang="en-US" sz="1900" b="1" kern="0" spc="-38" dirty="0">
                <a:solidFill>
                  <a:srgbClr val="272525"/>
                </a:solidFill>
                <a:latin typeface="Petrona Bold" pitchFamily="34" charset="0"/>
                <a:ea typeface="Petrona Bold" pitchFamily="34" charset="-122"/>
                <a:cs typeface="Petrona Bold" pitchFamily="34" charset="-120"/>
              </a:rPr>
              <a:t>Provides Understandable Recommendations</a:t>
            </a:r>
            <a:endParaRPr lang="en-US" sz="1900" dirty="0"/>
          </a:p>
        </p:txBody>
      </p:sp>
      <p:sp>
        <p:nvSpPr>
          <p:cNvPr id="17" name="Text 10"/>
          <p:cNvSpPr/>
          <p:nvPr/>
        </p:nvSpPr>
        <p:spPr>
          <a:xfrm>
            <a:off x="1755934" y="6234827"/>
            <a:ext cx="12259866" cy="280988"/>
          </a:xfrm>
          <a:prstGeom prst="rect">
            <a:avLst/>
          </a:prstGeom>
          <a:noFill/>
          <a:ln/>
        </p:spPr>
        <p:txBody>
          <a:bodyPr wrap="none" lIns="0" tIns="0" rIns="0" bIns="0" rtlCol="0" anchor="t"/>
          <a:lstStyle/>
          <a:p>
            <a:pPr marL="0" indent="0" algn="l">
              <a:lnSpc>
                <a:spcPts val="2200"/>
              </a:lnSpc>
              <a:buNone/>
            </a:pPr>
            <a:r>
              <a:rPr lang="en-US" sz="1350" kern="0" spc="-28" dirty="0">
                <a:solidFill>
                  <a:srgbClr val="272525"/>
                </a:solidFill>
                <a:latin typeface="Inter" pitchFamily="34" charset="0"/>
                <a:ea typeface="Inter" pitchFamily="34" charset="-122"/>
                <a:cs typeface="Inter" pitchFamily="34" charset="-120"/>
              </a:rPr>
              <a:t>Increasing user trust through transparent logic.</a:t>
            </a:r>
            <a:endParaRPr lang="en-US" sz="1350" dirty="0"/>
          </a:p>
        </p:txBody>
      </p:sp>
      <p:sp>
        <p:nvSpPr>
          <p:cNvPr id="18" name="Text 11"/>
          <p:cNvSpPr/>
          <p:nvPr/>
        </p:nvSpPr>
        <p:spPr>
          <a:xfrm>
            <a:off x="614601" y="6903363"/>
            <a:ext cx="13401199" cy="842963"/>
          </a:xfrm>
          <a:prstGeom prst="rect">
            <a:avLst/>
          </a:prstGeom>
          <a:noFill/>
          <a:ln/>
        </p:spPr>
        <p:txBody>
          <a:bodyPr wrap="square" lIns="0" tIns="0" rIns="0" bIns="0" rtlCol="0" anchor="t"/>
          <a:lstStyle/>
          <a:p>
            <a:pPr marL="0" indent="0" algn="l">
              <a:lnSpc>
                <a:spcPts val="2200"/>
              </a:lnSpc>
              <a:buNone/>
            </a:pPr>
            <a:r>
              <a:rPr lang="en-US" sz="1350" kern="0" spc="-28" dirty="0">
                <a:solidFill>
                  <a:srgbClr val="272525"/>
                </a:solidFill>
                <a:latin typeface="Inter" pitchFamily="34" charset="0"/>
                <a:ea typeface="Inter" pitchFamily="34" charset="-122"/>
                <a:cs typeface="Inter" pitchFamily="34" charset="-120"/>
              </a:rPr>
              <a:t>The proposed work aims to overcome the limitations of current systems by developing an enhanced fuzzy logic-based recommendation system. This system will dynamically adapt to changing user behavior, incorporate multiple data sources for better personalization, and provide understandable recommendations to increase user trust, ultimately leading to a more satisfying e-commerce experience.</a:t>
            </a:r>
            <a:endParaRPr lang="en-US" sz="1350" dirty="0"/>
          </a:p>
        </p:txBody>
      </p:sp>
      <p:sp>
        <p:nvSpPr>
          <p:cNvPr id="19" name="Rectangle 18">
            <a:extLst>
              <a:ext uri="{FF2B5EF4-FFF2-40B4-BE49-F238E27FC236}">
                <a16:creationId xmlns:a16="http://schemas.microsoft.com/office/drawing/2014/main" id="{EF719CDB-E1AF-4E54-B807-32C8C5A07ECA}"/>
              </a:ext>
            </a:extLst>
          </p:cNvPr>
          <p:cNvSpPr/>
          <p:nvPr/>
        </p:nvSpPr>
        <p:spPr>
          <a:xfrm>
            <a:off x="12816840" y="7787640"/>
            <a:ext cx="1706880" cy="3200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616393"/>
            <a:ext cx="12352496" cy="779621"/>
          </a:xfrm>
          <a:prstGeom prst="rect">
            <a:avLst/>
          </a:prstGeom>
          <a:noFill/>
          <a:ln/>
        </p:spPr>
        <p:txBody>
          <a:bodyPr wrap="non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Methodology: Data Collection &amp; Fuzzification</a:t>
            </a:r>
            <a:endParaRPr lang="en-US" sz="4900" dirty="0"/>
          </a:p>
        </p:txBody>
      </p:sp>
      <p:sp>
        <p:nvSpPr>
          <p:cNvPr id="3" name="Text 1"/>
          <p:cNvSpPr/>
          <p:nvPr/>
        </p:nvSpPr>
        <p:spPr>
          <a:xfrm>
            <a:off x="793790" y="2962989"/>
            <a:ext cx="4421029"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Data Collection &amp; Preprocessing</a:t>
            </a:r>
            <a:endParaRPr lang="en-US" sz="2450" dirty="0"/>
          </a:p>
        </p:txBody>
      </p:sp>
      <p:sp>
        <p:nvSpPr>
          <p:cNvPr id="4" name="Text 2"/>
          <p:cNvSpPr/>
          <p:nvPr/>
        </p:nvSpPr>
        <p:spPr>
          <a:xfrm>
            <a:off x="793790" y="357973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Collect user behavior data.</a:t>
            </a:r>
            <a:endParaRPr lang="en-US" sz="1750" dirty="0"/>
          </a:p>
        </p:txBody>
      </p:sp>
      <p:sp>
        <p:nvSpPr>
          <p:cNvPr id="5" name="Text 3"/>
          <p:cNvSpPr/>
          <p:nvPr/>
        </p:nvSpPr>
        <p:spPr>
          <a:xfrm>
            <a:off x="793790" y="402193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Clean and preprocess the data.</a:t>
            </a:r>
            <a:endParaRPr lang="en-US" sz="1750" dirty="0"/>
          </a:p>
        </p:txBody>
      </p:sp>
      <p:sp>
        <p:nvSpPr>
          <p:cNvPr id="6" name="Text 4"/>
          <p:cNvSpPr/>
          <p:nvPr/>
        </p:nvSpPr>
        <p:spPr>
          <a:xfrm>
            <a:off x="793790" y="4464129"/>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Extract key attributes.</a:t>
            </a:r>
            <a:endParaRPr lang="en-US" sz="1750" dirty="0"/>
          </a:p>
        </p:txBody>
      </p:sp>
      <p:sp>
        <p:nvSpPr>
          <p:cNvPr id="7" name="Text 5"/>
          <p:cNvSpPr/>
          <p:nvPr/>
        </p:nvSpPr>
        <p:spPr>
          <a:xfrm>
            <a:off x="7599521" y="2962989"/>
            <a:ext cx="4502468"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F95F88"/>
                </a:solidFill>
                <a:latin typeface="Petrona Bold" pitchFamily="34" charset="0"/>
                <a:ea typeface="Petrona Bold" pitchFamily="34" charset="-122"/>
                <a:cs typeface="Petrona Bold" pitchFamily="34" charset="-120"/>
              </a:rPr>
              <a:t>Fuzzification of User Preferences</a:t>
            </a:r>
            <a:endParaRPr lang="en-US" sz="2450" dirty="0"/>
          </a:p>
        </p:txBody>
      </p:sp>
      <p:sp>
        <p:nvSpPr>
          <p:cNvPr id="8" name="Text 6"/>
          <p:cNvSpPr/>
          <p:nvPr/>
        </p:nvSpPr>
        <p:spPr>
          <a:xfrm>
            <a:off x="7599521" y="3579733"/>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Convert numerical features into fuzzy sets.</a:t>
            </a:r>
            <a:endParaRPr lang="en-US" sz="1750" dirty="0"/>
          </a:p>
        </p:txBody>
      </p:sp>
      <p:sp>
        <p:nvSpPr>
          <p:cNvPr id="9" name="Text 7"/>
          <p:cNvSpPr/>
          <p:nvPr/>
        </p:nvSpPr>
        <p:spPr>
          <a:xfrm>
            <a:off x="7599521" y="4021931"/>
            <a:ext cx="6244709"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Use membership functions.</a:t>
            </a:r>
            <a:endParaRPr lang="en-US" sz="1750" dirty="0"/>
          </a:p>
        </p:txBody>
      </p:sp>
      <p:sp>
        <p:nvSpPr>
          <p:cNvPr id="10" name="Text 8"/>
          <p:cNvSpPr/>
          <p:nvPr/>
        </p:nvSpPr>
        <p:spPr>
          <a:xfrm>
            <a:off x="793790" y="5161478"/>
            <a:ext cx="13042821"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methodology involves several key steps, beginning with the collection and preprocessing of user behavior data. Key attributes such as price range, product category, and user engagement time are extracted. Numerical features like price and ratings are then converted into fuzzy sets with labels like Low, Medium, and High, using membership functions to determine the degree of preference for each fuzzy set.</a:t>
            </a:r>
            <a:endParaRPr lang="en-US" sz="1750" dirty="0"/>
          </a:p>
        </p:txBody>
      </p:sp>
      <p:sp>
        <p:nvSpPr>
          <p:cNvPr id="11" name="Rectangle 10">
            <a:extLst>
              <a:ext uri="{FF2B5EF4-FFF2-40B4-BE49-F238E27FC236}">
                <a16:creationId xmlns:a16="http://schemas.microsoft.com/office/drawing/2014/main" id="{E28B00A9-E944-F8AC-D3AF-8AFDC4ECDCC2}"/>
              </a:ext>
            </a:extLst>
          </p:cNvPr>
          <p:cNvSpPr/>
          <p:nvPr/>
        </p:nvSpPr>
        <p:spPr>
          <a:xfrm>
            <a:off x="12816840" y="7787640"/>
            <a:ext cx="1706880" cy="3200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73787" y="609005"/>
            <a:ext cx="12343448" cy="759976"/>
          </a:xfrm>
          <a:prstGeom prst="rect">
            <a:avLst/>
          </a:prstGeom>
          <a:noFill/>
          <a:ln/>
        </p:spPr>
        <p:txBody>
          <a:bodyPr wrap="none" lIns="0" tIns="0" rIns="0" bIns="0" rtlCol="0" anchor="t"/>
          <a:lstStyle/>
          <a:p>
            <a:pPr marL="0" indent="0" algn="l">
              <a:lnSpc>
                <a:spcPts val="5950"/>
              </a:lnSpc>
              <a:buNone/>
            </a:pPr>
            <a:r>
              <a:rPr lang="en-US" sz="4750" b="1" kern="0" spc="-96" dirty="0">
                <a:solidFill>
                  <a:srgbClr val="F95F88"/>
                </a:solidFill>
                <a:latin typeface="Petrona Bold" pitchFamily="34" charset="0"/>
                <a:ea typeface="Petrona Bold" pitchFamily="34" charset="-122"/>
                <a:cs typeface="Petrona Bold" pitchFamily="34" charset="-120"/>
              </a:rPr>
              <a:t>Automated Rule Generation &amp; Fuzzy Inference</a:t>
            </a:r>
            <a:endParaRPr lang="en-US" sz="4750" dirty="0"/>
          </a:p>
        </p:txBody>
      </p:sp>
      <p:sp>
        <p:nvSpPr>
          <p:cNvPr id="3" name="Shape 1"/>
          <p:cNvSpPr/>
          <p:nvPr/>
        </p:nvSpPr>
        <p:spPr>
          <a:xfrm>
            <a:off x="773787" y="1811060"/>
            <a:ext cx="2180392" cy="1308259"/>
          </a:xfrm>
          <a:prstGeom prst="roundRect">
            <a:avLst>
              <a:gd name="adj" fmla="val 7098"/>
            </a:avLst>
          </a:prstGeom>
          <a:solidFill>
            <a:srgbClr val="E0D7F4"/>
          </a:solidFill>
          <a:ln w="7620">
            <a:solidFill>
              <a:srgbClr val="C6BDDA"/>
            </a:solidFill>
            <a:prstDash val="solid"/>
          </a:ln>
        </p:spPr>
        <p:txBody>
          <a:bodyPr/>
          <a:lstStyle/>
          <a:p>
            <a:endParaRPr lang="en-IN"/>
          </a:p>
        </p:txBody>
      </p:sp>
      <p:sp>
        <p:nvSpPr>
          <p:cNvPr id="4" name="Text 2"/>
          <p:cNvSpPr/>
          <p:nvPr/>
        </p:nvSpPr>
        <p:spPr>
          <a:xfrm>
            <a:off x="1708547" y="2270879"/>
            <a:ext cx="310872" cy="388620"/>
          </a:xfrm>
          <a:prstGeom prst="rect">
            <a:avLst/>
          </a:prstGeom>
          <a:noFill/>
          <a:ln/>
        </p:spPr>
        <p:txBody>
          <a:bodyPr wrap="none" lIns="0" tIns="0" rIns="0" bIns="0" rtlCol="0" anchor="t"/>
          <a:lstStyle/>
          <a:p>
            <a:pPr marL="0" indent="0" algn="ctr">
              <a:lnSpc>
                <a:spcPts val="3900"/>
              </a:lnSpc>
              <a:buNone/>
            </a:pPr>
            <a:r>
              <a:rPr lang="en-US" sz="2400" b="1" kern="0" spc="-44" dirty="0">
                <a:solidFill>
                  <a:srgbClr val="272525"/>
                </a:solidFill>
                <a:latin typeface="Petrona Bold" pitchFamily="34" charset="0"/>
                <a:ea typeface="Petrona Bold" pitchFamily="34" charset="-122"/>
                <a:cs typeface="Petrona Bold" pitchFamily="34" charset="-120"/>
              </a:rPr>
              <a:t>1</a:t>
            </a:r>
            <a:endParaRPr lang="en-US" sz="2400" dirty="0"/>
          </a:p>
        </p:txBody>
      </p:sp>
      <p:sp>
        <p:nvSpPr>
          <p:cNvPr id="5" name="Text 3"/>
          <p:cNvSpPr/>
          <p:nvPr/>
        </p:nvSpPr>
        <p:spPr>
          <a:xfrm>
            <a:off x="3175159" y="2032040"/>
            <a:ext cx="4534853" cy="379928"/>
          </a:xfrm>
          <a:prstGeom prst="rect">
            <a:avLst/>
          </a:prstGeom>
          <a:noFill/>
          <a:ln/>
        </p:spPr>
        <p:txBody>
          <a:bodyPr wrap="none" lIns="0" tIns="0" rIns="0" bIns="0" rtlCol="0" anchor="t"/>
          <a:lstStyle/>
          <a:p>
            <a:pPr marL="0" indent="0" algn="l">
              <a:lnSpc>
                <a:spcPts val="2950"/>
              </a:lnSpc>
              <a:buNone/>
            </a:pPr>
            <a:r>
              <a:rPr lang="en-US" sz="2350" b="1" kern="0" spc="-48" dirty="0">
                <a:solidFill>
                  <a:srgbClr val="272525"/>
                </a:solidFill>
                <a:latin typeface="Petrona Bold" pitchFamily="34" charset="0"/>
                <a:ea typeface="Petrona Bold" pitchFamily="34" charset="-122"/>
                <a:cs typeface="Petrona Bold" pitchFamily="34" charset="-120"/>
              </a:rPr>
              <a:t>Automated Fuzzy Rule Generation</a:t>
            </a:r>
            <a:endParaRPr lang="en-US" sz="2350" dirty="0"/>
          </a:p>
        </p:txBody>
      </p:sp>
      <p:sp>
        <p:nvSpPr>
          <p:cNvPr id="6" name="Text 4"/>
          <p:cNvSpPr/>
          <p:nvPr/>
        </p:nvSpPr>
        <p:spPr>
          <a:xfrm>
            <a:off x="3175159" y="2544604"/>
            <a:ext cx="4534853" cy="353735"/>
          </a:xfrm>
          <a:prstGeom prst="rect">
            <a:avLst/>
          </a:prstGeom>
          <a:noFill/>
          <a:ln/>
        </p:spPr>
        <p:txBody>
          <a:bodyPr wrap="none" lIns="0" tIns="0" rIns="0" bIns="0" rtlCol="0" anchor="t"/>
          <a:lstStyle/>
          <a:p>
            <a:pPr marL="0" indent="0" algn="l">
              <a:lnSpc>
                <a:spcPts val="2750"/>
              </a:lnSpc>
              <a:buNone/>
            </a:pPr>
            <a:r>
              <a:rPr lang="en-US" sz="1700" kern="0" spc="-35" dirty="0">
                <a:solidFill>
                  <a:srgbClr val="272525"/>
                </a:solidFill>
                <a:latin typeface="Inter" pitchFamily="34" charset="0"/>
                <a:ea typeface="Inter" pitchFamily="34" charset="-122"/>
                <a:cs typeface="Inter" pitchFamily="34" charset="-120"/>
              </a:rPr>
              <a:t>Machine learning for dynamic rules</a:t>
            </a:r>
            <a:endParaRPr lang="en-US" sz="1700" dirty="0"/>
          </a:p>
        </p:txBody>
      </p:sp>
      <p:sp>
        <p:nvSpPr>
          <p:cNvPr id="7" name="Shape 5"/>
          <p:cNvSpPr/>
          <p:nvPr/>
        </p:nvSpPr>
        <p:spPr>
          <a:xfrm>
            <a:off x="3064669" y="3104078"/>
            <a:ext cx="10681454" cy="15240"/>
          </a:xfrm>
          <a:prstGeom prst="roundRect">
            <a:avLst>
              <a:gd name="adj" fmla="val 609318"/>
            </a:avLst>
          </a:prstGeom>
          <a:solidFill>
            <a:srgbClr val="C6BDDA"/>
          </a:solidFill>
          <a:ln/>
        </p:spPr>
        <p:txBody>
          <a:bodyPr/>
          <a:lstStyle/>
          <a:p>
            <a:endParaRPr lang="en-IN"/>
          </a:p>
        </p:txBody>
      </p:sp>
      <p:sp>
        <p:nvSpPr>
          <p:cNvPr id="8" name="Shape 6"/>
          <p:cNvSpPr/>
          <p:nvPr/>
        </p:nvSpPr>
        <p:spPr>
          <a:xfrm>
            <a:off x="773787" y="3229808"/>
            <a:ext cx="4360902" cy="1308259"/>
          </a:xfrm>
          <a:prstGeom prst="roundRect">
            <a:avLst>
              <a:gd name="adj" fmla="val 7098"/>
            </a:avLst>
          </a:prstGeom>
          <a:solidFill>
            <a:srgbClr val="E0D7F4"/>
          </a:solidFill>
          <a:ln w="7620">
            <a:solidFill>
              <a:srgbClr val="C6BDDA"/>
            </a:solidFill>
            <a:prstDash val="solid"/>
          </a:ln>
        </p:spPr>
        <p:txBody>
          <a:bodyPr/>
          <a:lstStyle/>
          <a:p>
            <a:endParaRPr lang="en-IN"/>
          </a:p>
        </p:txBody>
      </p:sp>
      <p:sp>
        <p:nvSpPr>
          <p:cNvPr id="9" name="Text 7"/>
          <p:cNvSpPr/>
          <p:nvPr/>
        </p:nvSpPr>
        <p:spPr>
          <a:xfrm>
            <a:off x="2798802" y="3689628"/>
            <a:ext cx="310872" cy="388620"/>
          </a:xfrm>
          <a:prstGeom prst="rect">
            <a:avLst/>
          </a:prstGeom>
          <a:noFill/>
          <a:ln/>
        </p:spPr>
        <p:txBody>
          <a:bodyPr wrap="none" lIns="0" tIns="0" rIns="0" bIns="0" rtlCol="0" anchor="t"/>
          <a:lstStyle/>
          <a:p>
            <a:pPr marL="0" indent="0" algn="ctr">
              <a:lnSpc>
                <a:spcPts val="3900"/>
              </a:lnSpc>
              <a:buNone/>
            </a:pPr>
            <a:r>
              <a:rPr lang="en-US" sz="2400" b="1" kern="0" spc="-44" dirty="0">
                <a:solidFill>
                  <a:srgbClr val="272525"/>
                </a:solidFill>
                <a:latin typeface="Petrona Bold" pitchFamily="34" charset="0"/>
                <a:ea typeface="Petrona Bold" pitchFamily="34" charset="-122"/>
                <a:cs typeface="Petrona Bold" pitchFamily="34" charset="-120"/>
              </a:rPr>
              <a:t>2</a:t>
            </a:r>
            <a:endParaRPr lang="en-US" sz="2400" dirty="0"/>
          </a:p>
        </p:txBody>
      </p:sp>
      <p:sp>
        <p:nvSpPr>
          <p:cNvPr id="10" name="Text 8"/>
          <p:cNvSpPr/>
          <p:nvPr/>
        </p:nvSpPr>
        <p:spPr>
          <a:xfrm>
            <a:off x="5355669" y="3450788"/>
            <a:ext cx="4760595" cy="379928"/>
          </a:xfrm>
          <a:prstGeom prst="rect">
            <a:avLst/>
          </a:prstGeom>
          <a:noFill/>
          <a:ln/>
        </p:spPr>
        <p:txBody>
          <a:bodyPr wrap="none" lIns="0" tIns="0" rIns="0" bIns="0" rtlCol="0" anchor="t"/>
          <a:lstStyle/>
          <a:p>
            <a:pPr marL="0" indent="0" algn="l">
              <a:lnSpc>
                <a:spcPts val="2950"/>
              </a:lnSpc>
              <a:buNone/>
            </a:pPr>
            <a:r>
              <a:rPr lang="en-US" sz="2350" b="1" kern="0" spc="-48" dirty="0">
                <a:solidFill>
                  <a:srgbClr val="272525"/>
                </a:solidFill>
                <a:latin typeface="Petrona Bold" pitchFamily="34" charset="0"/>
                <a:ea typeface="Petrona Bold" pitchFamily="34" charset="-122"/>
                <a:cs typeface="Petrona Bold" pitchFamily="34" charset="-120"/>
              </a:rPr>
              <a:t>Fuzzy Inference and Defuzzification</a:t>
            </a:r>
            <a:endParaRPr lang="en-US" sz="2350" dirty="0"/>
          </a:p>
        </p:txBody>
      </p:sp>
      <p:sp>
        <p:nvSpPr>
          <p:cNvPr id="11" name="Text 9"/>
          <p:cNvSpPr/>
          <p:nvPr/>
        </p:nvSpPr>
        <p:spPr>
          <a:xfrm>
            <a:off x="5355669" y="3963353"/>
            <a:ext cx="4760595" cy="353735"/>
          </a:xfrm>
          <a:prstGeom prst="rect">
            <a:avLst/>
          </a:prstGeom>
          <a:noFill/>
          <a:ln/>
        </p:spPr>
        <p:txBody>
          <a:bodyPr wrap="none" lIns="0" tIns="0" rIns="0" bIns="0" rtlCol="0" anchor="t"/>
          <a:lstStyle/>
          <a:p>
            <a:pPr marL="0" indent="0" algn="l">
              <a:lnSpc>
                <a:spcPts val="2750"/>
              </a:lnSpc>
              <a:buNone/>
            </a:pPr>
            <a:r>
              <a:rPr lang="en-US" sz="1700" kern="0" spc="-35" dirty="0">
                <a:solidFill>
                  <a:srgbClr val="272525"/>
                </a:solidFill>
                <a:latin typeface="Inter" pitchFamily="34" charset="0"/>
                <a:ea typeface="Inter" pitchFamily="34" charset="-122"/>
                <a:cs typeface="Inter" pitchFamily="34" charset="-120"/>
              </a:rPr>
              <a:t>Process preferences, rank products</a:t>
            </a:r>
            <a:endParaRPr lang="en-US" sz="1700" dirty="0"/>
          </a:p>
        </p:txBody>
      </p:sp>
      <p:sp>
        <p:nvSpPr>
          <p:cNvPr id="12" name="Shape 10"/>
          <p:cNvSpPr/>
          <p:nvPr/>
        </p:nvSpPr>
        <p:spPr>
          <a:xfrm>
            <a:off x="5245179" y="4522827"/>
            <a:ext cx="8500943" cy="15240"/>
          </a:xfrm>
          <a:prstGeom prst="roundRect">
            <a:avLst>
              <a:gd name="adj" fmla="val 609318"/>
            </a:avLst>
          </a:prstGeom>
          <a:solidFill>
            <a:srgbClr val="C6BDDA"/>
          </a:solidFill>
          <a:ln/>
        </p:spPr>
        <p:txBody>
          <a:bodyPr/>
          <a:lstStyle/>
          <a:p>
            <a:endParaRPr lang="en-IN"/>
          </a:p>
        </p:txBody>
      </p:sp>
      <p:sp>
        <p:nvSpPr>
          <p:cNvPr id="13" name="Shape 11"/>
          <p:cNvSpPr/>
          <p:nvPr/>
        </p:nvSpPr>
        <p:spPr>
          <a:xfrm>
            <a:off x="773787" y="4648557"/>
            <a:ext cx="6541413" cy="1308259"/>
          </a:xfrm>
          <a:prstGeom prst="roundRect">
            <a:avLst>
              <a:gd name="adj" fmla="val 7098"/>
            </a:avLst>
          </a:prstGeom>
          <a:solidFill>
            <a:srgbClr val="E0D7F4"/>
          </a:solidFill>
          <a:ln w="7620">
            <a:solidFill>
              <a:srgbClr val="C6BDDA"/>
            </a:solidFill>
            <a:prstDash val="solid"/>
          </a:ln>
        </p:spPr>
        <p:txBody>
          <a:bodyPr/>
          <a:lstStyle/>
          <a:p>
            <a:endParaRPr lang="en-IN"/>
          </a:p>
        </p:txBody>
      </p:sp>
      <p:sp>
        <p:nvSpPr>
          <p:cNvPr id="14" name="Text 12"/>
          <p:cNvSpPr/>
          <p:nvPr/>
        </p:nvSpPr>
        <p:spPr>
          <a:xfrm>
            <a:off x="3889058" y="5108377"/>
            <a:ext cx="310872" cy="388620"/>
          </a:xfrm>
          <a:prstGeom prst="rect">
            <a:avLst/>
          </a:prstGeom>
          <a:noFill/>
          <a:ln/>
        </p:spPr>
        <p:txBody>
          <a:bodyPr wrap="none" lIns="0" tIns="0" rIns="0" bIns="0" rtlCol="0" anchor="t"/>
          <a:lstStyle/>
          <a:p>
            <a:pPr marL="0" indent="0" algn="ctr">
              <a:lnSpc>
                <a:spcPts val="3900"/>
              </a:lnSpc>
              <a:buNone/>
            </a:pPr>
            <a:r>
              <a:rPr lang="en-US" sz="2400" b="1" kern="0" spc="-44" dirty="0">
                <a:solidFill>
                  <a:srgbClr val="272525"/>
                </a:solidFill>
                <a:latin typeface="Petrona Bold" pitchFamily="34" charset="0"/>
                <a:ea typeface="Petrona Bold" pitchFamily="34" charset="-122"/>
                <a:cs typeface="Petrona Bold" pitchFamily="34" charset="-120"/>
              </a:rPr>
              <a:t>3</a:t>
            </a:r>
            <a:endParaRPr lang="en-US" sz="2400" dirty="0"/>
          </a:p>
        </p:txBody>
      </p:sp>
      <p:sp>
        <p:nvSpPr>
          <p:cNvPr id="15" name="Text 13"/>
          <p:cNvSpPr/>
          <p:nvPr/>
        </p:nvSpPr>
        <p:spPr>
          <a:xfrm>
            <a:off x="7536180" y="4869537"/>
            <a:ext cx="3040023" cy="379928"/>
          </a:xfrm>
          <a:prstGeom prst="rect">
            <a:avLst/>
          </a:prstGeom>
          <a:noFill/>
          <a:ln/>
        </p:spPr>
        <p:txBody>
          <a:bodyPr wrap="none" lIns="0" tIns="0" rIns="0" bIns="0" rtlCol="0" anchor="t"/>
          <a:lstStyle/>
          <a:p>
            <a:pPr marL="0" indent="0" algn="l">
              <a:lnSpc>
                <a:spcPts val="2950"/>
              </a:lnSpc>
              <a:buNone/>
            </a:pPr>
            <a:r>
              <a:rPr lang="en-US" sz="2350" b="1" kern="0" spc="-48" dirty="0">
                <a:solidFill>
                  <a:srgbClr val="272525"/>
                </a:solidFill>
                <a:latin typeface="Petrona Bold" pitchFamily="34" charset="0"/>
                <a:ea typeface="Petrona Bold" pitchFamily="34" charset="-122"/>
                <a:cs typeface="Petrona Bold" pitchFamily="34" charset="-120"/>
              </a:rPr>
              <a:t>Adaptive Learning</a:t>
            </a:r>
            <a:endParaRPr lang="en-US" sz="2350" dirty="0"/>
          </a:p>
        </p:txBody>
      </p:sp>
      <p:sp>
        <p:nvSpPr>
          <p:cNvPr id="16" name="Text 14"/>
          <p:cNvSpPr/>
          <p:nvPr/>
        </p:nvSpPr>
        <p:spPr>
          <a:xfrm>
            <a:off x="7536180" y="5382101"/>
            <a:ext cx="3996095" cy="353735"/>
          </a:xfrm>
          <a:prstGeom prst="rect">
            <a:avLst/>
          </a:prstGeom>
          <a:noFill/>
          <a:ln/>
        </p:spPr>
        <p:txBody>
          <a:bodyPr wrap="none" lIns="0" tIns="0" rIns="0" bIns="0" rtlCol="0" anchor="t"/>
          <a:lstStyle/>
          <a:p>
            <a:pPr marL="0" indent="0" algn="l">
              <a:lnSpc>
                <a:spcPts val="2750"/>
              </a:lnSpc>
              <a:buNone/>
            </a:pPr>
            <a:r>
              <a:rPr lang="en-US" sz="1700" kern="0" spc="-35" dirty="0">
                <a:solidFill>
                  <a:srgbClr val="272525"/>
                </a:solidFill>
                <a:latin typeface="Inter" pitchFamily="34" charset="0"/>
                <a:ea typeface="Inter" pitchFamily="34" charset="-122"/>
                <a:cs typeface="Inter" pitchFamily="34" charset="-120"/>
              </a:rPr>
              <a:t>Update rules based on user interactions</a:t>
            </a:r>
            <a:endParaRPr lang="en-US" sz="1700" dirty="0"/>
          </a:p>
        </p:txBody>
      </p:sp>
      <p:sp>
        <p:nvSpPr>
          <p:cNvPr id="17" name="Text 15"/>
          <p:cNvSpPr/>
          <p:nvPr/>
        </p:nvSpPr>
        <p:spPr>
          <a:xfrm>
            <a:off x="773787" y="6205538"/>
            <a:ext cx="13082826" cy="1414939"/>
          </a:xfrm>
          <a:prstGeom prst="rect">
            <a:avLst/>
          </a:prstGeom>
          <a:noFill/>
          <a:ln/>
        </p:spPr>
        <p:txBody>
          <a:bodyPr wrap="square" lIns="0" tIns="0" rIns="0" bIns="0" rtlCol="0" anchor="t"/>
          <a:lstStyle/>
          <a:p>
            <a:pPr marL="0" indent="0" algn="l">
              <a:lnSpc>
                <a:spcPts val="2750"/>
              </a:lnSpc>
              <a:buNone/>
            </a:pPr>
            <a:r>
              <a:rPr lang="en-US" sz="1700" kern="0" spc="-35" dirty="0">
                <a:solidFill>
                  <a:srgbClr val="272525"/>
                </a:solidFill>
                <a:latin typeface="Inter" pitchFamily="34" charset="0"/>
                <a:ea typeface="Inter" pitchFamily="34" charset="-122"/>
                <a:cs typeface="Inter" pitchFamily="34" charset="-120"/>
              </a:rPr>
              <a:t>Machine learning techniques such as Genetic Algorithms, Decision Trees, or Neural Networks are implemented to generate fuzzy rules dynamically. Fuzzy inference systems are used to process user preferences and product attributes, ranking products based on their fuzzy membership scores. A self-learning mechanism updates fuzzy rules based on real-time user interactions, using reinforcement learning to refine recommendations based on feedback.</a:t>
            </a:r>
            <a:endParaRPr lang="en-US" sz="1700" dirty="0"/>
          </a:p>
        </p:txBody>
      </p:sp>
      <p:sp>
        <p:nvSpPr>
          <p:cNvPr id="18" name="Rectangle 17">
            <a:extLst>
              <a:ext uri="{FF2B5EF4-FFF2-40B4-BE49-F238E27FC236}">
                <a16:creationId xmlns:a16="http://schemas.microsoft.com/office/drawing/2014/main" id="{BB01293E-6BEC-36A5-F6F1-5DE40123E93D}"/>
              </a:ext>
            </a:extLst>
          </p:cNvPr>
          <p:cNvSpPr/>
          <p:nvPr/>
        </p:nvSpPr>
        <p:spPr>
          <a:xfrm>
            <a:off x="12816840" y="7787640"/>
            <a:ext cx="1706880" cy="3200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029"/>
          </a:xfrm>
          <a:prstGeom prst="rect">
            <a:avLst/>
          </a:prstGeom>
        </p:spPr>
      </p:pic>
      <p:sp>
        <p:nvSpPr>
          <p:cNvPr id="3" name="Text 0"/>
          <p:cNvSpPr/>
          <p:nvPr/>
        </p:nvSpPr>
        <p:spPr>
          <a:xfrm>
            <a:off x="6081355" y="467439"/>
            <a:ext cx="7954089" cy="1168718"/>
          </a:xfrm>
          <a:prstGeom prst="rect">
            <a:avLst/>
          </a:prstGeom>
          <a:noFill/>
          <a:ln/>
        </p:spPr>
        <p:txBody>
          <a:bodyPr wrap="square" lIns="0" tIns="0" rIns="0" bIns="0" rtlCol="0" anchor="t"/>
          <a:lstStyle/>
          <a:p>
            <a:pPr marL="0" indent="0" algn="l">
              <a:lnSpc>
                <a:spcPts val="4600"/>
              </a:lnSpc>
              <a:buNone/>
            </a:pPr>
            <a:r>
              <a:rPr lang="en-US" sz="3650" b="1" kern="0" spc="-74" dirty="0">
                <a:solidFill>
                  <a:srgbClr val="F95F88"/>
                </a:solidFill>
                <a:latin typeface="Petrona Bold" pitchFamily="34" charset="0"/>
                <a:ea typeface="Petrona Bold" pitchFamily="34" charset="-122"/>
                <a:cs typeface="Petrona Bold" pitchFamily="34" charset="-120"/>
              </a:rPr>
              <a:t>Discussion of Results: Key Improvements</a:t>
            </a:r>
            <a:endParaRPr lang="en-US" sz="3650" dirty="0"/>
          </a:p>
        </p:txBody>
      </p:sp>
      <p:sp>
        <p:nvSpPr>
          <p:cNvPr id="4" name="Shape 1"/>
          <p:cNvSpPr/>
          <p:nvPr/>
        </p:nvSpPr>
        <p:spPr>
          <a:xfrm>
            <a:off x="6081355" y="1891070"/>
            <a:ext cx="7954089" cy="1020961"/>
          </a:xfrm>
          <a:prstGeom prst="roundRect">
            <a:avLst>
              <a:gd name="adj" fmla="val 6994"/>
            </a:avLst>
          </a:prstGeom>
          <a:solidFill>
            <a:srgbClr val="E0D7F4"/>
          </a:solidFill>
          <a:ln w="7620">
            <a:solidFill>
              <a:srgbClr val="C6BDDA"/>
            </a:solidFill>
            <a:prstDash val="solid"/>
          </a:ln>
        </p:spPr>
        <p:txBody>
          <a:bodyPr/>
          <a:lstStyle/>
          <a:p>
            <a:endParaRPr lang="en-IN"/>
          </a:p>
        </p:txBody>
      </p:sp>
      <p:sp>
        <p:nvSpPr>
          <p:cNvPr id="5" name="Text 2"/>
          <p:cNvSpPr/>
          <p:nvPr/>
        </p:nvSpPr>
        <p:spPr>
          <a:xfrm>
            <a:off x="6258878" y="2068592"/>
            <a:ext cx="2653427" cy="292060"/>
          </a:xfrm>
          <a:prstGeom prst="rect">
            <a:avLst/>
          </a:prstGeom>
          <a:noFill/>
          <a:ln/>
        </p:spPr>
        <p:txBody>
          <a:bodyPr wrap="none" lIns="0" tIns="0" rIns="0" bIns="0" rtlCol="0" anchor="t"/>
          <a:lstStyle/>
          <a:p>
            <a:pPr marL="0" indent="0" algn="l">
              <a:lnSpc>
                <a:spcPts val="2300"/>
              </a:lnSpc>
              <a:buNone/>
            </a:pPr>
            <a:r>
              <a:rPr lang="en-US" sz="1800" b="1" kern="0" spc="-37" dirty="0">
                <a:solidFill>
                  <a:srgbClr val="272525"/>
                </a:solidFill>
                <a:latin typeface="Petrona Bold" pitchFamily="34" charset="0"/>
                <a:ea typeface="Petrona Bold" pitchFamily="34" charset="-122"/>
                <a:cs typeface="Petrona Bold" pitchFamily="34" charset="-120"/>
              </a:rPr>
              <a:t>Improved Personalization</a:t>
            </a:r>
            <a:endParaRPr lang="en-US" sz="1800" dirty="0"/>
          </a:p>
        </p:txBody>
      </p:sp>
      <p:sp>
        <p:nvSpPr>
          <p:cNvPr id="6" name="Text 3"/>
          <p:cNvSpPr/>
          <p:nvPr/>
        </p:nvSpPr>
        <p:spPr>
          <a:xfrm>
            <a:off x="6258878" y="2462570"/>
            <a:ext cx="7599045" cy="271939"/>
          </a:xfrm>
          <a:prstGeom prst="rect">
            <a:avLst/>
          </a:prstGeom>
          <a:noFill/>
          <a:ln/>
        </p:spPr>
        <p:txBody>
          <a:bodyPr wrap="none" lIns="0" tIns="0" rIns="0" bIns="0" rtlCol="0" anchor="t"/>
          <a:lstStyle/>
          <a:p>
            <a:pPr marL="0" indent="0" algn="l">
              <a:lnSpc>
                <a:spcPts val="2100"/>
              </a:lnSpc>
              <a:buNone/>
            </a:pPr>
            <a:r>
              <a:rPr lang="en-US" sz="1300" kern="0" spc="-27" dirty="0">
                <a:solidFill>
                  <a:srgbClr val="272525"/>
                </a:solidFill>
                <a:latin typeface="Inter" pitchFamily="34" charset="0"/>
                <a:ea typeface="Inter" pitchFamily="34" charset="-122"/>
                <a:cs typeface="Inter" pitchFamily="34" charset="-120"/>
              </a:rPr>
              <a:t>Fuzzy sets enabled more user-friendly recommendations, handling vague preferences.</a:t>
            </a:r>
            <a:endParaRPr lang="en-US" sz="1300" dirty="0"/>
          </a:p>
        </p:txBody>
      </p:sp>
      <p:sp>
        <p:nvSpPr>
          <p:cNvPr id="7" name="Shape 4"/>
          <p:cNvSpPr/>
          <p:nvPr/>
        </p:nvSpPr>
        <p:spPr>
          <a:xfrm>
            <a:off x="6081355" y="3081933"/>
            <a:ext cx="7954089" cy="1020961"/>
          </a:xfrm>
          <a:prstGeom prst="roundRect">
            <a:avLst>
              <a:gd name="adj" fmla="val 6994"/>
            </a:avLst>
          </a:prstGeom>
          <a:solidFill>
            <a:srgbClr val="E0D7F4"/>
          </a:solidFill>
          <a:ln w="7620">
            <a:solidFill>
              <a:srgbClr val="C6BDDA"/>
            </a:solidFill>
            <a:prstDash val="solid"/>
          </a:ln>
        </p:spPr>
        <p:txBody>
          <a:bodyPr/>
          <a:lstStyle/>
          <a:p>
            <a:endParaRPr lang="en-IN"/>
          </a:p>
        </p:txBody>
      </p:sp>
      <p:sp>
        <p:nvSpPr>
          <p:cNvPr id="8" name="Text 5"/>
          <p:cNvSpPr/>
          <p:nvPr/>
        </p:nvSpPr>
        <p:spPr>
          <a:xfrm>
            <a:off x="6258878" y="3259455"/>
            <a:ext cx="2869525" cy="292060"/>
          </a:xfrm>
          <a:prstGeom prst="rect">
            <a:avLst/>
          </a:prstGeom>
          <a:noFill/>
          <a:ln/>
        </p:spPr>
        <p:txBody>
          <a:bodyPr wrap="none" lIns="0" tIns="0" rIns="0" bIns="0" rtlCol="0" anchor="t"/>
          <a:lstStyle/>
          <a:p>
            <a:pPr marL="0" indent="0" algn="l">
              <a:lnSpc>
                <a:spcPts val="2300"/>
              </a:lnSpc>
              <a:buNone/>
            </a:pPr>
            <a:r>
              <a:rPr lang="en-US" sz="1800" b="1" kern="0" spc="-37" dirty="0">
                <a:solidFill>
                  <a:srgbClr val="272525"/>
                </a:solidFill>
                <a:latin typeface="Petrona Bold" pitchFamily="34" charset="0"/>
                <a:ea typeface="Petrona Bold" pitchFamily="34" charset="-122"/>
                <a:cs typeface="Petrona Bold" pitchFamily="34" charset="-120"/>
              </a:rPr>
              <a:t>Automated Rule Generation</a:t>
            </a:r>
            <a:endParaRPr lang="en-US" sz="1800" dirty="0"/>
          </a:p>
        </p:txBody>
      </p:sp>
      <p:sp>
        <p:nvSpPr>
          <p:cNvPr id="9" name="Text 6"/>
          <p:cNvSpPr/>
          <p:nvPr/>
        </p:nvSpPr>
        <p:spPr>
          <a:xfrm>
            <a:off x="6258878" y="3653433"/>
            <a:ext cx="7599045" cy="271939"/>
          </a:xfrm>
          <a:prstGeom prst="rect">
            <a:avLst/>
          </a:prstGeom>
          <a:noFill/>
          <a:ln/>
        </p:spPr>
        <p:txBody>
          <a:bodyPr wrap="none" lIns="0" tIns="0" rIns="0" bIns="0" rtlCol="0" anchor="t"/>
          <a:lstStyle/>
          <a:p>
            <a:pPr marL="0" indent="0" algn="l">
              <a:lnSpc>
                <a:spcPts val="2100"/>
              </a:lnSpc>
              <a:buNone/>
            </a:pPr>
            <a:r>
              <a:rPr lang="en-US" sz="1300" kern="0" spc="-27" dirty="0">
                <a:solidFill>
                  <a:srgbClr val="272525"/>
                </a:solidFill>
                <a:latin typeface="Inter" pitchFamily="34" charset="0"/>
                <a:ea typeface="Inter" pitchFamily="34" charset="-122"/>
                <a:cs typeface="Inter" pitchFamily="34" charset="-120"/>
              </a:rPr>
              <a:t>Machine learning-based fuzzy rule optimization improved accuracy.</a:t>
            </a:r>
            <a:endParaRPr lang="en-US" sz="1300" dirty="0"/>
          </a:p>
        </p:txBody>
      </p:sp>
      <p:sp>
        <p:nvSpPr>
          <p:cNvPr id="10" name="Shape 7"/>
          <p:cNvSpPr/>
          <p:nvPr/>
        </p:nvSpPr>
        <p:spPr>
          <a:xfrm>
            <a:off x="6081355" y="4272796"/>
            <a:ext cx="7954089" cy="1020961"/>
          </a:xfrm>
          <a:prstGeom prst="roundRect">
            <a:avLst>
              <a:gd name="adj" fmla="val 6994"/>
            </a:avLst>
          </a:prstGeom>
          <a:solidFill>
            <a:srgbClr val="E0D7F4"/>
          </a:solidFill>
          <a:ln w="7620">
            <a:solidFill>
              <a:srgbClr val="C6BDDA"/>
            </a:solidFill>
            <a:prstDash val="solid"/>
          </a:ln>
        </p:spPr>
        <p:txBody>
          <a:bodyPr/>
          <a:lstStyle/>
          <a:p>
            <a:endParaRPr lang="en-IN"/>
          </a:p>
        </p:txBody>
      </p:sp>
      <p:sp>
        <p:nvSpPr>
          <p:cNvPr id="11" name="Text 8"/>
          <p:cNvSpPr/>
          <p:nvPr/>
        </p:nvSpPr>
        <p:spPr>
          <a:xfrm>
            <a:off x="6258878" y="4450318"/>
            <a:ext cx="2337554" cy="292060"/>
          </a:xfrm>
          <a:prstGeom prst="rect">
            <a:avLst/>
          </a:prstGeom>
          <a:noFill/>
          <a:ln/>
        </p:spPr>
        <p:txBody>
          <a:bodyPr wrap="none" lIns="0" tIns="0" rIns="0" bIns="0" rtlCol="0" anchor="t"/>
          <a:lstStyle/>
          <a:p>
            <a:pPr marL="0" indent="0" algn="l">
              <a:lnSpc>
                <a:spcPts val="2300"/>
              </a:lnSpc>
              <a:buNone/>
            </a:pPr>
            <a:r>
              <a:rPr lang="en-US" sz="1800" b="1" kern="0" spc="-37" dirty="0">
                <a:solidFill>
                  <a:srgbClr val="272525"/>
                </a:solidFill>
                <a:latin typeface="Petrona Bold" pitchFamily="34" charset="0"/>
                <a:ea typeface="Petrona Bold" pitchFamily="34" charset="-122"/>
                <a:cs typeface="Petrona Bold" pitchFamily="34" charset="-120"/>
              </a:rPr>
              <a:t>Dynamic Adaptation</a:t>
            </a:r>
            <a:endParaRPr lang="en-US" sz="1800" dirty="0"/>
          </a:p>
        </p:txBody>
      </p:sp>
      <p:sp>
        <p:nvSpPr>
          <p:cNvPr id="12" name="Text 9"/>
          <p:cNvSpPr/>
          <p:nvPr/>
        </p:nvSpPr>
        <p:spPr>
          <a:xfrm>
            <a:off x="6258878" y="4844296"/>
            <a:ext cx="7599045" cy="271939"/>
          </a:xfrm>
          <a:prstGeom prst="rect">
            <a:avLst/>
          </a:prstGeom>
          <a:noFill/>
          <a:ln/>
        </p:spPr>
        <p:txBody>
          <a:bodyPr wrap="none" lIns="0" tIns="0" rIns="0" bIns="0" rtlCol="0" anchor="t"/>
          <a:lstStyle/>
          <a:p>
            <a:pPr marL="0" indent="0" algn="l">
              <a:lnSpc>
                <a:spcPts val="2100"/>
              </a:lnSpc>
              <a:buNone/>
            </a:pPr>
            <a:r>
              <a:rPr lang="en-US" sz="1300" kern="0" spc="-27" dirty="0">
                <a:solidFill>
                  <a:srgbClr val="272525"/>
                </a:solidFill>
                <a:latin typeface="Inter" pitchFamily="34" charset="0"/>
                <a:ea typeface="Inter" pitchFamily="34" charset="-122"/>
                <a:cs typeface="Inter" pitchFamily="34" charset="-120"/>
              </a:rPr>
              <a:t>The system updated recommendations in real time, providing more relevant suggestions.</a:t>
            </a:r>
            <a:endParaRPr lang="en-US" sz="1300" dirty="0"/>
          </a:p>
        </p:txBody>
      </p:sp>
      <p:sp>
        <p:nvSpPr>
          <p:cNvPr id="13" name="Shape 10"/>
          <p:cNvSpPr/>
          <p:nvPr/>
        </p:nvSpPr>
        <p:spPr>
          <a:xfrm>
            <a:off x="6081355" y="5463659"/>
            <a:ext cx="7954089" cy="1020961"/>
          </a:xfrm>
          <a:prstGeom prst="roundRect">
            <a:avLst>
              <a:gd name="adj" fmla="val 6994"/>
            </a:avLst>
          </a:prstGeom>
          <a:solidFill>
            <a:srgbClr val="E0D7F4"/>
          </a:solidFill>
          <a:ln w="7620">
            <a:solidFill>
              <a:srgbClr val="C6BDDA"/>
            </a:solidFill>
            <a:prstDash val="solid"/>
          </a:ln>
        </p:spPr>
        <p:txBody>
          <a:bodyPr/>
          <a:lstStyle/>
          <a:p>
            <a:endParaRPr lang="en-IN"/>
          </a:p>
        </p:txBody>
      </p:sp>
      <p:sp>
        <p:nvSpPr>
          <p:cNvPr id="14" name="Text 11"/>
          <p:cNvSpPr/>
          <p:nvPr/>
        </p:nvSpPr>
        <p:spPr>
          <a:xfrm>
            <a:off x="6258878" y="5641181"/>
            <a:ext cx="2337554" cy="292060"/>
          </a:xfrm>
          <a:prstGeom prst="rect">
            <a:avLst/>
          </a:prstGeom>
          <a:noFill/>
          <a:ln/>
        </p:spPr>
        <p:txBody>
          <a:bodyPr wrap="none" lIns="0" tIns="0" rIns="0" bIns="0" rtlCol="0" anchor="t"/>
          <a:lstStyle/>
          <a:p>
            <a:pPr marL="0" indent="0" algn="l">
              <a:lnSpc>
                <a:spcPts val="2300"/>
              </a:lnSpc>
              <a:buNone/>
            </a:pPr>
            <a:r>
              <a:rPr lang="en-US" sz="1800" b="1" kern="0" spc="-37" dirty="0">
                <a:solidFill>
                  <a:srgbClr val="272525"/>
                </a:solidFill>
                <a:latin typeface="Petrona Bold" pitchFamily="34" charset="0"/>
                <a:ea typeface="Petrona Bold" pitchFamily="34" charset="-122"/>
                <a:cs typeface="Petrona Bold" pitchFamily="34" charset="-120"/>
              </a:rPr>
              <a:t>Interpretability</a:t>
            </a:r>
            <a:endParaRPr lang="en-US" sz="1800" dirty="0"/>
          </a:p>
        </p:txBody>
      </p:sp>
      <p:sp>
        <p:nvSpPr>
          <p:cNvPr id="15" name="Text 12"/>
          <p:cNvSpPr/>
          <p:nvPr/>
        </p:nvSpPr>
        <p:spPr>
          <a:xfrm>
            <a:off x="6258878" y="6035159"/>
            <a:ext cx="7599045" cy="271939"/>
          </a:xfrm>
          <a:prstGeom prst="rect">
            <a:avLst/>
          </a:prstGeom>
          <a:noFill/>
          <a:ln/>
        </p:spPr>
        <p:txBody>
          <a:bodyPr wrap="none" lIns="0" tIns="0" rIns="0" bIns="0" rtlCol="0" anchor="t"/>
          <a:lstStyle/>
          <a:p>
            <a:pPr marL="0" indent="0" algn="l">
              <a:lnSpc>
                <a:spcPts val="2100"/>
              </a:lnSpc>
              <a:buNone/>
            </a:pPr>
            <a:r>
              <a:rPr lang="en-US" sz="1300" kern="0" spc="-27" dirty="0">
                <a:solidFill>
                  <a:srgbClr val="272525"/>
                </a:solidFill>
                <a:latin typeface="Inter" pitchFamily="34" charset="0"/>
                <a:ea typeface="Inter" pitchFamily="34" charset="-122"/>
                <a:cs typeface="Inter" pitchFamily="34" charset="-120"/>
              </a:rPr>
              <a:t>Users understood why products were recommended, increasing trust in the system.</a:t>
            </a:r>
            <a:endParaRPr lang="en-US" sz="1300" dirty="0"/>
          </a:p>
        </p:txBody>
      </p:sp>
      <p:sp>
        <p:nvSpPr>
          <p:cNvPr id="16" name="Text 13"/>
          <p:cNvSpPr/>
          <p:nvPr/>
        </p:nvSpPr>
        <p:spPr>
          <a:xfrm>
            <a:off x="6081355" y="6675834"/>
            <a:ext cx="7954089" cy="1087755"/>
          </a:xfrm>
          <a:prstGeom prst="rect">
            <a:avLst/>
          </a:prstGeom>
          <a:noFill/>
          <a:ln/>
        </p:spPr>
        <p:txBody>
          <a:bodyPr wrap="square" lIns="0" tIns="0" rIns="0" bIns="0" rtlCol="0" anchor="t"/>
          <a:lstStyle/>
          <a:p>
            <a:pPr marL="0" indent="0" algn="l">
              <a:lnSpc>
                <a:spcPts val="2100"/>
              </a:lnSpc>
              <a:buNone/>
            </a:pPr>
            <a:r>
              <a:rPr lang="en-US" sz="1300" kern="0" spc="-27" dirty="0">
                <a:solidFill>
                  <a:srgbClr val="272525"/>
                </a:solidFill>
                <a:latin typeface="Inter" pitchFamily="34" charset="0"/>
                <a:ea typeface="Inter" pitchFamily="34" charset="-122"/>
                <a:cs typeface="Inter" pitchFamily="34" charset="-120"/>
              </a:rPr>
              <a:t>The enhanced system offered improved personalization, handling vague preferences and dynamically adapting to user behavior. Machine learning-based fuzzy rule optimization increased accuracy, while transparent fuzzy rules enhanced user trust. These advancements contribute to a more satisfying and effective e-commerce experience, fostering greater user engagement and sales.</a:t>
            </a:r>
            <a:endParaRPr lang="en-US" sz="1300" dirty="0"/>
          </a:p>
        </p:txBody>
      </p:sp>
      <p:sp>
        <p:nvSpPr>
          <p:cNvPr id="17" name="Rectangle 16">
            <a:extLst>
              <a:ext uri="{FF2B5EF4-FFF2-40B4-BE49-F238E27FC236}">
                <a16:creationId xmlns:a16="http://schemas.microsoft.com/office/drawing/2014/main" id="{DA52159B-B6E6-8BB8-1B78-10B2E692E694}"/>
              </a:ext>
            </a:extLst>
          </p:cNvPr>
          <p:cNvSpPr/>
          <p:nvPr/>
        </p:nvSpPr>
        <p:spPr>
          <a:xfrm>
            <a:off x="12816840" y="7787640"/>
            <a:ext cx="1706880" cy="3200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62539"/>
            <a:ext cx="9272349" cy="779621"/>
          </a:xfrm>
          <a:prstGeom prst="rect">
            <a:avLst/>
          </a:prstGeom>
          <a:noFill/>
          <a:ln/>
        </p:spPr>
        <p:txBody>
          <a:bodyPr wrap="none" lIns="0" tIns="0" rIns="0" bIns="0" rtlCol="0" anchor="t"/>
          <a:lstStyle/>
          <a:p>
            <a:pPr marL="0" indent="0" algn="l">
              <a:lnSpc>
                <a:spcPts val="6100"/>
              </a:lnSpc>
              <a:buNone/>
            </a:pPr>
            <a:r>
              <a:rPr lang="en-US" sz="4900" b="1" kern="0" spc="-98" dirty="0">
                <a:solidFill>
                  <a:srgbClr val="F95F88"/>
                </a:solidFill>
                <a:latin typeface="Petrona Bold" pitchFamily="34" charset="0"/>
                <a:ea typeface="Petrona Bold" pitchFamily="34" charset="-122"/>
                <a:cs typeface="Petrona Bold" pitchFamily="34" charset="-120"/>
              </a:rPr>
              <a:t>Key Results and Future Directions</a:t>
            </a:r>
            <a:endParaRPr lang="en-US" sz="4900" dirty="0"/>
          </a:p>
        </p:txBody>
      </p:sp>
      <p:sp>
        <p:nvSpPr>
          <p:cNvPr id="3" name="Shape 1"/>
          <p:cNvSpPr/>
          <p:nvPr/>
        </p:nvSpPr>
        <p:spPr>
          <a:xfrm>
            <a:off x="793790" y="2637473"/>
            <a:ext cx="510302" cy="510302"/>
          </a:xfrm>
          <a:prstGeom prst="roundRect">
            <a:avLst>
              <a:gd name="adj" fmla="val 18669"/>
            </a:avLst>
          </a:prstGeom>
          <a:solidFill>
            <a:srgbClr val="E0D7F4"/>
          </a:solidFill>
          <a:ln w="7620">
            <a:solidFill>
              <a:srgbClr val="C6BDDA"/>
            </a:solidFill>
            <a:prstDash val="solid"/>
          </a:ln>
        </p:spPr>
        <p:txBody>
          <a:bodyPr/>
          <a:lstStyle/>
          <a:p>
            <a:endParaRPr lang="en-IN"/>
          </a:p>
        </p:txBody>
      </p:sp>
      <p:sp>
        <p:nvSpPr>
          <p:cNvPr id="4" name="Text 2"/>
          <p:cNvSpPr/>
          <p:nvPr/>
        </p:nvSpPr>
        <p:spPr>
          <a:xfrm>
            <a:off x="1530906" y="2637473"/>
            <a:ext cx="3493770"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Better Recommendations</a:t>
            </a:r>
            <a:endParaRPr lang="en-US" sz="2450" dirty="0"/>
          </a:p>
        </p:txBody>
      </p:sp>
      <p:sp>
        <p:nvSpPr>
          <p:cNvPr id="5" name="Text 3"/>
          <p:cNvSpPr/>
          <p:nvPr/>
        </p:nvSpPr>
        <p:spPr>
          <a:xfrm>
            <a:off x="1530906" y="3163491"/>
            <a:ext cx="5670947"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More accurate and personalized product suggestions.</a:t>
            </a:r>
            <a:endParaRPr lang="en-US" sz="1750" dirty="0"/>
          </a:p>
        </p:txBody>
      </p:sp>
      <p:sp>
        <p:nvSpPr>
          <p:cNvPr id="6" name="Shape 4"/>
          <p:cNvSpPr/>
          <p:nvPr/>
        </p:nvSpPr>
        <p:spPr>
          <a:xfrm>
            <a:off x="7428667" y="2637473"/>
            <a:ext cx="510302" cy="510302"/>
          </a:xfrm>
          <a:prstGeom prst="roundRect">
            <a:avLst>
              <a:gd name="adj" fmla="val 18669"/>
            </a:avLst>
          </a:prstGeom>
          <a:solidFill>
            <a:srgbClr val="E0D7F4"/>
          </a:solidFill>
          <a:ln w="7620">
            <a:solidFill>
              <a:srgbClr val="C6BDDA"/>
            </a:solidFill>
            <a:prstDash val="solid"/>
          </a:ln>
        </p:spPr>
        <p:txBody>
          <a:bodyPr/>
          <a:lstStyle/>
          <a:p>
            <a:endParaRPr lang="en-IN"/>
          </a:p>
        </p:txBody>
      </p:sp>
      <p:sp>
        <p:nvSpPr>
          <p:cNvPr id="7" name="Text 5"/>
          <p:cNvSpPr/>
          <p:nvPr/>
        </p:nvSpPr>
        <p:spPr>
          <a:xfrm>
            <a:off x="8165783" y="2637473"/>
            <a:ext cx="4467820"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Understood Unclear Preferences</a:t>
            </a:r>
            <a:endParaRPr lang="en-US" sz="2450" dirty="0"/>
          </a:p>
        </p:txBody>
      </p:sp>
      <p:sp>
        <p:nvSpPr>
          <p:cNvPr id="8" name="Text 6"/>
          <p:cNvSpPr/>
          <p:nvPr/>
        </p:nvSpPr>
        <p:spPr>
          <a:xfrm>
            <a:off x="8165783" y="3163491"/>
            <a:ext cx="5670947"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Better handling of vague inputs.</a:t>
            </a:r>
            <a:endParaRPr lang="en-US" sz="1750" dirty="0"/>
          </a:p>
        </p:txBody>
      </p:sp>
      <p:sp>
        <p:nvSpPr>
          <p:cNvPr id="9" name="Shape 7"/>
          <p:cNvSpPr/>
          <p:nvPr/>
        </p:nvSpPr>
        <p:spPr>
          <a:xfrm>
            <a:off x="793790" y="4008358"/>
            <a:ext cx="510302" cy="510302"/>
          </a:xfrm>
          <a:prstGeom prst="roundRect">
            <a:avLst>
              <a:gd name="adj" fmla="val 18669"/>
            </a:avLst>
          </a:prstGeom>
          <a:solidFill>
            <a:srgbClr val="E0D7F4"/>
          </a:solidFill>
          <a:ln w="7620">
            <a:solidFill>
              <a:srgbClr val="C6BDDA"/>
            </a:solidFill>
            <a:prstDash val="solid"/>
          </a:ln>
        </p:spPr>
        <p:txBody>
          <a:bodyPr/>
          <a:lstStyle/>
          <a:p>
            <a:endParaRPr lang="en-IN"/>
          </a:p>
        </p:txBody>
      </p:sp>
      <p:sp>
        <p:nvSpPr>
          <p:cNvPr id="10" name="Text 8"/>
          <p:cNvSpPr/>
          <p:nvPr/>
        </p:nvSpPr>
        <p:spPr>
          <a:xfrm>
            <a:off x="1530906" y="4008358"/>
            <a:ext cx="3481507"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Adapted to User Behavior</a:t>
            </a:r>
            <a:endParaRPr lang="en-US" sz="2450" dirty="0"/>
          </a:p>
        </p:txBody>
      </p:sp>
      <p:sp>
        <p:nvSpPr>
          <p:cNvPr id="11" name="Text 9"/>
          <p:cNvSpPr/>
          <p:nvPr/>
        </p:nvSpPr>
        <p:spPr>
          <a:xfrm>
            <a:off x="1530906" y="4534376"/>
            <a:ext cx="5670947"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Improved recommendations over time.</a:t>
            </a:r>
            <a:endParaRPr lang="en-US" sz="1750" dirty="0"/>
          </a:p>
        </p:txBody>
      </p:sp>
      <p:sp>
        <p:nvSpPr>
          <p:cNvPr id="12" name="Shape 10"/>
          <p:cNvSpPr/>
          <p:nvPr/>
        </p:nvSpPr>
        <p:spPr>
          <a:xfrm>
            <a:off x="7428667" y="4008358"/>
            <a:ext cx="510302" cy="510302"/>
          </a:xfrm>
          <a:prstGeom prst="roundRect">
            <a:avLst>
              <a:gd name="adj" fmla="val 18669"/>
            </a:avLst>
          </a:prstGeom>
          <a:solidFill>
            <a:srgbClr val="E0D7F4"/>
          </a:solidFill>
          <a:ln w="7620">
            <a:solidFill>
              <a:srgbClr val="C6BDDA"/>
            </a:solidFill>
            <a:prstDash val="solid"/>
          </a:ln>
        </p:spPr>
        <p:txBody>
          <a:bodyPr/>
          <a:lstStyle/>
          <a:p>
            <a:endParaRPr lang="en-IN"/>
          </a:p>
        </p:txBody>
      </p:sp>
      <p:sp>
        <p:nvSpPr>
          <p:cNvPr id="13" name="Text 11"/>
          <p:cNvSpPr/>
          <p:nvPr/>
        </p:nvSpPr>
        <p:spPr>
          <a:xfrm>
            <a:off x="8165783" y="4008358"/>
            <a:ext cx="3118842" cy="389930"/>
          </a:xfrm>
          <a:prstGeom prst="rect">
            <a:avLst/>
          </a:prstGeom>
          <a:noFill/>
          <a:ln/>
        </p:spPr>
        <p:txBody>
          <a:bodyPr wrap="none" lIns="0" tIns="0" rIns="0" bIns="0" rtlCol="0" anchor="t"/>
          <a:lstStyle/>
          <a:p>
            <a:pPr marL="0" indent="0" algn="l">
              <a:lnSpc>
                <a:spcPts val="3050"/>
              </a:lnSpc>
              <a:buNone/>
            </a:pPr>
            <a:r>
              <a:rPr lang="en-US" sz="2450" b="1" kern="0" spc="-49" dirty="0">
                <a:solidFill>
                  <a:srgbClr val="272525"/>
                </a:solidFill>
                <a:latin typeface="Petrona Bold" pitchFamily="34" charset="0"/>
                <a:ea typeface="Petrona Bold" pitchFamily="34" charset="-122"/>
                <a:cs typeface="Petrona Bold" pitchFamily="34" charset="-120"/>
              </a:rPr>
              <a:t>Faster and Efficient</a:t>
            </a:r>
            <a:endParaRPr lang="en-US" sz="2450" dirty="0"/>
          </a:p>
        </p:txBody>
      </p:sp>
      <p:sp>
        <p:nvSpPr>
          <p:cNvPr id="14" name="Text 12"/>
          <p:cNvSpPr/>
          <p:nvPr/>
        </p:nvSpPr>
        <p:spPr>
          <a:xfrm>
            <a:off x="8165783" y="4534376"/>
            <a:ext cx="5670947"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Optimized fuzzy logic system worked quickly.</a:t>
            </a:r>
            <a:endParaRPr lang="en-US" sz="1750" dirty="0"/>
          </a:p>
        </p:txBody>
      </p:sp>
      <p:sp>
        <p:nvSpPr>
          <p:cNvPr id="15" name="Text 13"/>
          <p:cNvSpPr/>
          <p:nvPr/>
        </p:nvSpPr>
        <p:spPr>
          <a:xfrm>
            <a:off x="793790" y="5152430"/>
            <a:ext cx="13042821" cy="1814513"/>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results demonstrate the effectiveness of the enhanced fuzzy logic-based recommendation system, offering more accurate and personalized product suggestions, better handling of vague inputs, and improved recommendations over time. The optimized system works quickly, even with large amounts of data, indicating its potential for real-world e-commerce applications. Future research should focus on refining the adaptive learning mechanisms and exploring multi-modal data integration.</a:t>
            </a:r>
            <a:endParaRPr lang="en-US" sz="1750" dirty="0"/>
          </a:p>
        </p:txBody>
      </p:sp>
      <p:sp>
        <p:nvSpPr>
          <p:cNvPr id="16" name="Rectangle 15">
            <a:extLst>
              <a:ext uri="{FF2B5EF4-FFF2-40B4-BE49-F238E27FC236}">
                <a16:creationId xmlns:a16="http://schemas.microsoft.com/office/drawing/2014/main" id="{680FEFCC-170D-079D-07E7-A148D12CF260}"/>
              </a:ext>
            </a:extLst>
          </p:cNvPr>
          <p:cNvSpPr/>
          <p:nvPr/>
        </p:nvSpPr>
        <p:spPr>
          <a:xfrm>
            <a:off x="12816840" y="7787640"/>
            <a:ext cx="1706880" cy="32004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TotalTime>
  <Words>935</Words>
  <Application>Microsoft Office PowerPoint</Application>
  <PresentationFormat>Custom</PresentationFormat>
  <Paragraphs>84</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Inter</vt:lpstr>
      <vt:lpstr>Arial</vt:lpstr>
      <vt:lpstr>Petrona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Ajay Singh Rathore</cp:lastModifiedBy>
  <cp:revision>4</cp:revision>
  <dcterms:created xsi:type="dcterms:W3CDTF">2025-04-12T17:14:57Z</dcterms:created>
  <dcterms:modified xsi:type="dcterms:W3CDTF">2025-04-12T17:19:50Z</dcterms:modified>
</cp:coreProperties>
</file>