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753600" cy="7315200"/>
  <p:notesSz cx="6858000" cy="9144000"/>
  <p:embeddedFontLst>
    <p:embeddedFont>
      <p:font typeface="Calibri (MS)" charset="1" panose="020F0502020204030204"/>
      <p:regular r:id="rId20"/>
    </p:embeddedFont>
    <p:embeddedFont>
      <p:font typeface="Anton"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1520" y="2272453"/>
            <a:ext cx="8290560" cy="1568027"/>
            <a:chOff x="0" y="0"/>
            <a:chExt cx="11054080" cy="2090702"/>
          </a:xfrm>
        </p:grpSpPr>
        <p:sp>
          <p:nvSpPr>
            <p:cNvPr name="Freeform 3" id="3"/>
            <p:cNvSpPr/>
            <p:nvPr/>
          </p:nvSpPr>
          <p:spPr>
            <a:xfrm flipH="false" flipV="false" rot="0">
              <a:off x="0" y="0"/>
              <a:ext cx="11054080" cy="2090702"/>
            </a:xfrm>
            <a:custGeom>
              <a:avLst/>
              <a:gdLst/>
              <a:ahLst/>
              <a:cxnLst/>
              <a:rect r="r" b="b" t="t" l="l"/>
              <a:pathLst>
                <a:path h="2090702" w="11054080">
                  <a:moveTo>
                    <a:pt x="0" y="0"/>
                  </a:moveTo>
                  <a:lnTo>
                    <a:pt x="11054080" y="0"/>
                  </a:lnTo>
                  <a:lnTo>
                    <a:pt x="11054080" y="2090702"/>
                  </a:lnTo>
                  <a:lnTo>
                    <a:pt x="0" y="2090702"/>
                  </a:lnTo>
                  <a:close/>
                </a:path>
              </a:pathLst>
            </a:custGeom>
            <a:solidFill>
              <a:srgbClr val="000000">
                <a:alpha val="0"/>
              </a:srgbClr>
            </a:solidFill>
          </p:spPr>
        </p:sp>
        <p:sp>
          <p:nvSpPr>
            <p:cNvPr name="TextBox 4" id="4"/>
            <p:cNvSpPr txBox="true"/>
            <p:nvPr/>
          </p:nvSpPr>
          <p:spPr>
            <a:xfrm>
              <a:off x="0" y="-95250"/>
              <a:ext cx="11054080" cy="2185952"/>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AWS SageMaker Overview</a:t>
              </a:r>
            </a:p>
          </p:txBody>
        </p:sp>
      </p:grpSp>
      <p:sp>
        <p:nvSpPr>
          <p:cNvPr name="TextBox 5" id="5"/>
          <p:cNvSpPr txBox="true"/>
          <p:nvPr/>
        </p:nvSpPr>
        <p:spPr>
          <a:xfrm rot="0">
            <a:off x="1554480" y="4124325"/>
            <a:ext cx="6644640" cy="1844675"/>
          </a:xfrm>
          <a:prstGeom prst="rect">
            <a:avLst/>
          </a:prstGeom>
        </p:spPr>
        <p:txBody>
          <a:bodyPr anchor="t" rtlCol="false" tIns="0" lIns="0" bIns="0" rIns="0">
            <a:spAutoFit/>
          </a:bodyPr>
          <a:lstStyle/>
          <a:p>
            <a:pPr algn="ctr">
              <a:lnSpc>
                <a:spcPts val="4095"/>
              </a:lnSpc>
            </a:pPr>
            <a:r>
              <a:rPr lang="en-US" sz="3413">
                <a:solidFill>
                  <a:srgbClr val="898989"/>
                </a:solidFill>
                <a:latin typeface="Calibri (MS)"/>
                <a:ea typeface="Calibri (MS)"/>
                <a:cs typeface="Calibri (MS)"/>
                <a:sym typeface="Calibri (MS)"/>
              </a:rPr>
              <a:t>Build, Train, and Deploy Machine Learning Models at Scale</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495425"/>
            <a:ext cx="9753600" cy="4257675"/>
          </a:xfrm>
          <a:prstGeom prst="rect">
            <a:avLst/>
          </a:prstGeom>
        </p:spPr>
        <p:txBody>
          <a:bodyPr anchor="t" rtlCol="false" tIns="0" lIns="0" bIns="0" rIns="0">
            <a:spAutoFit/>
          </a:bodyPr>
          <a:lstStyle/>
          <a:p>
            <a:pPr algn="ctr">
              <a:lnSpc>
                <a:spcPts val="4192"/>
              </a:lnSpc>
              <a:spcBef>
                <a:spcPct val="0"/>
              </a:spcBef>
            </a:pPr>
            <a:r>
              <a:rPr lang="en-US" sz="3493">
                <a:solidFill>
                  <a:srgbClr val="000000"/>
                </a:solidFill>
                <a:latin typeface="Calibri (MS)"/>
                <a:ea typeface="Calibri (MS)"/>
                <a:cs typeface="Calibri (MS)"/>
                <a:sym typeface="Calibri (MS)"/>
              </a:rPr>
              <a:t>Step 2: Launch a SageMaker Notebook</a:t>
            </a:r>
          </a:p>
          <a:p>
            <a:pPr algn="ctr">
              <a:lnSpc>
                <a:spcPts val="4192"/>
              </a:lnSpc>
              <a:spcBef>
                <a:spcPct val="0"/>
              </a:spcBef>
            </a:pPr>
          </a:p>
          <a:p>
            <a:pPr algn="ctr">
              <a:lnSpc>
                <a:spcPts val="4192"/>
              </a:lnSpc>
              <a:spcBef>
                <a:spcPct val="0"/>
              </a:spcBef>
            </a:pPr>
            <a:r>
              <a:rPr lang="en-US" sz="3493">
                <a:solidFill>
                  <a:srgbClr val="000000"/>
                </a:solidFill>
                <a:latin typeface="Calibri (MS)"/>
                <a:ea typeface="Calibri (MS)"/>
                <a:cs typeface="Calibri (MS)"/>
                <a:sym typeface="Calibri (MS)"/>
              </a:rPr>
              <a:t>Go to AWS SageMaker → Studio → Create Notebook.</a:t>
            </a:r>
          </a:p>
          <a:p>
            <a:pPr algn="ctr">
              <a:lnSpc>
                <a:spcPts val="4192"/>
              </a:lnSpc>
              <a:spcBef>
                <a:spcPct val="0"/>
              </a:spcBef>
            </a:pPr>
          </a:p>
          <a:p>
            <a:pPr algn="ctr">
              <a:lnSpc>
                <a:spcPts val="4192"/>
              </a:lnSpc>
              <a:spcBef>
                <a:spcPct val="0"/>
              </a:spcBef>
            </a:pPr>
            <a:r>
              <a:rPr lang="en-US" sz="3493">
                <a:solidFill>
                  <a:srgbClr val="000000"/>
                </a:solidFill>
                <a:latin typeface="Calibri (MS)"/>
                <a:ea typeface="Calibri (MS)"/>
                <a:cs typeface="Calibri (MS)"/>
                <a:sym typeface="Calibri (MS)"/>
              </a:rPr>
              <a:t>Choose a ml.t2.medium instance (cheap for experimentation).</a:t>
            </a:r>
          </a:p>
          <a:p>
            <a:pPr algn="ctr">
              <a:lnSpc>
                <a:spcPts val="4192"/>
              </a:lnSpc>
              <a:spcBef>
                <a:spcPct val="0"/>
              </a:spcBef>
            </a:pPr>
          </a:p>
          <a:p>
            <a:pPr algn="ctr">
              <a:lnSpc>
                <a:spcPts val="4192"/>
              </a:lnSpc>
              <a:spcBef>
                <a:spcPct val="0"/>
              </a:spcBef>
            </a:pPr>
            <a:r>
              <a:rPr lang="en-US" sz="3493">
                <a:solidFill>
                  <a:srgbClr val="000000"/>
                </a:solidFill>
                <a:latin typeface="Calibri (MS)"/>
                <a:ea typeface="Calibri (MS)"/>
                <a:cs typeface="Calibri (MS)"/>
                <a:sym typeface="Calibri (MS)"/>
              </a:rPr>
              <a:t>Open a Jupyter notebook.</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1717" y="683895"/>
            <a:ext cx="9350167" cy="5957570"/>
          </a:xfrm>
          <a:prstGeom prst="rect">
            <a:avLst/>
          </a:prstGeom>
        </p:spPr>
        <p:txBody>
          <a:bodyPr anchor="t" rtlCol="false" tIns="0" lIns="0" bIns="0" rIns="0">
            <a:spAutoFit/>
          </a:bodyPr>
          <a:lstStyle/>
          <a:p>
            <a:pPr algn="ctr">
              <a:lnSpc>
                <a:spcPts val="3376"/>
              </a:lnSpc>
              <a:spcBef>
                <a:spcPct val="0"/>
              </a:spcBef>
            </a:pPr>
            <a:r>
              <a:rPr lang="en-US" sz="2813">
                <a:solidFill>
                  <a:srgbClr val="000000"/>
                </a:solidFill>
                <a:latin typeface="Calibri (MS)"/>
                <a:ea typeface="Calibri (MS)"/>
                <a:cs typeface="Calibri (MS)"/>
                <a:sym typeface="Calibri (MS)"/>
              </a:rPr>
              <a:t>Step 3: Explore and Prepare Data</a:t>
            </a:r>
          </a:p>
          <a:p>
            <a:pPr algn="ctr">
              <a:lnSpc>
                <a:spcPts val="3376"/>
              </a:lnSpc>
              <a:spcBef>
                <a:spcPct val="0"/>
              </a:spcBef>
            </a:pPr>
          </a:p>
          <a:p>
            <a:pPr algn="ctr">
              <a:lnSpc>
                <a:spcPts val="3376"/>
              </a:lnSpc>
              <a:spcBef>
                <a:spcPct val="0"/>
              </a:spcBef>
            </a:pPr>
            <a:r>
              <a:rPr lang="en-US" sz="2813">
                <a:solidFill>
                  <a:srgbClr val="000000"/>
                </a:solidFill>
                <a:latin typeface="Calibri (MS)"/>
                <a:ea typeface="Calibri (MS)"/>
                <a:cs typeface="Calibri (MS)"/>
                <a:sym typeface="Calibri (MS)"/>
              </a:rPr>
              <a:t>In the notebook, you can use Python and Pandas:</a:t>
            </a:r>
          </a:p>
          <a:p>
            <a:pPr algn="ctr">
              <a:lnSpc>
                <a:spcPts val="3376"/>
              </a:lnSpc>
              <a:spcBef>
                <a:spcPct val="0"/>
              </a:spcBef>
            </a:pPr>
            <a:r>
              <a:rPr lang="en-US" sz="2813">
                <a:solidFill>
                  <a:srgbClr val="000000"/>
                </a:solidFill>
                <a:latin typeface="Calibri (MS)"/>
                <a:ea typeface="Calibri (MS)"/>
                <a:cs typeface="Calibri (MS)"/>
                <a:sym typeface="Calibri (MS)"/>
              </a:rPr>
              <a:t>import pandas as pd</a:t>
            </a:r>
          </a:p>
          <a:p>
            <a:pPr algn="ctr">
              <a:lnSpc>
                <a:spcPts val="3376"/>
              </a:lnSpc>
              <a:spcBef>
                <a:spcPct val="0"/>
              </a:spcBef>
            </a:pPr>
            <a:r>
              <a:rPr lang="en-US" sz="2813">
                <a:solidFill>
                  <a:srgbClr val="000000"/>
                </a:solidFill>
                <a:latin typeface="Calibri (MS)"/>
                <a:ea typeface="Calibri (MS)"/>
                <a:cs typeface="Calibri (MS)"/>
                <a:sym typeface="Calibri (MS)"/>
              </a:rPr>
              <a:t># Load data from S3</a:t>
            </a:r>
          </a:p>
          <a:p>
            <a:pPr algn="ctr">
              <a:lnSpc>
                <a:spcPts val="3376"/>
              </a:lnSpc>
              <a:spcBef>
                <a:spcPct val="0"/>
              </a:spcBef>
            </a:pPr>
            <a:r>
              <a:rPr lang="en-US" sz="2813">
                <a:solidFill>
                  <a:srgbClr val="000000"/>
                </a:solidFill>
                <a:latin typeface="Calibri (MS)"/>
                <a:ea typeface="Calibri (MS)"/>
                <a:cs typeface="Calibri (MS)"/>
                <a:sym typeface="Calibri (MS)"/>
              </a:rPr>
              <a:t>data = pd.read_csv('s3://my-sagemaker-bucket/house_data.csv')</a:t>
            </a:r>
          </a:p>
          <a:p>
            <a:pPr algn="ctr">
              <a:lnSpc>
                <a:spcPts val="3376"/>
              </a:lnSpc>
              <a:spcBef>
                <a:spcPct val="0"/>
              </a:spcBef>
            </a:pPr>
            <a:r>
              <a:rPr lang="en-US" sz="2813">
                <a:solidFill>
                  <a:srgbClr val="000000"/>
                </a:solidFill>
                <a:latin typeface="Calibri (MS)"/>
                <a:ea typeface="Calibri (MS)"/>
                <a:cs typeface="Calibri (MS)"/>
                <a:sym typeface="Calibri (MS)"/>
              </a:rPr>
              <a:t>print(data.head())</a:t>
            </a:r>
          </a:p>
          <a:p>
            <a:pPr algn="ctr">
              <a:lnSpc>
                <a:spcPts val="3376"/>
              </a:lnSpc>
              <a:spcBef>
                <a:spcPct val="0"/>
              </a:spcBef>
            </a:pPr>
            <a:r>
              <a:rPr lang="en-US" sz="2813">
                <a:solidFill>
                  <a:srgbClr val="000000"/>
                </a:solidFill>
                <a:latin typeface="Calibri (MS)"/>
                <a:ea typeface="Calibri (MS)"/>
                <a:cs typeface="Calibri (MS)"/>
                <a:sym typeface="Calibri (MS)"/>
              </a:rPr>
              <a:t># Preprocessing: convert categorical features to numbers</a:t>
            </a:r>
          </a:p>
          <a:p>
            <a:pPr algn="ctr">
              <a:lnSpc>
                <a:spcPts val="3376"/>
              </a:lnSpc>
              <a:spcBef>
                <a:spcPct val="0"/>
              </a:spcBef>
            </a:pPr>
            <a:r>
              <a:rPr lang="en-US" sz="2813">
                <a:solidFill>
                  <a:srgbClr val="000000"/>
                </a:solidFill>
                <a:latin typeface="Calibri (MS)"/>
                <a:ea typeface="Calibri (MS)"/>
                <a:cs typeface="Calibri (MS)"/>
                <a:sym typeface="Calibri (MS)"/>
              </a:rPr>
              <a:t>data = pd.get_dummies(data, columns=['Location'])</a:t>
            </a:r>
          </a:p>
          <a:p>
            <a:pPr algn="ctr">
              <a:lnSpc>
                <a:spcPts val="3376"/>
              </a:lnSpc>
              <a:spcBef>
                <a:spcPct val="0"/>
              </a:spcBef>
            </a:pPr>
            <a:r>
              <a:rPr lang="en-US" sz="2813">
                <a:solidFill>
                  <a:srgbClr val="000000"/>
                </a:solidFill>
                <a:latin typeface="Calibri (MS)"/>
                <a:ea typeface="Calibri (MS)"/>
                <a:cs typeface="Calibri (MS)"/>
                <a:sym typeface="Calibri (MS)"/>
              </a:rPr>
              <a:t>X = data.drop('Price', axis=1)</a:t>
            </a:r>
          </a:p>
          <a:p>
            <a:pPr algn="ctr">
              <a:lnSpc>
                <a:spcPts val="3376"/>
              </a:lnSpc>
              <a:spcBef>
                <a:spcPct val="0"/>
              </a:spcBef>
            </a:pPr>
            <a:r>
              <a:rPr lang="en-US" sz="2813">
                <a:solidFill>
                  <a:srgbClr val="000000"/>
                </a:solidFill>
                <a:latin typeface="Calibri (MS)"/>
                <a:ea typeface="Calibri (MS)"/>
                <a:cs typeface="Calibri (MS)"/>
                <a:sym typeface="Calibri (MS)"/>
              </a:rPr>
              <a:t>y = data['Price']</a:t>
            </a:r>
          </a:p>
          <a:p>
            <a:pPr algn="ctr">
              <a:lnSpc>
                <a:spcPts val="3376"/>
              </a:lnSpc>
              <a:spcBef>
                <a:spcPct val="0"/>
              </a:spcBef>
            </a:pPr>
            <a:r>
              <a:rPr lang="en-US" sz="2813">
                <a:solidFill>
                  <a:srgbClr val="000000"/>
                </a:solidFill>
                <a:latin typeface="Calibri (MS)"/>
                <a:ea typeface="Calibri (MS)"/>
                <a:cs typeface="Calibri (MS)"/>
                <a:sym typeface="Calibri (MS)"/>
              </a:rPr>
              <a:t>Here:</a:t>
            </a:r>
          </a:p>
          <a:p>
            <a:pPr algn="ctr">
              <a:lnSpc>
                <a:spcPts val="3376"/>
              </a:lnSpc>
              <a:spcBef>
                <a:spcPct val="0"/>
              </a:spcBef>
            </a:pPr>
            <a:r>
              <a:rPr lang="en-US" sz="2813">
                <a:solidFill>
                  <a:srgbClr val="000000"/>
                </a:solidFill>
                <a:latin typeface="Calibri (MS)"/>
                <a:ea typeface="Calibri (MS)"/>
                <a:cs typeface="Calibri (MS)"/>
                <a:sym typeface="Calibri (MS)"/>
              </a:rPr>
              <a:t>X is input features.</a:t>
            </a:r>
          </a:p>
          <a:p>
            <a:pPr algn="ctr">
              <a:lnSpc>
                <a:spcPts val="3376"/>
              </a:lnSpc>
              <a:spcBef>
                <a:spcPct val="0"/>
              </a:spcBef>
            </a:pPr>
            <a:r>
              <a:rPr lang="en-US" sz="2813">
                <a:solidFill>
                  <a:srgbClr val="000000"/>
                </a:solidFill>
                <a:latin typeface="Calibri (MS)"/>
                <a:ea typeface="Calibri (MS)"/>
                <a:cs typeface="Calibri (MS)"/>
                <a:sym typeface="Calibri (MS)"/>
              </a:rPr>
              <a:t>y is target (house price).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56539" y="84939"/>
            <a:ext cx="8440522" cy="7088171"/>
          </a:xfrm>
          <a:prstGeom prst="rect">
            <a:avLst/>
          </a:prstGeom>
        </p:spPr>
        <p:txBody>
          <a:bodyPr anchor="t" rtlCol="false" tIns="0" lIns="0" bIns="0" rIns="0">
            <a:spAutoFit/>
          </a:bodyPr>
          <a:lstStyle/>
          <a:p>
            <a:pPr algn="ctr">
              <a:lnSpc>
                <a:spcPts val="3420"/>
              </a:lnSpc>
              <a:spcBef>
                <a:spcPct val="0"/>
              </a:spcBef>
            </a:pPr>
            <a:r>
              <a:rPr lang="en-US" sz="2850">
                <a:solidFill>
                  <a:srgbClr val="000000"/>
                </a:solidFill>
                <a:latin typeface="Calibri (MS)"/>
                <a:ea typeface="Calibri (MS)"/>
                <a:cs typeface="Calibri (MS)"/>
                <a:sym typeface="Calibri (MS)"/>
              </a:rPr>
              <a:t>Step 4: Train the Model</a:t>
            </a:r>
          </a:p>
          <a:p>
            <a:pPr algn="ctr">
              <a:lnSpc>
                <a:spcPts val="3420"/>
              </a:lnSpc>
              <a:spcBef>
                <a:spcPct val="0"/>
              </a:spcBef>
            </a:pPr>
          </a:p>
          <a:p>
            <a:pPr algn="l">
              <a:lnSpc>
                <a:spcPts val="3420"/>
              </a:lnSpc>
              <a:spcBef>
                <a:spcPct val="0"/>
              </a:spcBef>
            </a:pPr>
            <a:r>
              <a:rPr lang="en-US" sz="2850">
                <a:solidFill>
                  <a:srgbClr val="000000"/>
                </a:solidFill>
                <a:latin typeface="Calibri (MS)"/>
                <a:ea typeface="Calibri (MS)"/>
                <a:cs typeface="Calibri (MS)"/>
                <a:sym typeface="Calibri (MS)"/>
              </a:rPr>
              <a:t>SageMaker has built-in algorithms, e.g., XGBoost.</a:t>
            </a:r>
          </a:p>
          <a:p>
            <a:pPr algn="ctr">
              <a:lnSpc>
                <a:spcPts val="3420"/>
              </a:lnSpc>
              <a:spcBef>
                <a:spcPct val="0"/>
              </a:spcBef>
            </a:pPr>
          </a:p>
          <a:p>
            <a:pPr algn="l">
              <a:lnSpc>
                <a:spcPts val="1550"/>
              </a:lnSpc>
              <a:spcBef>
                <a:spcPct val="0"/>
              </a:spcBef>
            </a:pPr>
            <a:r>
              <a:rPr lang="en-US" sz="1292">
                <a:solidFill>
                  <a:srgbClr val="000000"/>
                </a:solidFill>
                <a:latin typeface="Calibri (MS)"/>
                <a:ea typeface="Calibri (MS)"/>
                <a:cs typeface="Calibri (MS)"/>
                <a:sym typeface="Calibri (MS)"/>
              </a:rPr>
              <a:t>import sagemaker</a:t>
            </a:r>
          </a:p>
          <a:p>
            <a:pPr algn="l">
              <a:lnSpc>
                <a:spcPts val="1550"/>
              </a:lnSpc>
              <a:spcBef>
                <a:spcPct val="0"/>
              </a:spcBef>
            </a:pPr>
            <a:r>
              <a:rPr lang="en-US" sz="1292">
                <a:solidFill>
                  <a:srgbClr val="000000"/>
                </a:solidFill>
                <a:latin typeface="Calibri (MS)"/>
                <a:ea typeface="Calibri (MS)"/>
                <a:cs typeface="Calibri (MS)"/>
                <a:sym typeface="Calibri (MS)"/>
              </a:rPr>
              <a:t>from sagemaker import get_execution_role</a:t>
            </a:r>
          </a:p>
          <a:p>
            <a:pPr algn="l">
              <a:lnSpc>
                <a:spcPts val="1550"/>
              </a:lnSpc>
              <a:spcBef>
                <a:spcPct val="0"/>
              </a:spcBef>
            </a:pPr>
            <a:r>
              <a:rPr lang="en-US" sz="1292">
                <a:solidFill>
                  <a:srgbClr val="000000"/>
                </a:solidFill>
                <a:latin typeface="Calibri (MS)"/>
                <a:ea typeface="Calibri (MS)"/>
                <a:cs typeface="Calibri (MS)"/>
                <a:sym typeface="Calibri (MS)"/>
              </a:rPr>
              <a:t>from sagemaker.inputs import TrainingInput</a:t>
            </a:r>
          </a:p>
          <a:p>
            <a:pPr algn="l">
              <a:lnSpc>
                <a:spcPts val="1550"/>
              </a:lnSpc>
              <a:spcBef>
                <a:spcPct val="0"/>
              </a:spcBef>
            </a:pPr>
            <a:r>
              <a:rPr lang="en-US" sz="1292">
                <a:solidFill>
                  <a:srgbClr val="000000"/>
                </a:solidFill>
                <a:latin typeface="Calibri (MS)"/>
                <a:ea typeface="Calibri (MS)"/>
                <a:cs typeface="Calibri (MS)"/>
                <a:sym typeface="Calibri (MS)"/>
              </a:rPr>
              <a:t>from sagemaker.xgboost import XGBoost</a:t>
            </a:r>
          </a:p>
          <a:p>
            <a:pPr algn="l">
              <a:lnSpc>
                <a:spcPts val="1550"/>
              </a:lnSpc>
              <a:spcBef>
                <a:spcPct val="0"/>
              </a:spcBef>
            </a:pPr>
            <a:r>
              <a:rPr lang="en-US" sz="1292">
                <a:solidFill>
                  <a:srgbClr val="000000"/>
                </a:solidFill>
                <a:latin typeface="Calibri (MS)"/>
                <a:ea typeface="Calibri (MS)"/>
                <a:cs typeface="Calibri (MS)"/>
                <a:sym typeface="Calibri (MS)"/>
              </a:rPr>
              <a:t>role = get_execution_role()</a:t>
            </a:r>
          </a:p>
          <a:p>
            <a:pPr algn="l">
              <a:lnSpc>
                <a:spcPts val="1550"/>
              </a:lnSpc>
              <a:spcBef>
                <a:spcPct val="0"/>
              </a:spcBef>
            </a:pPr>
            <a:r>
              <a:rPr lang="en-US" sz="1292">
                <a:solidFill>
                  <a:srgbClr val="000000"/>
                </a:solidFill>
                <a:latin typeface="Calibri (MS)"/>
                <a:ea typeface="Calibri (MS)"/>
                <a:cs typeface="Calibri (MS)"/>
                <a:sym typeface="Calibri (MS)"/>
              </a:rPr>
              <a:t>sess = sagemaker.Session()</a:t>
            </a:r>
          </a:p>
          <a:p>
            <a:pPr algn="l">
              <a:lnSpc>
                <a:spcPts val="1550"/>
              </a:lnSpc>
              <a:spcBef>
                <a:spcPct val="0"/>
              </a:spcBef>
            </a:pPr>
            <a:r>
              <a:rPr lang="en-US" sz="1292">
                <a:solidFill>
                  <a:srgbClr val="000000"/>
                </a:solidFill>
                <a:latin typeface="Calibri (MS)"/>
                <a:ea typeface="Calibri (MS)"/>
                <a:cs typeface="Calibri (MS)"/>
                <a:sym typeface="Calibri (MS)"/>
              </a:rPr>
              <a:t># Upload preprocessed data to S3 for training</a:t>
            </a:r>
          </a:p>
          <a:p>
            <a:pPr algn="l">
              <a:lnSpc>
                <a:spcPts val="1550"/>
              </a:lnSpc>
              <a:spcBef>
                <a:spcPct val="0"/>
              </a:spcBef>
            </a:pPr>
            <a:r>
              <a:rPr lang="en-US" sz="1292">
                <a:solidFill>
                  <a:srgbClr val="000000"/>
                </a:solidFill>
                <a:latin typeface="Calibri (MS)"/>
                <a:ea typeface="Calibri (MS)"/>
                <a:cs typeface="Calibri (MS)"/>
                <a:sym typeface="Calibri (MS)"/>
              </a:rPr>
              <a:t>train_input = sess.upload_data(path='house_data.csv', key_prefix='house_train')</a:t>
            </a:r>
          </a:p>
          <a:p>
            <a:pPr algn="l">
              <a:lnSpc>
                <a:spcPts val="1550"/>
              </a:lnSpc>
              <a:spcBef>
                <a:spcPct val="0"/>
              </a:spcBef>
            </a:pPr>
            <a:r>
              <a:rPr lang="en-US" sz="1292">
                <a:solidFill>
                  <a:srgbClr val="000000"/>
                </a:solidFill>
                <a:latin typeface="Calibri (MS)"/>
                <a:ea typeface="Calibri (MS)"/>
                <a:cs typeface="Calibri (MS)"/>
                <a:sym typeface="Calibri (MS)"/>
              </a:rPr>
              <a:t># Set up XGBoost estimator</a:t>
            </a:r>
          </a:p>
          <a:p>
            <a:pPr algn="l">
              <a:lnSpc>
                <a:spcPts val="1550"/>
              </a:lnSpc>
              <a:spcBef>
                <a:spcPct val="0"/>
              </a:spcBef>
            </a:pPr>
            <a:r>
              <a:rPr lang="en-US" sz="1292">
                <a:solidFill>
                  <a:srgbClr val="000000"/>
                </a:solidFill>
                <a:latin typeface="Calibri (MS)"/>
                <a:ea typeface="Calibri (MS)"/>
                <a:cs typeface="Calibri (MS)"/>
                <a:sym typeface="Calibri (MS)"/>
              </a:rPr>
              <a:t>xgb = XGBoost(</a:t>
            </a:r>
          </a:p>
          <a:p>
            <a:pPr algn="l">
              <a:lnSpc>
                <a:spcPts val="1550"/>
              </a:lnSpc>
              <a:spcBef>
                <a:spcPct val="0"/>
              </a:spcBef>
            </a:pPr>
            <a:r>
              <a:rPr lang="en-US" sz="1292">
                <a:solidFill>
                  <a:srgbClr val="000000"/>
                </a:solidFill>
                <a:latin typeface="Calibri (MS)"/>
                <a:ea typeface="Calibri (MS)"/>
                <a:cs typeface="Calibri (MS)"/>
                <a:sym typeface="Calibri (MS)"/>
              </a:rPr>
              <a:t>    entry_point='train.py',  # Your training script</a:t>
            </a:r>
          </a:p>
          <a:p>
            <a:pPr algn="l">
              <a:lnSpc>
                <a:spcPts val="1550"/>
              </a:lnSpc>
              <a:spcBef>
                <a:spcPct val="0"/>
              </a:spcBef>
            </a:pPr>
            <a:r>
              <a:rPr lang="en-US" sz="1292">
                <a:solidFill>
                  <a:srgbClr val="000000"/>
                </a:solidFill>
                <a:latin typeface="Calibri (MS)"/>
                <a:ea typeface="Calibri (MS)"/>
                <a:cs typeface="Calibri (MS)"/>
                <a:sym typeface="Calibri (MS)"/>
              </a:rPr>
              <a:t>    framework_version='1.5-1',</a:t>
            </a:r>
          </a:p>
          <a:p>
            <a:pPr algn="l">
              <a:lnSpc>
                <a:spcPts val="1550"/>
              </a:lnSpc>
              <a:spcBef>
                <a:spcPct val="0"/>
              </a:spcBef>
            </a:pPr>
            <a:r>
              <a:rPr lang="en-US" sz="1292">
                <a:solidFill>
                  <a:srgbClr val="000000"/>
                </a:solidFill>
                <a:latin typeface="Calibri (MS)"/>
                <a:ea typeface="Calibri (MS)"/>
                <a:cs typeface="Calibri (MS)"/>
                <a:sym typeface="Calibri (MS)"/>
              </a:rPr>
              <a:t>    role=role,</a:t>
            </a:r>
          </a:p>
          <a:p>
            <a:pPr algn="l">
              <a:lnSpc>
                <a:spcPts val="1550"/>
              </a:lnSpc>
              <a:spcBef>
                <a:spcPct val="0"/>
              </a:spcBef>
            </a:pPr>
            <a:r>
              <a:rPr lang="en-US" sz="1292">
                <a:solidFill>
                  <a:srgbClr val="000000"/>
                </a:solidFill>
                <a:latin typeface="Calibri (MS)"/>
                <a:ea typeface="Calibri (MS)"/>
                <a:cs typeface="Calibri (MS)"/>
                <a:sym typeface="Calibri (MS)"/>
              </a:rPr>
              <a:t>    instance_count=1,</a:t>
            </a:r>
          </a:p>
          <a:p>
            <a:pPr algn="l">
              <a:lnSpc>
                <a:spcPts val="1550"/>
              </a:lnSpc>
              <a:spcBef>
                <a:spcPct val="0"/>
              </a:spcBef>
            </a:pPr>
            <a:r>
              <a:rPr lang="en-US" sz="1292">
                <a:solidFill>
                  <a:srgbClr val="000000"/>
                </a:solidFill>
                <a:latin typeface="Calibri (MS)"/>
                <a:ea typeface="Calibri (MS)"/>
                <a:cs typeface="Calibri (MS)"/>
                <a:sym typeface="Calibri (MS)"/>
              </a:rPr>
              <a:t>    instance_type='ml.m5.large',</a:t>
            </a:r>
          </a:p>
          <a:p>
            <a:pPr algn="l">
              <a:lnSpc>
                <a:spcPts val="1550"/>
              </a:lnSpc>
              <a:spcBef>
                <a:spcPct val="0"/>
              </a:spcBef>
            </a:pPr>
            <a:r>
              <a:rPr lang="en-US" sz="1292">
                <a:solidFill>
                  <a:srgbClr val="000000"/>
                </a:solidFill>
                <a:latin typeface="Calibri (MS)"/>
                <a:ea typeface="Calibri (MS)"/>
                <a:cs typeface="Calibri (MS)"/>
                <a:sym typeface="Calibri (MS)"/>
              </a:rPr>
              <a:t>    output_path='s3://my-sagemaker-bucket/output'</a:t>
            </a:r>
          </a:p>
          <a:p>
            <a:pPr algn="l">
              <a:lnSpc>
                <a:spcPts val="1550"/>
              </a:lnSpc>
              <a:spcBef>
                <a:spcPct val="0"/>
              </a:spcBef>
            </a:pPr>
            <a:r>
              <a:rPr lang="en-US" sz="1292">
                <a:solidFill>
                  <a:srgbClr val="000000"/>
                </a:solidFill>
                <a:latin typeface="Calibri (MS)"/>
                <a:ea typeface="Calibri (MS)"/>
                <a:cs typeface="Calibri (MS)"/>
                <a:sym typeface="Calibri (MS)"/>
              </a:rPr>
              <a:t>)</a:t>
            </a:r>
          </a:p>
          <a:p>
            <a:pPr algn="l">
              <a:lnSpc>
                <a:spcPts val="1550"/>
              </a:lnSpc>
              <a:spcBef>
                <a:spcPct val="0"/>
              </a:spcBef>
            </a:pPr>
            <a:r>
              <a:rPr lang="en-US" sz="1292">
                <a:solidFill>
                  <a:srgbClr val="000000"/>
                </a:solidFill>
                <a:latin typeface="Calibri (MS)"/>
                <a:ea typeface="Calibri (MS)"/>
                <a:cs typeface="Calibri (MS)"/>
                <a:sym typeface="Calibri (MS)"/>
              </a:rPr>
              <a:t># Train the model</a:t>
            </a:r>
          </a:p>
          <a:p>
            <a:pPr algn="l">
              <a:lnSpc>
                <a:spcPts val="1550"/>
              </a:lnSpc>
              <a:spcBef>
                <a:spcPct val="0"/>
              </a:spcBef>
            </a:pPr>
            <a:r>
              <a:rPr lang="en-US" sz="1292">
                <a:solidFill>
                  <a:srgbClr val="000000"/>
                </a:solidFill>
                <a:latin typeface="Calibri (MS)"/>
                <a:ea typeface="Calibri (MS)"/>
                <a:cs typeface="Calibri (MS)"/>
                <a:sym typeface="Calibri (MS)"/>
              </a:rPr>
              <a:t>xgb.fit({'train': train_input})</a:t>
            </a:r>
          </a:p>
          <a:p>
            <a:pPr algn="ctr">
              <a:lnSpc>
                <a:spcPts val="3420"/>
              </a:lnSpc>
              <a:spcBef>
                <a:spcPct val="0"/>
              </a:spcBef>
            </a:pPr>
          </a:p>
          <a:p>
            <a:pPr algn="ctr">
              <a:lnSpc>
                <a:spcPts val="3420"/>
              </a:lnSpc>
              <a:spcBef>
                <a:spcPct val="0"/>
              </a:spcBef>
            </a:pPr>
          </a:p>
          <a:p>
            <a:pPr algn="ctr">
              <a:lnSpc>
                <a:spcPts val="3420"/>
              </a:lnSpc>
              <a:spcBef>
                <a:spcPct val="0"/>
              </a:spcBef>
            </a:pPr>
            <a:r>
              <a:rPr lang="en-US" sz="2850">
                <a:solidFill>
                  <a:srgbClr val="000000"/>
                </a:solidFill>
                <a:latin typeface="Calibri (MS)"/>
                <a:ea typeface="Calibri (MS)"/>
                <a:cs typeface="Calibri (MS)"/>
                <a:sym typeface="Calibri (MS)"/>
              </a:rPr>
              <a:t>SageMaker provisions the instance, runs training, and stores the trained model in S3 automatically.</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5669" y="317094"/>
            <a:ext cx="9282261" cy="3048000"/>
          </a:xfrm>
          <a:prstGeom prst="rect">
            <a:avLst/>
          </a:prstGeom>
        </p:spPr>
        <p:txBody>
          <a:bodyPr anchor="t" rtlCol="false" tIns="0" lIns="0" bIns="0" rIns="0">
            <a:spAutoFit/>
          </a:bodyPr>
          <a:lstStyle/>
          <a:p>
            <a:pPr algn="ctr">
              <a:lnSpc>
                <a:spcPts val="4072"/>
              </a:lnSpc>
              <a:spcBef>
                <a:spcPct val="0"/>
              </a:spcBef>
            </a:pPr>
            <a:r>
              <a:rPr lang="en-US" sz="3393">
                <a:solidFill>
                  <a:srgbClr val="000000"/>
                </a:solidFill>
                <a:latin typeface="Calibri (MS)"/>
                <a:ea typeface="Calibri (MS)"/>
                <a:cs typeface="Calibri (MS)"/>
                <a:sym typeface="Calibri (MS)"/>
              </a:rPr>
              <a:t>Step 5: Deploy the Model for Predictions</a:t>
            </a:r>
          </a:p>
          <a:p>
            <a:pPr algn="l">
              <a:lnSpc>
                <a:spcPts val="3112"/>
              </a:lnSpc>
              <a:spcBef>
                <a:spcPct val="0"/>
              </a:spcBef>
            </a:pPr>
            <a:r>
              <a:rPr lang="en-US" sz="2593">
                <a:solidFill>
                  <a:srgbClr val="000000"/>
                </a:solidFill>
                <a:latin typeface="Calibri (MS)"/>
                <a:ea typeface="Calibri (MS)"/>
                <a:cs typeface="Calibri (MS)"/>
                <a:sym typeface="Calibri (MS)"/>
              </a:rPr>
              <a:t># Deploy as real-time endpoint</a:t>
            </a:r>
          </a:p>
          <a:p>
            <a:pPr algn="l">
              <a:lnSpc>
                <a:spcPts val="3112"/>
              </a:lnSpc>
              <a:spcBef>
                <a:spcPct val="0"/>
              </a:spcBef>
            </a:pPr>
            <a:r>
              <a:rPr lang="en-US" sz="2593">
                <a:solidFill>
                  <a:srgbClr val="000000"/>
                </a:solidFill>
                <a:latin typeface="Calibri (MS)"/>
                <a:ea typeface="Calibri (MS)"/>
                <a:cs typeface="Calibri (MS)"/>
                <a:sym typeface="Calibri (MS)"/>
              </a:rPr>
              <a:t>predictor = xgb.deploy(</a:t>
            </a:r>
          </a:p>
          <a:p>
            <a:pPr algn="l">
              <a:lnSpc>
                <a:spcPts val="3112"/>
              </a:lnSpc>
              <a:spcBef>
                <a:spcPct val="0"/>
              </a:spcBef>
            </a:pPr>
            <a:r>
              <a:rPr lang="en-US" sz="2593">
                <a:solidFill>
                  <a:srgbClr val="000000"/>
                </a:solidFill>
                <a:latin typeface="Calibri (MS)"/>
                <a:ea typeface="Calibri (MS)"/>
                <a:cs typeface="Calibri (MS)"/>
                <a:sym typeface="Calibri (MS)"/>
              </a:rPr>
              <a:t>    initial_instance_count=1,</a:t>
            </a:r>
          </a:p>
          <a:p>
            <a:pPr algn="l">
              <a:lnSpc>
                <a:spcPts val="3112"/>
              </a:lnSpc>
              <a:spcBef>
                <a:spcPct val="0"/>
              </a:spcBef>
            </a:pPr>
            <a:r>
              <a:rPr lang="en-US" sz="2593">
                <a:solidFill>
                  <a:srgbClr val="000000"/>
                </a:solidFill>
                <a:latin typeface="Calibri (MS)"/>
                <a:ea typeface="Calibri (MS)"/>
                <a:cs typeface="Calibri (MS)"/>
                <a:sym typeface="Calibri (MS)"/>
              </a:rPr>
              <a:t>    instance_type='ml.m5.large'</a:t>
            </a:r>
          </a:p>
          <a:p>
            <a:pPr algn="l">
              <a:lnSpc>
                <a:spcPts val="3112"/>
              </a:lnSpc>
              <a:spcBef>
                <a:spcPct val="0"/>
              </a:spcBef>
            </a:pPr>
            <a:r>
              <a:rPr lang="en-US" sz="2593">
                <a:solidFill>
                  <a:srgbClr val="000000"/>
                </a:solidFill>
                <a:latin typeface="Calibri (MS)"/>
                <a:ea typeface="Calibri (MS)"/>
                <a:cs typeface="Calibri (MS)"/>
                <a:sym typeface="Calibri (MS)"/>
              </a:rPr>
              <a:t>)</a:t>
            </a:r>
          </a:p>
          <a:p>
            <a:pPr algn="ctr">
              <a:lnSpc>
                <a:spcPts val="4072"/>
              </a:lnSpc>
              <a:spcBef>
                <a:spcPct val="0"/>
              </a:spcBef>
            </a:pPr>
            <a:r>
              <a:rPr lang="en-US" sz="3393">
                <a:solidFill>
                  <a:srgbClr val="000000"/>
                </a:solidFill>
                <a:latin typeface="Calibri (MS)"/>
                <a:ea typeface="Calibri (MS)"/>
                <a:cs typeface="Calibri (MS)"/>
                <a:sym typeface="Calibri (MS)"/>
              </a:rPr>
              <a:t>Now the model is live and ready to make predictions.</a:t>
            </a:r>
          </a:p>
        </p:txBody>
      </p:sp>
      <p:sp>
        <p:nvSpPr>
          <p:cNvPr name="TextBox 3" id="3"/>
          <p:cNvSpPr txBox="true"/>
          <p:nvPr/>
        </p:nvSpPr>
        <p:spPr>
          <a:xfrm rot="0">
            <a:off x="235669" y="3993921"/>
            <a:ext cx="9282261" cy="2924175"/>
          </a:xfrm>
          <a:prstGeom prst="rect">
            <a:avLst/>
          </a:prstGeom>
        </p:spPr>
        <p:txBody>
          <a:bodyPr anchor="t" rtlCol="false" tIns="0" lIns="0" bIns="0" rIns="0">
            <a:spAutoFit/>
          </a:bodyPr>
          <a:lstStyle/>
          <a:p>
            <a:pPr algn="ctr">
              <a:lnSpc>
                <a:spcPts val="4072"/>
              </a:lnSpc>
              <a:spcBef>
                <a:spcPct val="0"/>
              </a:spcBef>
            </a:pPr>
            <a:r>
              <a:rPr lang="en-US" sz="3393">
                <a:solidFill>
                  <a:srgbClr val="000000"/>
                </a:solidFill>
                <a:latin typeface="Calibri (MS)"/>
                <a:ea typeface="Calibri (MS)"/>
                <a:cs typeface="Calibri (MS)"/>
                <a:sym typeface="Calibri (MS)"/>
              </a:rPr>
              <a:t>Step 6: Make Predictions</a:t>
            </a:r>
          </a:p>
          <a:p>
            <a:pPr algn="l">
              <a:lnSpc>
                <a:spcPts val="3112"/>
              </a:lnSpc>
              <a:spcBef>
                <a:spcPct val="0"/>
              </a:spcBef>
            </a:pPr>
            <a:r>
              <a:rPr lang="en-US" sz="2593">
                <a:solidFill>
                  <a:srgbClr val="000000"/>
                </a:solidFill>
                <a:latin typeface="Calibri (MS)"/>
                <a:ea typeface="Calibri (MS)"/>
                <a:cs typeface="Calibri (MS)"/>
                <a:sym typeface="Calibri (MS)"/>
              </a:rPr>
              <a:t>import numpy as np</a:t>
            </a:r>
          </a:p>
          <a:p>
            <a:pPr algn="l">
              <a:lnSpc>
                <a:spcPts val="3112"/>
              </a:lnSpc>
              <a:spcBef>
                <a:spcPct val="0"/>
              </a:spcBef>
            </a:pPr>
            <a:r>
              <a:rPr lang="en-US" sz="2593">
                <a:solidFill>
                  <a:srgbClr val="000000"/>
                </a:solidFill>
                <a:latin typeface="Calibri (MS)"/>
                <a:ea typeface="Calibri (MS)"/>
                <a:cs typeface="Calibri (MS)"/>
                <a:sym typeface="Calibri (MS)"/>
              </a:rPr>
              <a:t># Example: predict a house with 1800 sqft, 3 beds, 2 baths, location B</a:t>
            </a:r>
          </a:p>
          <a:p>
            <a:pPr algn="l">
              <a:lnSpc>
                <a:spcPts val="3112"/>
              </a:lnSpc>
              <a:spcBef>
                <a:spcPct val="0"/>
              </a:spcBef>
            </a:pPr>
            <a:r>
              <a:rPr lang="en-US" sz="2593">
                <a:solidFill>
                  <a:srgbClr val="000000"/>
                </a:solidFill>
                <a:latin typeface="Calibri (MS)"/>
                <a:ea typeface="Calibri (MS)"/>
                <a:cs typeface="Calibri (MS)"/>
                <a:sym typeface="Calibri (MS)"/>
              </a:rPr>
              <a:t>sample_house = np.array([[1800, 3, 2, 0, 1]])  # One-hot encoded for location</a:t>
            </a:r>
          </a:p>
          <a:p>
            <a:pPr algn="l">
              <a:lnSpc>
                <a:spcPts val="3112"/>
              </a:lnSpc>
              <a:spcBef>
                <a:spcPct val="0"/>
              </a:spcBef>
            </a:pPr>
            <a:r>
              <a:rPr lang="en-US" sz="2593">
                <a:solidFill>
                  <a:srgbClr val="000000"/>
                </a:solidFill>
                <a:latin typeface="Calibri (MS)"/>
                <a:ea typeface="Calibri (MS)"/>
                <a:cs typeface="Calibri (MS)"/>
                <a:sym typeface="Calibri (MS)"/>
              </a:rPr>
              <a:t>predicted_price = predictor.predict(sample_house)</a:t>
            </a:r>
          </a:p>
          <a:p>
            <a:pPr algn="l">
              <a:lnSpc>
                <a:spcPts val="3112"/>
              </a:lnSpc>
              <a:spcBef>
                <a:spcPct val="0"/>
              </a:spcBef>
            </a:pPr>
            <a:r>
              <a:rPr lang="en-US" sz="2593">
                <a:solidFill>
                  <a:srgbClr val="000000"/>
                </a:solidFill>
                <a:latin typeface="Calibri (MS)"/>
                <a:ea typeface="Calibri (MS)"/>
                <a:cs typeface="Calibri (MS)"/>
                <a:sym typeface="Calibri (MS)"/>
              </a:rPr>
              <a:t>print(f"Predicted price: ${predicted_price[0]:,.2f}")</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2214" y="128587"/>
            <a:ext cx="8849171" cy="7058025"/>
          </a:xfrm>
          <a:prstGeom prst="rect">
            <a:avLst/>
          </a:prstGeom>
        </p:spPr>
        <p:txBody>
          <a:bodyPr anchor="t" rtlCol="false" tIns="0" lIns="0" bIns="0" rIns="0">
            <a:spAutoFit/>
          </a:bodyPr>
          <a:lstStyle/>
          <a:p>
            <a:pPr algn="ctr">
              <a:lnSpc>
                <a:spcPts val="3112"/>
              </a:lnSpc>
              <a:spcBef>
                <a:spcPct val="0"/>
              </a:spcBef>
            </a:pPr>
            <a:r>
              <a:rPr lang="en-US" sz="2593">
                <a:solidFill>
                  <a:srgbClr val="000000"/>
                </a:solidFill>
                <a:latin typeface="Anton"/>
                <a:ea typeface="Anton"/>
                <a:cs typeface="Anton"/>
                <a:sym typeface="Anton"/>
              </a:rPr>
              <a:t>Summary of the Workflow</a:t>
            </a:r>
          </a:p>
          <a:p>
            <a:pPr algn="ctr">
              <a:lnSpc>
                <a:spcPts val="2632"/>
              </a:lnSpc>
              <a:spcBef>
                <a:spcPct val="0"/>
              </a:spcBef>
            </a:pPr>
          </a:p>
          <a:p>
            <a:pPr algn="ctr">
              <a:lnSpc>
                <a:spcPts val="2632"/>
              </a:lnSpc>
            </a:pPr>
            <a:r>
              <a:rPr lang="en-US" sz="2193">
                <a:solidFill>
                  <a:srgbClr val="000000"/>
                </a:solidFill>
                <a:latin typeface="Calibri (MS)"/>
                <a:ea typeface="Calibri (MS)"/>
                <a:cs typeface="Calibri (MS)"/>
                <a:sym typeface="Calibri (MS)"/>
              </a:rPr>
              <a:t>Data → Upload CSV to S3.</a:t>
            </a:r>
          </a:p>
          <a:p>
            <a:pPr algn="ctr">
              <a:lnSpc>
                <a:spcPts val="2632"/>
              </a:lnSpc>
            </a:pPr>
          </a:p>
          <a:p>
            <a:pPr algn="ctr">
              <a:lnSpc>
                <a:spcPts val="2632"/>
              </a:lnSpc>
            </a:pPr>
            <a:r>
              <a:rPr lang="en-US" sz="2193">
                <a:solidFill>
                  <a:srgbClr val="000000"/>
                </a:solidFill>
                <a:latin typeface="Calibri (MS)"/>
                <a:ea typeface="Calibri (MS)"/>
                <a:cs typeface="Calibri (MS)"/>
                <a:sym typeface="Calibri (MS)"/>
              </a:rPr>
              <a:t>Notebook → Explore and preprocess data.</a:t>
            </a:r>
          </a:p>
          <a:p>
            <a:pPr algn="ctr">
              <a:lnSpc>
                <a:spcPts val="2632"/>
              </a:lnSpc>
            </a:pPr>
          </a:p>
          <a:p>
            <a:pPr algn="ctr">
              <a:lnSpc>
                <a:spcPts val="2632"/>
              </a:lnSpc>
            </a:pPr>
            <a:r>
              <a:rPr lang="en-US" sz="2193">
                <a:solidFill>
                  <a:srgbClr val="000000"/>
                </a:solidFill>
                <a:latin typeface="Calibri (MS)"/>
                <a:ea typeface="Calibri (MS)"/>
                <a:cs typeface="Calibri (MS)"/>
                <a:sym typeface="Calibri (MS)"/>
              </a:rPr>
              <a:t>Train → Use built-in algorithm (XGBoost) in SageMaker.</a:t>
            </a:r>
          </a:p>
          <a:p>
            <a:pPr algn="ctr">
              <a:lnSpc>
                <a:spcPts val="2632"/>
              </a:lnSpc>
            </a:pPr>
          </a:p>
          <a:p>
            <a:pPr algn="ctr">
              <a:lnSpc>
                <a:spcPts val="2632"/>
              </a:lnSpc>
            </a:pPr>
            <a:r>
              <a:rPr lang="en-US" sz="2193">
                <a:solidFill>
                  <a:srgbClr val="000000"/>
                </a:solidFill>
                <a:latin typeface="Calibri (MS)"/>
                <a:ea typeface="Calibri (MS)"/>
                <a:cs typeface="Calibri (MS)"/>
                <a:sym typeface="Calibri (MS)"/>
              </a:rPr>
              <a:t>Deploy → Create an endpoint for real-time inference.</a:t>
            </a:r>
          </a:p>
          <a:p>
            <a:pPr algn="ctr">
              <a:lnSpc>
                <a:spcPts val="2632"/>
              </a:lnSpc>
            </a:pPr>
          </a:p>
          <a:p>
            <a:pPr algn="ctr">
              <a:lnSpc>
                <a:spcPts val="2632"/>
              </a:lnSpc>
            </a:pPr>
            <a:r>
              <a:rPr lang="en-US" sz="2193">
                <a:solidFill>
                  <a:srgbClr val="000000"/>
                </a:solidFill>
                <a:latin typeface="Calibri (MS)"/>
                <a:ea typeface="Calibri (MS)"/>
                <a:cs typeface="Calibri (MS)"/>
                <a:sym typeface="Calibri (MS)"/>
              </a:rPr>
              <a:t>Predict → Send new data to endpoint, get predictions.</a:t>
            </a:r>
          </a:p>
          <a:p>
            <a:pPr algn="ctr">
              <a:lnSpc>
                <a:spcPts val="2632"/>
              </a:lnSpc>
            </a:pPr>
          </a:p>
          <a:p>
            <a:pPr algn="ctr">
              <a:lnSpc>
                <a:spcPts val="2632"/>
              </a:lnSpc>
            </a:pPr>
            <a:r>
              <a:rPr lang="en-US" sz="2193">
                <a:solidFill>
                  <a:srgbClr val="000000"/>
                </a:solidFill>
                <a:latin typeface="Calibri (MS)"/>
                <a:ea typeface="Calibri (MS)"/>
                <a:cs typeface="Calibri (MS)"/>
                <a:sym typeface="Calibri (MS)"/>
              </a:rPr>
              <a:t>Cleanup → Delete endpoints to avoid charges.</a:t>
            </a:r>
          </a:p>
          <a:p>
            <a:pPr algn="ctr">
              <a:lnSpc>
                <a:spcPts val="2632"/>
              </a:lnSpc>
              <a:spcBef>
                <a:spcPct val="0"/>
              </a:spcBef>
            </a:pPr>
          </a:p>
          <a:p>
            <a:pPr algn="ctr">
              <a:lnSpc>
                <a:spcPts val="2632"/>
              </a:lnSpc>
              <a:spcBef>
                <a:spcPct val="0"/>
              </a:spcBef>
            </a:pPr>
            <a:r>
              <a:rPr lang="en-US" sz="2193">
                <a:solidFill>
                  <a:srgbClr val="000000"/>
                </a:solidFill>
                <a:latin typeface="Calibri (MS)"/>
                <a:ea typeface="Calibri (MS)"/>
                <a:cs typeface="Calibri (MS)"/>
                <a:sym typeface="Calibri (MS)"/>
              </a:rPr>
              <a:t>Benefits in this Example</a:t>
            </a:r>
          </a:p>
          <a:p>
            <a:pPr algn="ctr">
              <a:lnSpc>
                <a:spcPts val="2632"/>
              </a:lnSpc>
              <a:spcBef>
                <a:spcPct val="0"/>
              </a:spcBef>
            </a:pPr>
          </a:p>
          <a:p>
            <a:pPr algn="ctr">
              <a:lnSpc>
                <a:spcPts val="2632"/>
              </a:lnSpc>
              <a:spcBef>
                <a:spcPct val="0"/>
              </a:spcBef>
            </a:pPr>
            <a:r>
              <a:rPr lang="en-US" sz="2193">
                <a:solidFill>
                  <a:srgbClr val="000000"/>
                </a:solidFill>
                <a:latin typeface="Calibri (MS)"/>
                <a:ea typeface="Calibri (MS)"/>
                <a:cs typeface="Calibri (MS)"/>
                <a:sym typeface="Calibri (MS)"/>
              </a:rPr>
              <a:t>No need to manage servers or install ML libraries manually.</a:t>
            </a:r>
          </a:p>
          <a:p>
            <a:pPr algn="ctr">
              <a:lnSpc>
                <a:spcPts val="2632"/>
              </a:lnSpc>
              <a:spcBef>
                <a:spcPct val="0"/>
              </a:spcBef>
            </a:pPr>
          </a:p>
          <a:p>
            <a:pPr algn="ctr">
              <a:lnSpc>
                <a:spcPts val="2632"/>
              </a:lnSpc>
              <a:spcBef>
                <a:spcPct val="0"/>
              </a:spcBef>
            </a:pPr>
            <a:r>
              <a:rPr lang="en-US" sz="2193">
                <a:solidFill>
                  <a:srgbClr val="000000"/>
                </a:solidFill>
                <a:latin typeface="Calibri (MS)"/>
                <a:ea typeface="Calibri (MS)"/>
                <a:cs typeface="Calibri (MS)"/>
                <a:sym typeface="Calibri (MS)"/>
              </a:rPr>
              <a:t>Scales easily if dataset grows.</a:t>
            </a:r>
          </a:p>
          <a:p>
            <a:pPr algn="ctr">
              <a:lnSpc>
                <a:spcPts val="2632"/>
              </a:lnSpc>
              <a:spcBef>
                <a:spcPct val="0"/>
              </a:spcBef>
            </a:pPr>
          </a:p>
          <a:p>
            <a:pPr algn="ctr">
              <a:lnSpc>
                <a:spcPts val="2632"/>
              </a:lnSpc>
              <a:spcBef>
                <a:spcPct val="0"/>
              </a:spcBef>
            </a:pPr>
            <a:r>
              <a:rPr lang="en-US" sz="2193">
                <a:solidFill>
                  <a:srgbClr val="000000"/>
                </a:solidFill>
                <a:latin typeface="Calibri (MS)"/>
                <a:ea typeface="Calibri (MS)"/>
                <a:cs typeface="Calibri (MS)"/>
                <a:sym typeface="Calibri (MS)"/>
              </a:rPr>
              <a:t>End-to-end from data → training → deployment → prediction in one platform.</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721977"/>
            <a:ext cx="9753600" cy="1743075"/>
          </a:xfrm>
          <a:prstGeom prst="rect">
            <a:avLst/>
          </a:prstGeom>
        </p:spPr>
        <p:txBody>
          <a:bodyPr anchor="t" rtlCol="false" tIns="0" lIns="0" bIns="0" rIns="0">
            <a:spAutoFit/>
          </a:bodyPr>
          <a:lstStyle/>
          <a:p>
            <a:pPr algn="ctr">
              <a:lnSpc>
                <a:spcPts val="3352"/>
              </a:lnSpc>
              <a:spcBef>
                <a:spcPct val="0"/>
              </a:spcBef>
            </a:pPr>
            <a:r>
              <a:rPr lang="en-US" sz="2793">
                <a:solidFill>
                  <a:srgbClr val="000000"/>
                </a:solidFill>
                <a:latin typeface="Calibri (MS)"/>
                <a:ea typeface="Calibri (MS)"/>
                <a:cs typeface="Calibri (MS)"/>
                <a:sym typeface="Calibri (MS)"/>
              </a:rPr>
              <a:t>Amazon SageMaker is a fully managed service from AWS (Amazon Web Services) that helps developers and data scientists build, train, and deploy machine learning (ML) models at scale without needing to set up or manage the underlying infrastructure.</a:t>
            </a:r>
          </a:p>
        </p:txBody>
      </p:sp>
      <p:sp>
        <p:nvSpPr>
          <p:cNvPr name="TextBox 3" id="3"/>
          <p:cNvSpPr txBox="true"/>
          <p:nvPr/>
        </p:nvSpPr>
        <p:spPr>
          <a:xfrm rot="0">
            <a:off x="298933" y="636270"/>
            <a:ext cx="4817120" cy="809625"/>
          </a:xfrm>
          <a:prstGeom prst="rect">
            <a:avLst/>
          </a:prstGeom>
        </p:spPr>
        <p:txBody>
          <a:bodyPr anchor="t" rtlCol="false" tIns="0" lIns="0" bIns="0" rIns="0">
            <a:spAutoFit/>
          </a:bodyPr>
          <a:lstStyle/>
          <a:p>
            <a:pPr algn="ctr">
              <a:lnSpc>
                <a:spcPts val="5632"/>
              </a:lnSpc>
              <a:spcBef>
                <a:spcPct val="0"/>
              </a:spcBef>
            </a:pPr>
            <a:r>
              <a:rPr lang="en-US" sz="4693">
                <a:solidFill>
                  <a:srgbClr val="000000"/>
                </a:solidFill>
                <a:latin typeface="Calibri (MS)"/>
                <a:ea typeface="Calibri (MS)"/>
                <a:cs typeface="Calibri (MS)"/>
                <a:sym typeface="Calibri (MS)"/>
              </a:rPr>
              <a:t>what is SageMaker?</a:t>
            </a:r>
          </a:p>
        </p:txBody>
      </p:sp>
      <p:sp>
        <p:nvSpPr>
          <p:cNvPr name="TextBox 4" id="4"/>
          <p:cNvSpPr txBox="true"/>
          <p:nvPr/>
        </p:nvSpPr>
        <p:spPr>
          <a:xfrm rot="0">
            <a:off x="2915803" y="3558814"/>
            <a:ext cx="3921993" cy="581025"/>
          </a:xfrm>
          <a:prstGeom prst="rect">
            <a:avLst/>
          </a:prstGeom>
        </p:spPr>
        <p:txBody>
          <a:bodyPr anchor="t" rtlCol="false" tIns="0" lIns="0" bIns="0" rIns="0">
            <a:spAutoFit/>
          </a:bodyPr>
          <a:lstStyle/>
          <a:p>
            <a:pPr algn="ctr">
              <a:lnSpc>
                <a:spcPts val="4072"/>
              </a:lnSpc>
              <a:spcBef>
                <a:spcPct val="0"/>
              </a:spcBef>
            </a:pPr>
            <a:r>
              <a:rPr lang="en-US" sz="3393">
                <a:solidFill>
                  <a:srgbClr val="000000"/>
                </a:solidFill>
                <a:latin typeface="Calibri (MS)"/>
                <a:ea typeface="Calibri (MS)"/>
                <a:cs typeface="Calibri (MS)"/>
                <a:sym typeface="Calibri (MS)"/>
              </a:rPr>
              <a:t>all-in-one ML platform</a:t>
            </a:r>
          </a:p>
        </p:txBody>
      </p:sp>
      <p:sp>
        <p:nvSpPr>
          <p:cNvPr name="TextBox 5" id="5"/>
          <p:cNvSpPr txBox="true"/>
          <p:nvPr/>
        </p:nvSpPr>
        <p:spPr>
          <a:xfrm rot="0">
            <a:off x="99809" y="4889808"/>
            <a:ext cx="12580063" cy="2234394"/>
          </a:xfrm>
          <a:prstGeom prst="rect">
            <a:avLst/>
          </a:prstGeom>
        </p:spPr>
        <p:txBody>
          <a:bodyPr anchor="t" rtlCol="false" tIns="0" lIns="0" bIns="0" rIns="0">
            <a:spAutoFit/>
          </a:bodyPr>
          <a:lstStyle/>
          <a:p>
            <a:pPr algn="just">
              <a:lnSpc>
                <a:spcPts val="3503"/>
              </a:lnSpc>
              <a:spcBef>
                <a:spcPct val="0"/>
              </a:spcBef>
            </a:pPr>
          </a:p>
          <a:p>
            <a:pPr algn="just">
              <a:lnSpc>
                <a:spcPts val="2754"/>
              </a:lnSpc>
              <a:spcBef>
                <a:spcPct val="0"/>
              </a:spcBef>
            </a:pPr>
            <a:r>
              <a:rPr lang="en-US" sz="2295">
                <a:solidFill>
                  <a:srgbClr val="000000"/>
                </a:solidFill>
                <a:latin typeface="Calibri (MS)"/>
                <a:ea typeface="Calibri (MS)"/>
                <a:cs typeface="Calibri (MS)"/>
                <a:sym typeface="Calibri (MS)"/>
              </a:rPr>
              <a:t>No infrastructure hassle → AWS handles provisioning of compute/storage.</a:t>
            </a:r>
          </a:p>
          <a:p>
            <a:pPr algn="just">
              <a:lnSpc>
                <a:spcPts val="2754"/>
              </a:lnSpc>
              <a:spcBef>
                <a:spcPct val="0"/>
              </a:spcBef>
            </a:pPr>
          </a:p>
          <a:p>
            <a:pPr algn="just">
              <a:lnSpc>
                <a:spcPts val="2754"/>
              </a:lnSpc>
              <a:spcBef>
                <a:spcPct val="0"/>
              </a:spcBef>
            </a:pPr>
            <a:r>
              <a:rPr lang="en-US" sz="2295">
                <a:solidFill>
                  <a:srgbClr val="000000"/>
                </a:solidFill>
                <a:latin typeface="Calibri (MS)"/>
                <a:ea typeface="Calibri (MS)"/>
                <a:cs typeface="Calibri (MS)"/>
                <a:sym typeface="Calibri (MS)"/>
              </a:rPr>
              <a:t>End-to-end workflow → data → training → deployment → monitoring.</a:t>
            </a:r>
          </a:p>
          <a:p>
            <a:pPr algn="just">
              <a:lnSpc>
                <a:spcPts val="2754"/>
              </a:lnSpc>
              <a:spcBef>
                <a:spcPct val="0"/>
              </a:spcBef>
            </a:pPr>
          </a:p>
          <a:p>
            <a:pPr algn="just">
              <a:lnSpc>
                <a:spcPts val="2754"/>
              </a:lnSpc>
              <a:spcBef>
                <a:spcPct val="0"/>
              </a:spcBef>
            </a:pPr>
            <a:r>
              <a:rPr lang="en-US" sz="2295">
                <a:solidFill>
                  <a:srgbClr val="000000"/>
                </a:solidFill>
                <a:latin typeface="Calibri (MS)"/>
                <a:ea typeface="Calibri (MS)"/>
                <a:cs typeface="Calibri (MS)"/>
                <a:sym typeface="Calibri (MS)"/>
              </a:rPr>
              <a:t>Cost-effective → Pay only for what you use (training time, endpoint uptime, etc.).</a:t>
            </a:r>
          </a:p>
        </p:txBody>
      </p:sp>
      <p:sp>
        <p:nvSpPr>
          <p:cNvPr name="TextBox 6" id="6"/>
          <p:cNvSpPr txBox="true"/>
          <p:nvPr/>
        </p:nvSpPr>
        <p:spPr>
          <a:xfrm rot="0">
            <a:off x="298933" y="4387489"/>
            <a:ext cx="4195762" cy="809625"/>
          </a:xfrm>
          <a:prstGeom prst="rect">
            <a:avLst/>
          </a:prstGeom>
        </p:spPr>
        <p:txBody>
          <a:bodyPr anchor="t" rtlCol="false" tIns="0" lIns="0" bIns="0" rIns="0">
            <a:spAutoFit/>
          </a:bodyPr>
          <a:lstStyle/>
          <a:p>
            <a:pPr algn="ctr">
              <a:lnSpc>
                <a:spcPts val="5632"/>
              </a:lnSpc>
              <a:spcBef>
                <a:spcPct val="0"/>
              </a:spcBef>
            </a:pPr>
            <a:r>
              <a:rPr lang="en-US" sz="4693">
                <a:solidFill>
                  <a:srgbClr val="000000"/>
                </a:solidFill>
                <a:latin typeface="Calibri (MS)"/>
                <a:ea typeface="Calibri (MS)"/>
                <a:cs typeface="Calibri (MS)"/>
                <a:sym typeface="Calibri (MS)"/>
              </a:rPr>
              <a:t>Why SageMaker?</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3840" y="0"/>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Key Components of SageMaker</a:t>
              </a:r>
            </a:p>
          </p:txBody>
        </p:sp>
      </p:grpSp>
      <p:sp>
        <p:nvSpPr>
          <p:cNvPr name="TextBox 5" id="5"/>
          <p:cNvSpPr txBox="true"/>
          <p:nvPr/>
        </p:nvSpPr>
        <p:spPr>
          <a:xfrm rot="0">
            <a:off x="579120" y="1152525"/>
            <a:ext cx="8595360" cy="5724525"/>
          </a:xfrm>
          <a:prstGeom prst="rect">
            <a:avLst/>
          </a:prstGeom>
        </p:spPr>
        <p:txBody>
          <a:bodyPr anchor="t" rtlCol="false" tIns="0" lIns="0" bIns="0" rIns="0">
            <a:spAutoFit/>
          </a:bodyPr>
          <a:lstStyle/>
          <a:p>
            <a:pPr algn="l">
              <a:lnSpc>
                <a:spcPts val="4095"/>
              </a:lnSpc>
            </a:pPr>
            <a:r>
              <a:rPr lang="en-US" sz="3413">
                <a:solidFill>
                  <a:srgbClr val="000000"/>
                </a:solidFill>
                <a:latin typeface="Calibri (MS)"/>
                <a:ea typeface="Calibri (MS)"/>
                <a:cs typeface="Calibri (MS)"/>
                <a:sym typeface="Calibri (MS)"/>
              </a:rPr>
              <a:t>• SageMaker Studio – IDE for ML</a:t>
            </a:r>
          </a:p>
          <a:p>
            <a:pPr algn="l">
              <a:lnSpc>
                <a:spcPts val="4095"/>
              </a:lnSpc>
            </a:pPr>
            <a:r>
              <a:rPr lang="en-US" sz="3413">
                <a:solidFill>
                  <a:srgbClr val="000000"/>
                </a:solidFill>
                <a:latin typeface="Calibri (MS)"/>
                <a:ea typeface="Calibri (MS)"/>
                <a:cs typeface="Calibri (MS)"/>
                <a:sym typeface="Calibri (MS)"/>
              </a:rPr>
              <a:t>• SageMaker Notebooks – Fully managed Jupyter notebooks</a:t>
            </a:r>
          </a:p>
          <a:p>
            <a:pPr algn="l">
              <a:lnSpc>
                <a:spcPts val="4095"/>
              </a:lnSpc>
            </a:pPr>
            <a:r>
              <a:rPr lang="en-US" sz="3413">
                <a:solidFill>
                  <a:srgbClr val="000000"/>
                </a:solidFill>
                <a:latin typeface="Calibri (MS)"/>
                <a:ea typeface="Calibri (MS)"/>
                <a:cs typeface="Calibri (MS)"/>
                <a:sym typeface="Calibri (MS)"/>
              </a:rPr>
              <a:t>• SageMaker Training – Train ML models at scale</a:t>
            </a:r>
          </a:p>
          <a:p>
            <a:pPr algn="l">
              <a:lnSpc>
                <a:spcPts val="4095"/>
              </a:lnSpc>
            </a:pPr>
            <a:r>
              <a:rPr lang="en-US" sz="3413">
                <a:solidFill>
                  <a:srgbClr val="000000"/>
                </a:solidFill>
                <a:latin typeface="Calibri (MS)"/>
                <a:ea typeface="Calibri (MS)"/>
                <a:cs typeface="Calibri (MS)"/>
                <a:sym typeface="Calibri (MS)"/>
              </a:rPr>
              <a:t>• SageMaker Inference – Deploy models for predictions</a:t>
            </a:r>
          </a:p>
          <a:p>
            <a:pPr algn="l">
              <a:lnSpc>
                <a:spcPts val="4095"/>
              </a:lnSpc>
            </a:pPr>
            <a:r>
              <a:rPr lang="en-US" sz="3413">
                <a:solidFill>
                  <a:srgbClr val="000000"/>
                </a:solidFill>
                <a:latin typeface="Calibri (MS)"/>
                <a:ea typeface="Calibri (MS)"/>
                <a:cs typeface="Calibri (MS)"/>
                <a:sym typeface="Calibri (MS)"/>
              </a:rPr>
              <a:t>• SageMaker Autopilot – Automated model building &amp; tuning</a:t>
            </a:r>
          </a:p>
          <a:p>
            <a:pPr algn="l">
              <a:lnSpc>
                <a:spcPts val="4095"/>
              </a:lnSpc>
            </a:pPr>
            <a:r>
              <a:rPr lang="en-US" sz="3413">
                <a:solidFill>
                  <a:srgbClr val="000000"/>
                </a:solidFill>
                <a:latin typeface="Calibri (MS)"/>
                <a:ea typeface="Calibri (MS)"/>
                <a:cs typeface="Calibri (MS)"/>
                <a:sym typeface="Calibri (MS)"/>
              </a:rPr>
              <a:t>• SageMaker Ground Truth – Data labeling</a:t>
            </a:r>
          </a:p>
          <a:p>
            <a:pPr algn="l">
              <a:lnSpc>
                <a:spcPts val="4095"/>
              </a:lnSpc>
            </a:pPr>
            <a:r>
              <a:rPr lang="en-US" sz="3413">
                <a:solidFill>
                  <a:srgbClr val="000000"/>
                </a:solidFill>
                <a:latin typeface="Calibri (MS)"/>
                <a:ea typeface="Calibri (MS)"/>
                <a:cs typeface="Calibri (MS)"/>
                <a:sym typeface="Calibri (MS)"/>
              </a:rPr>
              <a:t>• SageMaker Feature Store – Central feature repository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425424"/>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How SageMaker Works (Simplified Example)</a:t>
              </a:r>
            </a:p>
          </p:txBody>
        </p:sp>
      </p:grpSp>
      <p:sp>
        <p:nvSpPr>
          <p:cNvPr name="TextBox 5" id="5"/>
          <p:cNvSpPr txBox="true"/>
          <p:nvPr/>
        </p:nvSpPr>
        <p:spPr>
          <a:xfrm rot="0">
            <a:off x="434942" y="1726985"/>
            <a:ext cx="8830978" cy="6028116"/>
          </a:xfrm>
          <a:prstGeom prst="rect">
            <a:avLst/>
          </a:prstGeom>
        </p:spPr>
        <p:txBody>
          <a:bodyPr anchor="t" rtlCol="false" tIns="0" lIns="0" bIns="0" rIns="0">
            <a:spAutoFit/>
          </a:bodyPr>
          <a:lstStyle/>
          <a:p>
            <a:pPr algn="l">
              <a:lnSpc>
                <a:spcPts val="3956"/>
              </a:lnSpc>
            </a:pPr>
            <a:r>
              <a:rPr lang="en-US" sz="3296">
                <a:solidFill>
                  <a:srgbClr val="000000"/>
                </a:solidFill>
                <a:latin typeface="Calibri (MS)"/>
                <a:ea typeface="Calibri (MS)"/>
                <a:cs typeface="Calibri (MS)"/>
                <a:sym typeface="Calibri (MS)"/>
              </a:rPr>
              <a:t>1. Prepare Data – </a:t>
            </a:r>
          </a:p>
          <a:p>
            <a:pPr algn="l">
              <a:lnSpc>
                <a:spcPts val="3956"/>
              </a:lnSpc>
            </a:pPr>
            <a:r>
              <a:rPr lang="en-US" sz="3296">
                <a:solidFill>
                  <a:srgbClr val="000000"/>
                </a:solidFill>
                <a:latin typeface="Calibri (MS)"/>
                <a:ea typeface="Calibri (MS)"/>
                <a:cs typeface="Calibri (MS)"/>
                <a:sym typeface="Calibri (MS)"/>
              </a:rPr>
              <a:t>Upload your dataset (e.g., CSV with house features) to S3.</a:t>
            </a:r>
          </a:p>
          <a:p>
            <a:pPr algn="l">
              <a:lnSpc>
                <a:spcPts val="3956"/>
              </a:lnSpc>
            </a:pPr>
            <a:r>
              <a:rPr lang="en-US" sz="3296">
                <a:solidFill>
                  <a:srgbClr val="000000"/>
                </a:solidFill>
                <a:latin typeface="Calibri (MS)"/>
                <a:ea typeface="Calibri (MS)"/>
                <a:cs typeface="Calibri (MS)"/>
                <a:sym typeface="Calibri (MS)"/>
              </a:rPr>
              <a:t>2. Create Notebook – </a:t>
            </a:r>
          </a:p>
          <a:p>
            <a:pPr algn="l">
              <a:lnSpc>
                <a:spcPts val="3956"/>
              </a:lnSpc>
            </a:pPr>
            <a:r>
              <a:rPr lang="en-US" sz="3296">
                <a:solidFill>
                  <a:srgbClr val="000000"/>
                </a:solidFill>
                <a:latin typeface="Calibri (MS)"/>
                <a:ea typeface="Calibri (MS)"/>
                <a:cs typeface="Calibri (MS)"/>
                <a:sym typeface="Calibri (MS)"/>
              </a:rPr>
              <a:t>Use SageMaker Studio or a notebook instance to explore data and preprocess it.</a:t>
            </a:r>
          </a:p>
          <a:p>
            <a:pPr algn="l">
              <a:lnSpc>
                <a:spcPts val="3956"/>
              </a:lnSpc>
            </a:pPr>
            <a:r>
              <a:rPr lang="en-US" sz="3296">
                <a:solidFill>
                  <a:srgbClr val="000000"/>
                </a:solidFill>
                <a:latin typeface="Calibri (MS)"/>
                <a:ea typeface="Calibri (MS)"/>
                <a:cs typeface="Calibri (MS)"/>
                <a:sym typeface="Calibri (MS)"/>
              </a:rPr>
              <a:t>3. Train Model – </a:t>
            </a:r>
          </a:p>
          <a:p>
            <a:pPr algn="l">
              <a:lnSpc>
                <a:spcPts val="3956"/>
              </a:lnSpc>
            </a:pPr>
            <a:r>
              <a:rPr lang="en-US" sz="3296">
                <a:solidFill>
                  <a:srgbClr val="000000"/>
                </a:solidFill>
                <a:latin typeface="Calibri (MS)"/>
                <a:ea typeface="Calibri (MS)"/>
                <a:cs typeface="Calibri (MS)"/>
                <a:sym typeface="Calibri (MS)"/>
              </a:rPr>
              <a:t>Use built-in algorithms (like XGBoost) or bring your own model.</a:t>
            </a:r>
          </a:p>
          <a:p>
            <a:pPr algn="l">
              <a:lnSpc>
                <a:spcPts val="3956"/>
              </a:lnSpc>
            </a:pPr>
            <a:r>
              <a:rPr lang="en-US" sz="3296">
                <a:solidFill>
                  <a:srgbClr val="000000"/>
                </a:solidFill>
                <a:latin typeface="Calibri (MS)"/>
                <a:ea typeface="Calibri (MS)"/>
                <a:cs typeface="Calibri (MS)"/>
                <a:sym typeface="Calibri (MS)"/>
              </a:rPr>
              <a:t>SageMaker handles provisioning instances and training.</a:t>
            </a:r>
          </a:p>
          <a:p>
            <a:pPr algn="l">
              <a:lnSpc>
                <a:spcPts val="3956"/>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19725" y="1802376"/>
            <a:ext cx="9514150" cy="3643773"/>
          </a:xfrm>
          <a:prstGeom prst="rect">
            <a:avLst/>
          </a:prstGeom>
        </p:spPr>
        <p:txBody>
          <a:bodyPr anchor="t" rtlCol="false" tIns="0" lIns="0" bIns="0" rIns="0">
            <a:spAutoFit/>
          </a:bodyPr>
          <a:lstStyle/>
          <a:p>
            <a:pPr algn="just">
              <a:lnSpc>
                <a:spcPts val="4089"/>
              </a:lnSpc>
              <a:spcBef>
                <a:spcPct val="0"/>
              </a:spcBef>
            </a:pPr>
            <a:r>
              <a:rPr lang="en-US" sz="3407">
                <a:solidFill>
                  <a:srgbClr val="000000"/>
                </a:solidFill>
                <a:latin typeface="Calibri (MS)"/>
                <a:ea typeface="Calibri (MS)"/>
                <a:cs typeface="Calibri (MS)"/>
                <a:sym typeface="Calibri (MS)"/>
              </a:rPr>
              <a:t>4.Depl</a:t>
            </a:r>
            <a:r>
              <a:rPr lang="en-US" sz="3407">
                <a:solidFill>
                  <a:srgbClr val="000000"/>
                </a:solidFill>
                <a:latin typeface="Calibri (MS)"/>
                <a:ea typeface="Calibri (MS)"/>
                <a:cs typeface="Calibri (MS)"/>
                <a:sym typeface="Calibri (MS)"/>
              </a:rPr>
              <a:t>oy Model-</a:t>
            </a:r>
          </a:p>
          <a:p>
            <a:pPr algn="just">
              <a:lnSpc>
                <a:spcPts val="4089"/>
              </a:lnSpc>
              <a:spcBef>
                <a:spcPct val="0"/>
              </a:spcBef>
            </a:pPr>
            <a:r>
              <a:rPr lang="en-US" sz="3407">
                <a:solidFill>
                  <a:srgbClr val="000000"/>
                </a:solidFill>
                <a:latin typeface="Calibri (MS)"/>
                <a:ea typeface="Calibri (MS)"/>
                <a:cs typeface="Calibri (MS)"/>
                <a:sym typeface="Calibri (MS)"/>
              </a:rPr>
              <a:t>Deploy the trained model as a real-time endpoint.</a:t>
            </a:r>
          </a:p>
          <a:p>
            <a:pPr algn="just">
              <a:lnSpc>
                <a:spcPts val="4089"/>
              </a:lnSpc>
              <a:spcBef>
                <a:spcPct val="0"/>
              </a:spcBef>
            </a:pPr>
          </a:p>
          <a:p>
            <a:pPr algn="just">
              <a:lnSpc>
                <a:spcPts val="4089"/>
              </a:lnSpc>
              <a:spcBef>
                <a:spcPct val="0"/>
              </a:spcBef>
            </a:pPr>
            <a:r>
              <a:rPr lang="en-US" sz="3407">
                <a:solidFill>
                  <a:srgbClr val="000000"/>
                </a:solidFill>
                <a:latin typeface="Calibri (MS)"/>
                <a:ea typeface="Calibri (MS)"/>
                <a:cs typeface="Calibri (MS)"/>
                <a:sym typeface="Calibri (MS)"/>
              </a:rPr>
              <a:t>5.Get Predictions-</a:t>
            </a:r>
          </a:p>
          <a:p>
            <a:pPr algn="just">
              <a:lnSpc>
                <a:spcPts val="4089"/>
              </a:lnSpc>
              <a:spcBef>
                <a:spcPct val="0"/>
              </a:spcBef>
            </a:pPr>
            <a:r>
              <a:rPr lang="en-US" sz="3407">
                <a:solidFill>
                  <a:srgbClr val="000000"/>
                </a:solidFill>
                <a:latin typeface="Calibri (MS)"/>
                <a:ea typeface="Calibri (MS)"/>
                <a:cs typeface="Calibri (MS)"/>
                <a:sym typeface="Calibri (MS)"/>
              </a:rPr>
              <a:t>Send data to the endpoint and receive predictions for new houses.</a:t>
            </a:r>
          </a:p>
          <a:p>
            <a:pPr algn="ctr">
              <a:lnSpc>
                <a:spcPts val="408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Benefits of SageMaker</a:t>
              </a:r>
            </a:p>
          </p:txBody>
        </p:sp>
      </p:grpSp>
      <p:sp>
        <p:nvSpPr>
          <p:cNvPr name="TextBox 5" id="5"/>
          <p:cNvSpPr txBox="true"/>
          <p:nvPr/>
        </p:nvSpPr>
        <p:spPr>
          <a:xfrm rot="0">
            <a:off x="731520" y="2294099"/>
            <a:ext cx="8595360" cy="3667125"/>
          </a:xfrm>
          <a:prstGeom prst="rect">
            <a:avLst/>
          </a:prstGeom>
        </p:spPr>
        <p:txBody>
          <a:bodyPr anchor="t" rtlCol="false" tIns="0" lIns="0" bIns="0" rIns="0">
            <a:spAutoFit/>
          </a:bodyPr>
          <a:lstStyle/>
          <a:p>
            <a:pPr algn="l">
              <a:lnSpc>
                <a:spcPts val="4095"/>
              </a:lnSpc>
            </a:pPr>
            <a:r>
              <a:rPr lang="en-US" sz="3413">
                <a:solidFill>
                  <a:srgbClr val="000000"/>
                </a:solidFill>
                <a:latin typeface="Calibri (MS)"/>
                <a:ea typeface="Calibri (MS)"/>
                <a:cs typeface="Calibri (MS)"/>
                <a:sym typeface="Calibri (MS)"/>
              </a:rPr>
              <a:t>• Fully managed – No server management</a:t>
            </a:r>
          </a:p>
          <a:p>
            <a:pPr algn="l">
              <a:lnSpc>
                <a:spcPts val="4095"/>
              </a:lnSpc>
            </a:pPr>
            <a:r>
              <a:rPr lang="en-US" sz="3413">
                <a:solidFill>
                  <a:srgbClr val="000000"/>
                </a:solidFill>
                <a:latin typeface="Calibri (MS)"/>
                <a:ea typeface="Calibri (MS)"/>
                <a:cs typeface="Calibri (MS)"/>
                <a:sym typeface="Calibri (MS)"/>
              </a:rPr>
              <a:t>• Scalable – Auto-adjusts compute resources</a:t>
            </a:r>
          </a:p>
          <a:p>
            <a:pPr algn="l">
              <a:lnSpc>
                <a:spcPts val="4095"/>
              </a:lnSpc>
            </a:pPr>
            <a:r>
              <a:rPr lang="en-US" sz="3413">
                <a:solidFill>
                  <a:srgbClr val="000000"/>
                </a:solidFill>
                <a:latin typeface="Calibri (MS)"/>
                <a:ea typeface="Calibri (MS)"/>
                <a:cs typeface="Calibri (MS)"/>
                <a:sym typeface="Calibri (MS)"/>
              </a:rPr>
              <a:t>• Secure – Integrated with AWS security features</a:t>
            </a:r>
          </a:p>
          <a:p>
            <a:pPr algn="l">
              <a:lnSpc>
                <a:spcPts val="4095"/>
              </a:lnSpc>
            </a:pPr>
            <a:r>
              <a:rPr lang="en-US" sz="3413">
                <a:solidFill>
                  <a:srgbClr val="000000"/>
                </a:solidFill>
                <a:latin typeface="Calibri (MS)"/>
                <a:ea typeface="Calibri (MS)"/>
                <a:cs typeface="Calibri (MS)"/>
                <a:sym typeface="Calibri (MS)"/>
              </a:rPr>
              <a:t>• Integrated with AWS services (S3, Lambda, IAM)</a:t>
            </a:r>
          </a:p>
          <a:p>
            <a:pPr algn="l">
              <a:lnSpc>
                <a:spcPts val="4095"/>
              </a:lnSpc>
            </a:pPr>
            <a:r>
              <a:rPr lang="en-US" sz="3413">
                <a:solidFill>
                  <a:srgbClr val="000000"/>
                </a:solidFill>
                <a:latin typeface="Calibri (MS)"/>
                <a:ea typeface="Calibri (MS)"/>
                <a:cs typeface="Calibri (MS)"/>
                <a:sym typeface="Calibri (MS)"/>
              </a:rPr>
              <a:t>• Faster time to production for ML models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Use Cases</a:t>
              </a:r>
            </a:p>
          </p:txBody>
        </p:sp>
      </p:grpSp>
      <p:sp>
        <p:nvSpPr>
          <p:cNvPr name="TextBox 5" id="5"/>
          <p:cNvSpPr txBox="true"/>
          <p:nvPr/>
        </p:nvSpPr>
        <p:spPr>
          <a:xfrm rot="0">
            <a:off x="579120" y="2305050"/>
            <a:ext cx="8595360" cy="2638425"/>
          </a:xfrm>
          <a:prstGeom prst="rect">
            <a:avLst/>
          </a:prstGeom>
        </p:spPr>
        <p:txBody>
          <a:bodyPr anchor="t" rtlCol="false" tIns="0" lIns="0" bIns="0" rIns="0">
            <a:spAutoFit/>
          </a:bodyPr>
          <a:lstStyle/>
          <a:p>
            <a:pPr algn="l">
              <a:lnSpc>
                <a:spcPts val="4095"/>
              </a:lnSpc>
            </a:pPr>
            <a:r>
              <a:rPr lang="en-US" sz="3413">
                <a:solidFill>
                  <a:srgbClr val="000000"/>
                </a:solidFill>
                <a:latin typeface="Calibri (MS)"/>
                <a:ea typeface="Calibri (MS)"/>
                <a:cs typeface="Calibri (MS)"/>
                <a:sym typeface="Calibri (MS)"/>
              </a:rPr>
              <a:t>• Fraud detection</a:t>
            </a:r>
          </a:p>
          <a:p>
            <a:pPr algn="l">
              <a:lnSpc>
                <a:spcPts val="4095"/>
              </a:lnSpc>
            </a:pPr>
            <a:r>
              <a:rPr lang="en-US" sz="3413">
                <a:solidFill>
                  <a:srgbClr val="000000"/>
                </a:solidFill>
                <a:latin typeface="Calibri (MS)"/>
                <a:ea typeface="Calibri (MS)"/>
                <a:cs typeface="Calibri (MS)"/>
                <a:sym typeface="Calibri (MS)"/>
              </a:rPr>
              <a:t>• Predictive maintenance</a:t>
            </a:r>
          </a:p>
          <a:p>
            <a:pPr algn="l">
              <a:lnSpc>
                <a:spcPts val="4095"/>
              </a:lnSpc>
            </a:pPr>
            <a:r>
              <a:rPr lang="en-US" sz="3413">
                <a:solidFill>
                  <a:srgbClr val="000000"/>
                </a:solidFill>
                <a:latin typeface="Calibri (MS)"/>
                <a:ea typeface="Calibri (MS)"/>
                <a:cs typeface="Calibri (MS)"/>
                <a:sym typeface="Calibri (MS)"/>
              </a:rPr>
              <a:t>• Recommendation engines</a:t>
            </a:r>
          </a:p>
          <a:p>
            <a:pPr algn="l">
              <a:lnSpc>
                <a:spcPts val="4095"/>
              </a:lnSpc>
            </a:pPr>
            <a:r>
              <a:rPr lang="en-US" sz="3413">
                <a:solidFill>
                  <a:srgbClr val="000000"/>
                </a:solidFill>
                <a:latin typeface="Calibri (MS)"/>
                <a:ea typeface="Calibri (MS)"/>
                <a:cs typeface="Calibri (MS)"/>
                <a:sym typeface="Calibri (MS)"/>
              </a:rPr>
              <a:t>• Image and speech recognition</a:t>
            </a:r>
          </a:p>
          <a:p>
            <a:pPr algn="l">
              <a:lnSpc>
                <a:spcPts val="4095"/>
              </a:lnSpc>
            </a:pPr>
            <a:r>
              <a:rPr lang="en-US" sz="3413">
                <a:solidFill>
                  <a:srgbClr val="000000"/>
                </a:solidFill>
                <a:latin typeface="Calibri (MS)"/>
                <a:ea typeface="Calibri (MS)"/>
                <a:cs typeface="Calibri (MS)"/>
                <a:sym typeface="Calibri (MS)"/>
              </a:rPr>
              <a:t>• NLP tasks (e.g., sentiment analysis)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a:solidFill>
                    <a:srgbClr val="000000"/>
                  </a:solidFill>
                  <a:latin typeface="Calibri (MS)"/>
                  <a:ea typeface="Calibri (MS)"/>
                  <a:cs typeface="Calibri (MS)"/>
                  <a:sym typeface="Calibri (MS)"/>
                </a:rPr>
                <a:t>Example: Predict House Prices</a:t>
              </a:r>
            </a:p>
          </p:txBody>
        </p:sp>
      </p:grpSp>
      <p:sp>
        <p:nvSpPr>
          <p:cNvPr name="TextBox 5" id="5"/>
          <p:cNvSpPr txBox="true"/>
          <p:nvPr/>
        </p:nvSpPr>
        <p:spPr>
          <a:xfrm rot="0">
            <a:off x="244339" y="1577949"/>
            <a:ext cx="9264923" cy="1609725"/>
          </a:xfrm>
          <a:prstGeom prst="rect">
            <a:avLst/>
          </a:prstGeom>
        </p:spPr>
        <p:txBody>
          <a:bodyPr anchor="t" rtlCol="false" tIns="0" lIns="0" bIns="0" rIns="0">
            <a:spAutoFit/>
          </a:bodyPr>
          <a:lstStyle/>
          <a:p>
            <a:pPr algn="ctr">
              <a:lnSpc>
                <a:spcPts val="4072"/>
              </a:lnSpc>
            </a:pPr>
            <a:r>
              <a:rPr lang="en-US" sz="3393">
                <a:solidFill>
                  <a:srgbClr val="000000"/>
                </a:solidFill>
                <a:latin typeface="Calibri (MS)"/>
                <a:ea typeface="Calibri (MS)"/>
                <a:cs typeface="Calibri (MS)"/>
                <a:sym typeface="Calibri (MS)"/>
              </a:rPr>
              <a:t>1.You have a dataset containing features like:</a:t>
            </a:r>
          </a:p>
          <a:p>
            <a:pPr algn="ctr">
              <a:lnSpc>
                <a:spcPts val="4072"/>
              </a:lnSpc>
            </a:pPr>
          </a:p>
          <a:p>
            <a:pPr algn="ctr">
              <a:lnSpc>
                <a:spcPts val="4072"/>
              </a:lnSpc>
              <a:spcBef>
                <a:spcPct val="0"/>
              </a:spcBef>
            </a:pPr>
            <a:r>
              <a:rPr lang="en-US" sz="3393">
                <a:solidFill>
                  <a:srgbClr val="000000"/>
                </a:solidFill>
                <a:latin typeface="Calibri (MS)"/>
                <a:ea typeface="Calibri (MS)"/>
                <a:cs typeface="Calibri (MS)"/>
                <a:sym typeface="Calibri (MS)"/>
              </a:rPr>
              <a:t>Square Footage Bedrooms Bathrooms Location Price </a:t>
            </a:r>
          </a:p>
        </p:txBody>
      </p:sp>
      <p:sp>
        <p:nvSpPr>
          <p:cNvPr name="TextBox 6" id="6"/>
          <p:cNvSpPr txBox="true"/>
          <p:nvPr/>
        </p:nvSpPr>
        <p:spPr>
          <a:xfrm rot="0">
            <a:off x="731520" y="3254349"/>
            <a:ext cx="1208410" cy="2066925"/>
          </a:xfrm>
          <a:prstGeom prst="rect">
            <a:avLst/>
          </a:prstGeom>
        </p:spPr>
        <p:txBody>
          <a:bodyPr anchor="t" rtlCol="false" tIns="0" lIns="0" bIns="0" rIns="0">
            <a:spAutoFit/>
          </a:bodyPr>
          <a:lstStyle/>
          <a:p>
            <a:pPr algn="ctr">
              <a:lnSpc>
                <a:spcPts val="5632"/>
              </a:lnSpc>
            </a:pPr>
            <a:r>
              <a:rPr lang="en-US" sz="4693">
                <a:solidFill>
                  <a:srgbClr val="000000"/>
                </a:solidFill>
                <a:latin typeface="Calibri (MS)"/>
                <a:ea typeface="Calibri (MS)"/>
                <a:cs typeface="Calibri (MS)"/>
                <a:sym typeface="Calibri (MS)"/>
              </a:rPr>
              <a:t>1500</a:t>
            </a:r>
          </a:p>
          <a:p>
            <a:pPr algn="ctr">
              <a:lnSpc>
                <a:spcPts val="5632"/>
              </a:lnSpc>
            </a:pPr>
            <a:r>
              <a:rPr lang="en-US" sz="4693">
                <a:solidFill>
                  <a:srgbClr val="000000"/>
                </a:solidFill>
                <a:latin typeface="Calibri (MS)"/>
                <a:ea typeface="Calibri (MS)"/>
                <a:cs typeface="Calibri (MS)"/>
                <a:sym typeface="Calibri (MS)"/>
              </a:rPr>
              <a:t>2000</a:t>
            </a:r>
          </a:p>
          <a:p>
            <a:pPr algn="ctr">
              <a:lnSpc>
                <a:spcPts val="4312"/>
              </a:lnSpc>
              <a:spcBef>
                <a:spcPct val="0"/>
              </a:spcBef>
            </a:pPr>
            <a:r>
              <a:rPr lang="en-US" sz="3593">
                <a:solidFill>
                  <a:srgbClr val="000000"/>
                </a:solidFill>
                <a:latin typeface="Calibri (MS)"/>
                <a:ea typeface="Calibri (MS)"/>
                <a:cs typeface="Calibri (MS)"/>
                <a:sym typeface="Calibri (MS)"/>
              </a:rPr>
              <a:t>....</a:t>
            </a:r>
          </a:p>
        </p:txBody>
      </p:sp>
      <p:sp>
        <p:nvSpPr>
          <p:cNvPr name="TextBox 7" id="7"/>
          <p:cNvSpPr txBox="true"/>
          <p:nvPr/>
        </p:nvSpPr>
        <p:spPr>
          <a:xfrm rot="0">
            <a:off x="3611523" y="3120999"/>
            <a:ext cx="460846" cy="2066925"/>
          </a:xfrm>
          <a:prstGeom prst="rect">
            <a:avLst/>
          </a:prstGeom>
        </p:spPr>
        <p:txBody>
          <a:bodyPr anchor="t" rtlCol="false" tIns="0" lIns="0" bIns="0" rIns="0">
            <a:spAutoFit/>
          </a:bodyPr>
          <a:lstStyle/>
          <a:p>
            <a:pPr algn="ctr">
              <a:lnSpc>
                <a:spcPts val="5632"/>
              </a:lnSpc>
            </a:pPr>
            <a:r>
              <a:rPr lang="en-US" sz="4693">
                <a:solidFill>
                  <a:srgbClr val="000000"/>
                </a:solidFill>
                <a:latin typeface="Calibri (MS)"/>
                <a:ea typeface="Calibri (MS)"/>
                <a:cs typeface="Calibri (MS)"/>
                <a:sym typeface="Calibri (MS)"/>
              </a:rPr>
              <a:t>3</a:t>
            </a:r>
          </a:p>
          <a:p>
            <a:pPr algn="ctr">
              <a:lnSpc>
                <a:spcPts val="5632"/>
              </a:lnSpc>
            </a:pPr>
            <a:r>
              <a:rPr lang="en-US" sz="4693">
                <a:solidFill>
                  <a:srgbClr val="000000"/>
                </a:solidFill>
                <a:latin typeface="Calibri (MS)"/>
                <a:ea typeface="Calibri (MS)"/>
                <a:cs typeface="Calibri (MS)"/>
                <a:sym typeface="Calibri (MS)"/>
              </a:rPr>
              <a:t>4</a:t>
            </a:r>
          </a:p>
          <a:p>
            <a:pPr algn="ctr">
              <a:lnSpc>
                <a:spcPts val="4312"/>
              </a:lnSpc>
              <a:spcBef>
                <a:spcPct val="0"/>
              </a:spcBef>
            </a:pPr>
            <a:r>
              <a:rPr lang="en-US" sz="3593">
                <a:solidFill>
                  <a:srgbClr val="000000"/>
                </a:solidFill>
                <a:latin typeface="Calibri (MS)"/>
                <a:ea typeface="Calibri (MS)"/>
                <a:cs typeface="Calibri (MS)"/>
                <a:sym typeface="Calibri (MS)"/>
              </a:rPr>
              <a:t>....</a:t>
            </a:r>
          </a:p>
        </p:txBody>
      </p:sp>
      <p:sp>
        <p:nvSpPr>
          <p:cNvPr name="TextBox 8" id="8"/>
          <p:cNvSpPr txBox="true"/>
          <p:nvPr/>
        </p:nvSpPr>
        <p:spPr>
          <a:xfrm rot="0">
            <a:off x="5525635" y="3120999"/>
            <a:ext cx="460846" cy="2066925"/>
          </a:xfrm>
          <a:prstGeom prst="rect">
            <a:avLst/>
          </a:prstGeom>
        </p:spPr>
        <p:txBody>
          <a:bodyPr anchor="t" rtlCol="false" tIns="0" lIns="0" bIns="0" rIns="0">
            <a:spAutoFit/>
          </a:bodyPr>
          <a:lstStyle/>
          <a:p>
            <a:pPr algn="ctr">
              <a:lnSpc>
                <a:spcPts val="5632"/>
              </a:lnSpc>
            </a:pPr>
            <a:r>
              <a:rPr lang="en-US" sz="4693">
                <a:solidFill>
                  <a:srgbClr val="000000"/>
                </a:solidFill>
                <a:latin typeface="Calibri (MS)"/>
                <a:ea typeface="Calibri (MS)"/>
                <a:cs typeface="Calibri (MS)"/>
                <a:sym typeface="Calibri (MS)"/>
              </a:rPr>
              <a:t>2</a:t>
            </a:r>
          </a:p>
          <a:p>
            <a:pPr algn="ctr">
              <a:lnSpc>
                <a:spcPts val="5632"/>
              </a:lnSpc>
            </a:pPr>
            <a:r>
              <a:rPr lang="en-US" sz="4693">
                <a:solidFill>
                  <a:srgbClr val="000000"/>
                </a:solidFill>
                <a:latin typeface="Calibri (MS)"/>
                <a:ea typeface="Calibri (MS)"/>
                <a:cs typeface="Calibri (MS)"/>
                <a:sym typeface="Calibri (MS)"/>
              </a:rPr>
              <a:t>3</a:t>
            </a:r>
          </a:p>
          <a:p>
            <a:pPr algn="ctr">
              <a:lnSpc>
                <a:spcPts val="4312"/>
              </a:lnSpc>
              <a:spcBef>
                <a:spcPct val="0"/>
              </a:spcBef>
            </a:pPr>
            <a:r>
              <a:rPr lang="en-US" sz="3593">
                <a:solidFill>
                  <a:srgbClr val="000000"/>
                </a:solidFill>
                <a:latin typeface="Calibri (MS)"/>
                <a:ea typeface="Calibri (MS)"/>
                <a:cs typeface="Calibri (MS)"/>
                <a:sym typeface="Calibri (MS)"/>
              </a:rPr>
              <a:t>....</a:t>
            </a:r>
          </a:p>
        </p:txBody>
      </p:sp>
      <p:sp>
        <p:nvSpPr>
          <p:cNvPr name="TextBox 9" id="9"/>
          <p:cNvSpPr txBox="true"/>
          <p:nvPr/>
        </p:nvSpPr>
        <p:spPr>
          <a:xfrm rot="0">
            <a:off x="7037370" y="3120999"/>
            <a:ext cx="460846" cy="2066925"/>
          </a:xfrm>
          <a:prstGeom prst="rect">
            <a:avLst/>
          </a:prstGeom>
        </p:spPr>
        <p:txBody>
          <a:bodyPr anchor="t" rtlCol="false" tIns="0" lIns="0" bIns="0" rIns="0">
            <a:spAutoFit/>
          </a:bodyPr>
          <a:lstStyle/>
          <a:p>
            <a:pPr algn="ctr">
              <a:lnSpc>
                <a:spcPts val="5632"/>
              </a:lnSpc>
            </a:pPr>
            <a:r>
              <a:rPr lang="en-US" sz="4693">
                <a:solidFill>
                  <a:srgbClr val="000000"/>
                </a:solidFill>
                <a:latin typeface="Calibri (MS)"/>
                <a:ea typeface="Calibri (MS)"/>
                <a:cs typeface="Calibri (MS)"/>
                <a:sym typeface="Calibri (MS)"/>
              </a:rPr>
              <a:t>A</a:t>
            </a:r>
          </a:p>
          <a:p>
            <a:pPr algn="ctr">
              <a:lnSpc>
                <a:spcPts val="5632"/>
              </a:lnSpc>
            </a:pPr>
            <a:r>
              <a:rPr lang="en-US" sz="4693">
                <a:solidFill>
                  <a:srgbClr val="000000"/>
                </a:solidFill>
                <a:latin typeface="Calibri (MS)"/>
                <a:ea typeface="Calibri (MS)"/>
                <a:cs typeface="Calibri (MS)"/>
                <a:sym typeface="Calibri (MS)"/>
              </a:rPr>
              <a:t>B</a:t>
            </a:r>
          </a:p>
          <a:p>
            <a:pPr algn="ctr">
              <a:lnSpc>
                <a:spcPts val="4312"/>
              </a:lnSpc>
              <a:spcBef>
                <a:spcPct val="0"/>
              </a:spcBef>
            </a:pPr>
            <a:r>
              <a:rPr lang="en-US" sz="3593">
                <a:solidFill>
                  <a:srgbClr val="000000"/>
                </a:solidFill>
                <a:latin typeface="Calibri (MS)"/>
                <a:ea typeface="Calibri (MS)"/>
                <a:cs typeface="Calibri (MS)"/>
                <a:sym typeface="Calibri (MS)"/>
              </a:rPr>
              <a:t>....</a:t>
            </a:r>
          </a:p>
        </p:txBody>
      </p:sp>
      <p:sp>
        <p:nvSpPr>
          <p:cNvPr name="TextBox 10" id="10"/>
          <p:cNvSpPr txBox="true"/>
          <p:nvPr/>
        </p:nvSpPr>
        <p:spPr>
          <a:xfrm rot="0">
            <a:off x="7684071" y="3159099"/>
            <a:ext cx="2069529" cy="2028825"/>
          </a:xfrm>
          <a:prstGeom prst="rect">
            <a:avLst/>
          </a:prstGeom>
        </p:spPr>
        <p:txBody>
          <a:bodyPr anchor="t" rtlCol="false" tIns="0" lIns="0" bIns="0" rIns="0">
            <a:spAutoFit/>
          </a:bodyPr>
          <a:lstStyle/>
          <a:p>
            <a:pPr algn="ctr">
              <a:lnSpc>
                <a:spcPts val="5512"/>
              </a:lnSpc>
            </a:pPr>
            <a:r>
              <a:rPr lang="en-US" sz="4593">
                <a:solidFill>
                  <a:srgbClr val="000000"/>
                </a:solidFill>
                <a:latin typeface="Calibri (MS)"/>
                <a:ea typeface="Calibri (MS)"/>
                <a:cs typeface="Calibri (MS)"/>
                <a:sym typeface="Calibri (MS)"/>
              </a:rPr>
              <a:t>3000000</a:t>
            </a:r>
          </a:p>
          <a:p>
            <a:pPr algn="ctr">
              <a:lnSpc>
                <a:spcPts val="5512"/>
              </a:lnSpc>
            </a:pPr>
            <a:r>
              <a:rPr lang="en-US" sz="4593">
                <a:solidFill>
                  <a:srgbClr val="000000"/>
                </a:solidFill>
                <a:latin typeface="Calibri (MS)"/>
                <a:ea typeface="Calibri (MS)"/>
                <a:cs typeface="Calibri (MS)"/>
                <a:sym typeface="Calibri (MS)"/>
              </a:rPr>
              <a:t>4500000</a:t>
            </a:r>
          </a:p>
          <a:p>
            <a:pPr algn="ctr">
              <a:lnSpc>
                <a:spcPts val="4312"/>
              </a:lnSpc>
              <a:spcBef>
                <a:spcPct val="0"/>
              </a:spcBef>
            </a:pPr>
            <a:r>
              <a:rPr lang="en-US" sz="3593">
                <a:solidFill>
                  <a:srgbClr val="000000"/>
                </a:solidFill>
                <a:latin typeface="Calibri (MS)"/>
                <a:ea typeface="Calibri (MS)"/>
                <a:cs typeface="Calibri (MS)"/>
                <a:sym typeface="Calibri (MS)"/>
              </a:rPr>
              <a:t>....</a:t>
            </a:r>
          </a:p>
        </p:txBody>
      </p:sp>
      <p:sp>
        <p:nvSpPr>
          <p:cNvPr name="TextBox 11" id="11"/>
          <p:cNvSpPr txBox="true"/>
          <p:nvPr/>
        </p:nvSpPr>
        <p:spPr>
          <a:xfrm rot="0">
            <a:off x="0" y="5831281"/>
            <a:ext cx="9753600" cy="1095375"/>
          </a:xfrm>
          <a:prstGeom prst="rect">
            <a:avLst/>
          </a:prstGeom>
        </p:spPr>
        <p:txBody>
          <a:bodyPr anchor="t" rtlCol="false" tIns="0" lIns="0" bIns="0" rIns="0">
            <a:spAutoFit/>
          </a:bodyPr>
          <a:lstStyle/>
          <a:p>
            <a:pPr algn="ctr">
              <a:lnSpc>
                <a:spcPts val="4072"/>
              </a:lnSpc>
              <a:spcBef>
                <a:spcPct val="0"/>
              </a:spcBef>
            </a:pPr>
            <a:r>
              <a:rPr lang="en-US" sz="3393">
                <a:solidFill>
                  <a:srgbClr val="000000"/>
                </a:solidFill>
                <a:latin typeface="Calibri (MS)"/>
                <a:ea typeface="Calibri (MS)"/>
                <a:cs typeface="Calibri (MS)"/>
                <a:sym typeface="Calibri (MS)"/>
              </a:rPr>
              <a:t>Goal: Train a model to predict the price of a house based on its features.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1665" y="557418"/>
            <a:ext cx="9190270" cy="6133689"/>
          </a:xfrm>
          <a:prstGeom prst="rect">
            <a:avLst/>
          </a:prstGeom>
        </p:spPr>
        <p:txBody>
          <a:bodyPr anchor="t" rtlCol="false" tIns="0" lIns="0" bIns="0" rIns="0">
            <a:spAutoFit/>
          </a:bodyPr>
          <a:lstStyle/>
          <a:p>
            <a:pPr algn="just">
              <a:lnSpc>
                <a:spcPts val="3723"/>
              </a:lnSpc>
            </a:pPr>
            <a:r>
              <a:rPr lang="en-US" sz="3103">
                <a:solidFill>
                  <a:srgbClr val="000000"/>
                </a:solidFill>
                <a:latin typeface="Calibri (MS)"/>
                <a:ea typeface="Calibri (MS)"/>
                <a:cs typeface="Calibri (MS)"/>
                <a:sym typeface="Calibri (MS)"/>
              </a:rPr>
              <a:t>Step 1: Upload Data to S3</a:t>
            </a:r>
          </a:p>
          <a:p>
            <a:pPr algn="just">
              <a:lnSpc>
                <a:spcPts val="3723"/>
              </a:lnSpc>
            </a:pPr>
          </a:p>
          <a:p>
            <a:pPr algn="just">
              <a:lnSpc>
                <a:spcPts val="3723"/>
              </a:lnSpc>
            </a:pPr>
            <a:r>
              <a:rPr lang="en-US" sz="3103">
                <a:solidFill>
                  <a:srgbClr val="000000"/>
                </a:solidFill>
                <a:latin typeface="Calibri (MS)"/>
                <a:ea typeface="Calibri (MS)"/>
                <a:cs typeface="Calibri (MS)"/>
                <a:sym typeface="Calibri (MS)"/>
              </a:rPr>
              <a:t>SageMaker uses S3 (Simple Storage Service) to store training data.</a:t>
            </a:r>
          </a:p>
          <a:p>
            <a:pPr algn="just">
              <a:lnSpc>
                <a:spcPts val="3723"/>
              </a:lnSpc>
            </a:pPr>
          </a:p>
          <a:p>
            <a:pPr algn="just">
              <a:lnSpc>
                <a:spcPts val="3723"/>
              </a:lnSpc>
            </a:pPr>
            <a:r>
              <a:rPr lang="en-US" sz="3103">
                <a:solidFill>
                  <a:srgbClr val="000000"/>
                </a:solidFill>
                <a:latin typeface="Calibri (MS)"/>
                <a:ea typeface="Calibri (MS)"/>
                <a:cs typeface="Calibri (MS)"/>
                <a:sym typeface="Calibri (MS)"/>
              </a:rPr>
              <a:t>aws s3 cp house_data.csv s3://my-sagemaker-bucket/house_data.csv</a:t>
            </a:r>
          </a:p>
          <a:p>
            <a:pPr algn="just">
              <a:lnSpc>
                <a:spcPts val="3723"/>
              </a:lnSpc>
            </a:pPr>
          </a:p>
          <a:p>
            <a:pPr algn="just">
              <a:lnSpc>
                <a:spcPts val="3723"/>
              </a:lnSpc>
            </a:pPr>
          </a:p>
          <a:p>
            <a:pPr algn="just">
              <a:lnSpc>
                <a:spcPts val="3723"/>
              </a:lnSpc>
            </a:pPr>
            <a:r>
              <a:rPr lang="en-US" sz="3103">
                <a:solidFill>
                  <a:srgbClr val="000000"/>
                </a:solidFill>
                <a:latin typeface="Calibri (MS)"/>
                <a:ea typeface="Calibri (MS)"/>
                <a:cs typeface="Calibri (MS)"/>
                <a:sym typeface="Calibri (MS)"/>
              </a:rPr>
              <a:t>house_data.csv is your dataset.</a:t>
            </a:r>
          </a:p>
          <a:p>
            <a:pPr algn="just">
              <a:lnSpc>
                <a:spcPts val="3723"/>
              </a:lnSpc>
            </a:pPr>
          </a:p>
          <a:p>
            <a:pPr algn="just">
              <a:lnSpc>
                <a:spcPts val="3723"/>
              </a:lnSpc>
            </a:pPr>
            <a:r>
              <a:rPr lang="en-US" sz="3103">
                <a:solidFill>
                  <a:srgbClr val="000000"/>
                </a:solidFill>
                <a:latin typeface="Calibri (MS)"/>
                <a:ea typeface="Calibri (MS)"/>
                <a:cs typeface="Calibri (MS)"/>
                <a:sym typeface="Calibri (MS)"/>
              </a:rPr>
              <a:t>my-sagemaker-bucket is an S3 bucket in your AWS account.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DAGycQvR9eU</dc:identifier>
  <dcterms:modified xsi:type="dcterms:W3CDTF">2011-08-01T06:04:30Z</dcterms:modified>
  <cp:revision>1</cp:revision>
  <dc:title>aws_sagemaker_overview.pptx</dc:title>
</cp:coreProperties>
</file>