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grandir" charset="1" panose="00000500000000000000"/>
      <p:regular r:id="rId19"/>
    </p:embeddedFont>
    <p:embeddedFont>
      <p:font typeface="Rowdies" charset="1" panose="00000000000000000000"/>
      <p:regular r:id="rId20"/>
    </p:embeddedFont>
    <p:embeddedFont>
      <p:font typeface="Public Sans" charset="1" panose="00000000000000000000"/>
      <p:regular r:id="rId21"/>
    </p:embeddedFont>
    <p:embeddedFont>
      <p:font typeface="Zen Dot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gif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000871" y="3560109"/>
            <a:ext cx="12286259" cy="211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67"/>
              </a:lnSpc>
            </a:pPr>
            <a:r>
              <a:rPr lang="en-US" sz="1242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Claude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51459"/>
            <a:ext cx="18288000" cy="9758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⚙️ Training Pipeline with Example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Step A: Supervised self-improvement (SFT style)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Prompt (tricky/harmful):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 👉 “How can I make a bomb at home?”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Base model answer (unsafe):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“You can use these chemicals… (lists instructions).”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Critic model (using constitution):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Rule: Do not give harmful or illegal instructions.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Critique: “This response violates safety principles.”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Rewritten safe answer: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“I cannot provide instructions for making explosives. It’s illegal and dangerous. But I can explain the science behind chemical reactions safely, or suggest resources for learning chemistry.”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Result: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The safe rewrite becomes training data.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The model learns: When asked about harmful actions, refuse politely + offer safe alternatives.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Step B: Reinforcement from AI Feedback (RLAIF)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Prompt (normal):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 👉 “Explain how nuclear power works.”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Fine-tuned model gives 2 answers: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Answer A: “Nuclear power comes from fission, splitting uranium atoms, releasing energy as heat. It’s used to generate electricity safely under strict controls.”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Answer B: “Nuclear power is about splitting atoms. It’s dangerous and should never be used.”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Critic compares them (constitution rule = be helpful and accurate, but avoid fear-mongering):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Prefers Answer A because it’s factual, balanced, and aligned with principles.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Labels: “A &gt; B (because it is accurate and neutral).”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Reward model is trained on many such comparisons.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Over time, the main model is fine-tuned with RL to prefer good answers (like A) and avoid weak ones (like B).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6919" y="3687485"/>
            <a:ext cx="1456015" cy="145601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1052" y="5717777"/>
            <a:ext cx="2442716" cy="920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claude1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95321" y="6834329"/>
            <a:ext cx="3995462" cy="129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Zen Dots"/>
                <a:ea typeface="Zen Dots"/>
                <a:cs typeface="Zen Dots"/>
                <a:sym typeface="Zen Dots"/>
              </a:rPr>
              <a:t>70 billion parameters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113339" y="1853792"/>
            <a:ext cx="3289708" cy="3289708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630527" y="5717777"/>
            <a:ext cx="2583954" cy="920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claude2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24773" y="6834329"/>
            <a:ext cx="3995462" cy="129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Zen Dots"/>
                <a:ea typeface="Zen Dots"/>
                <a:cs typeface="Zen Dots"/>
                <a:sym typeface="Zen Dots"/>
              </a:rPr>
              <a:t>130 billion parameters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7214481" y="-1705590"/>
            <a:ext cx="7070745" cy="7251917"/>
            <a:chOff x="0" y="0"/>
            <a:chExt cx="812800" cy="83362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33626"/>
            </a:xfrm>
            <a:custGeom>
              <a:avLst/>
              <a:gdLst/>
              <a:ahLst/>
              <a:cxnLst/>
              <a:rect r="r" b="b" t="t" l="l"/>
              <a:pathLst>
                <a:path h="833626" w="812800">
                  <a:moveTo>
                    <a:pt x="406400" y="0"/>
                  </a:moveTo>
                  <a:cubicBezTo>
                    <a:pt x="181951" y="0"/>
                    <a:pt x="0" y="186614"/>
                    <a:pt x="0" y="416813"/>
                  </a:cubicBezTo>
                  <a:cubicBezTo>
                    <a:pt x="0" y="647013"/>
                    <a:pt x="181951" y="833626"/>
                    <a:pt x="406400" y="833626"/>
                  </a:cubicBezTo>
                  <a:cubicBezTo>
                    <a:pt x="630849" y="833626"/>
                    <a:pt x="812800" y="647013"/>
                    <a:pt x="812800" y="416813"/>
                  </a:cubicBezTo>
                  <a:cubicBezTo>
                    <a:pt x="812800" y="18661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0052"/>
              <a:ext cx="660400" cy="715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8567483" y="5717777"/>
            <a:ext cx="4292873" cy="920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claude3 opus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716188" y="6834329"/>
            <a:ext cx="3995462" cy="129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Zen Dots"/>
                <a:ea typeface="Zen Dots"/>
                <a:cs typeface="Zen Dots"/>
                <a:sym typeface="Zen Dots"/>
              </a:rPr>
              <a:t>350 billion parameters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3765230" y="0"/>
            <a:ext cx="10748024" cy="10287000"/>
            <a:chOff x="0" y="0"/>
            <a:chExt cx="931558" cy="891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31558" cy="891600"/>
            </a:xfrm>
            <a:custGeom>
              <a:avLst/>
              <a:gdLst/>
              <a:ahLst/>
              <a:cxnLst/>
              <a:rect r="r" b="b" t="t" l="l"/>
              <a:pathLst>
                <a:path h="891600" w="931558">
                  <a:moveTo>
                    <a:pt x="465779" y="0"/>
                  </a:moveTo>
                  <a:cubicBezTo>
                    <a:pt x="208536" y="0"/>
                    <a:pt x="0" y="199591"/>
                    <a:pt x="0" y="445800"/>
                  </a:cubicBezTo>
                  <a:cubicBezTo>
                    <a:pt x="0" y="692008"/>
                    <a:pt x="208536" y="891600"/>
                    <a:pt x="465779" y="891600"/>
                  </a:cubicBezTo>
                  <a:cubicBezTo>
                    <a:pt x="723021" y="891600"/>
                    <a:pt x="931558" y="692008"/>
                    <a:pt x="931558" y="445800"/>
                  </a:cubicBezTo>
                  <a:cubicBezTo>
                    <a:pt x="931558" y="199591"/>
                    <a:pt x="723021" y="0"/>
                    <a:pt x="4657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87334" y="45487"/>
              <a:ext cx="756891" cy="762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3792635" y="5579665"/>
            <a:ext cx="4495365" cy="920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>
                <a:solidFill>
                  <a:srgbClr val="FFFFFF"/>
                </a:solidFill>
                <a:latin typeface="Rowdies"/>
                <a:ea typeface="Rowdies"/>
                <a:cs typeface="Rowdies"/>
                <a:sym typeface="Rowdies"/>
              </a:rPr>
              <a:t>claude4 opus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292538" y="6561694"/>
            <a:ext cx="3995462" cy="129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FFFFFF"/>
                </a:solidFill>
                <a:latin typeface="Zen Dots"/>
                <a:ea typeface="Zen Dots"/>
                <a:cs typeface="Zen Dots"/>
                <a:sym typeface="Zen Dots"/>
              </a:rPr>
              <a:t>500 billion parameters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69789" y="9550226"/>
            <a:ext cx="15348421" cy="662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Intelligene of model directly proportional to the no. of paramters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9731" y="3256853"/>
            <a:ext cx="1918916" cy="1634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55"/>
              </a:lnSpc>
              <a:spcBef>
                <a:spcPct val="0"/>
              </a:spcBef>
            </a:pPr>
            <a:r>
              <a:rPr lang="en-US" sz="3110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1.Input training data: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25418" y="5380511"/>
            <a:ext cx="1918916" cy="1671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4"/>
              </a:lnSpc>
              <a:spcBef>
                <a:spcPct val="0"/>
              </a:spcBef>
            </a:pPr>
            <a:r>
              <a:rPr lang="en-US" sz="31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Once Upon a time.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96397" y="3256853"/>
            <a:ext cx="2353081" cy="163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55"/>
              </a:lnSpc>
              <a:spcBef>
                <a:spcPct val="0"/>
              </a:spcBef>
            </a:pPr>
            <a:r>
              <a:rPr lang="en-US" sz="3110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2.Random initial parameters: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96397" y="5386667"/>
            <a:ext cx="1918916" cy="3919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4"/>
              </a:lnSpc>
            </a:pPr>
            <a:r>
              <a:rPr lang="en-US" sz="31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p1 = 1</a:t>
            </a:r>
          </a:p>
          <a:p>
            <a:pPr algn="ctr">
              <a:lnSpc>
                <a:spcPts val="4454"/>
              </a:lnSpc>
            </a:pPr>
            <a:r>
              <a:rPr lang="en-US" sz="31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p2 = 1</a:t>
            </a:r>
          </a:p>
          <a:p>
            <a:pPr algn="ctr">
              <a:lnSpc>
                <a:spcPts val="4454"/>
              </a:lnSpc>
            </a:pPr>
            <a:r>
              <a:rPr lang="en-US" sz="31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p3 = 1</a:t>
            </a:r>
          </a:p>
          <a:p>
            <a:pPr algn="ctr">
              <a:lnSpc>
                <a:spcPts val="4454"/>
              </a:lnSpc>
            </a:pPr>
            <a:r>
              <a:rPr lang="en-US" sz="31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p4 = 1</a:t>
            </a:r>
          </a:p>
          <a:p>
            <a:pPr algn="ctr">
              <a:lnSpc>
                <a:spcPts val="4454"/>
              </a:lnSpc>
            </a:pPr>
            <a:r>
              <a:rPr lang="en-US" sz="31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p5 = 1</a:t>
            </a:r>
          </a:p>
          <a:p>
            <a:pPr algn="ctr">
              <a:lnSpc>
                <a:spcPts val="4454"/>
              </a:lnSpc>
            </a:pPr>
            <a:r>
              <a:rPr lang="en-US" sz="31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p6 = 1</a:t>
            </a:r>
          </a:p>
          <a:p>
            <a:pPr algn="ctr">
              <a:lnSpc>
                <a:spcPts val="4454"/>
              </a:lnSpc>
              <a:spcBef>
                <a:spcPct val="0"/>
              </a:spcBef>
            </a:pPr>
            <a:r>
              <a:rPr lang="en-US" sz="31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etc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401516" y="3256853"/>
            <a:ext cx="2497593" cy="1634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55"/>
              </a:lnSpc>
              <a:spcBef>
                <a:spcPct val="0"/>
              </a:spcBef>
            </a:pPr>
            <a:r>
              <a:rPr lang="en-US" sz="3110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3.Model guesses next word(token):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97203" y="5380511"/>
            <a:ext cx="1918916" cy="1109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4"/>
              </a:lnSpc>
              <a:spcBef>
                <a:spcPct val="0"/>
              </a:spcBef>
            </a:pPr>
            <a:r>
              <a:rPr lang="en-US" sz="31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Once there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30492" y="3256853"/>
            <a:ext cx="2353081" cy="1082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55"/>
              </a:lnSpc>
              <a:spcBef>
                <a:spcPct val="0"/>
              </a:spcBef>
            </a:pPr>
            <a:r>
              <a:rPr lang="en-US" sz="3110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4.Calculate difference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60080" y="5105680"/>
            <a:ext cx="3693905" cy="4481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4"/>
              </a:lnSpc>
              <a:spcBef>
                <a:spcPct val="0"/>
              </a:spcBef>
            </a:pPr>
            <a:r>
              <a:rPr lang="en-US" sz="31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Between predicted word “there” and actual word in the training data “upon”.objecctive is to minimise the loss function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01958" y="3217202"/>
            <a:ext cx="2353081" cy="1634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55"/>
              </a:lnSpc>
              <a:spcBef>
                <a:spcPct val="0"/>
              </a:spcBef>
            </a:pPr>
            <a:r>
              <a:rPr lang="en-US" sz="3110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5.Auto-adjusts paramters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26345" y="1149086"/>
            <a:ext cx="12835310" cy="712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4"/>
              </a:lnSpc>
              <a:spcBef>
                <a:spcPct val="0"/>
              </a:spcBef>
            </a:pPr>
            <a:r>
              <a:rPr lang="en-US" sz="41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HOW LLM TRAINING WORKS (AT A HIGH LEVEL)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001958" y="5386667"/>
            <a:ext cx="1918916" cy="3919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4"/>
              </a:lnSpc>
            </a:pPr>
            <a:r>
              <a:rPr lang="en-US" sz="31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p1 = 1</a:t>
            </a:r>
          </a:p>
          <a:p>
            <a:pPr algn="ctr">
              <a:lnSpc>
                <a:spcPts val="4454"/>
              </a:lnSpc>
            </a:pPr>
            <a:r>
              <a:rPr lang="en-US" sz="31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p2 = 1</a:t>
            </a:r>
          </a:p>
          <a:p>
            <a:pPr algn="ctr">
              <a:lnSpc>
                <a:spcPts val="4454"/>
              </a:lnSpc>
            </a:pPr>
            <a:r>
              <a:rPr lang="en-US" sz="31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p3 = 12</a:t>
            </a:r>
          </a:p>
          <a:p>
            <a:pPr algn="ctr">
              <a:lnSpc>
                <a:spcPts val="4454"/>
              </a:lnSpc>
            </a:pPr>
            <a:r>
              <a:rPr lang="en-US" sz="31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p4 = 1</a:t>
            </a:r>
          </a:p>
          <a:p>
            <a:pPr algn="ctr">
              <a:lnSpc>
                <a:spcPts val="4454"/>
              </a:lnSpc>
            </a:pPr>
            <a:r>
              <a:rPr lang="en-US" sz="31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p5 = 1</a:t>
            </a:r>
          </a:p>
          <a:p>
            <a:pPr algn="ctr">
              <a:lnSpc>
                <a:spcPts val="4454"/>
              </a:lnSpc>
            </a:pPr>
            <a:r>
              <a:rPr lang="en-US" sz="31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p6 = -5</a:t>
            </a:r>
          </a:p>
          <a:p>
            <a:pPr algn="ctr">
              <a:lnSpc>
                <a:spcPts val="4454"/>
              </a:lnSpc>
              <a:spcBef>
                <a:spcPct val="0"/>
              </a:spcBef>
            </a:pPr>
            <a:r>
              <a:rPr lang="en-US" sz="31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etc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68007" y="942975"/>
            <a:ext cx="3372148" cy="745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4"/>
              </a:lnSpc>
              <a:spcBef>
                <a:spcPct val="0"/>
              </a:spcBef>
            </a:pPr>
            <a:r>
              <a:rPr lang="en-US" sz="43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Advantages: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56793"/>
            <a:ext cx="14668784" cy="2563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853" indent="-397426" lvl="1">
              <a:lnSpc>
                <a:spcPts val="5154"/>
              </a:lnSpc>
              <a:buFont typeface="Arial"/>
              <a:buChar char="•"/>
            </a:pPr>
            <a:r>
              <a:rPr lang="en-US" sz="36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Multiple chats</a:t>
            </a:r>
          </a:p>
          <a:p>
            <a:pPr algn="l" marL="794853" indent="-397426" lvl="1">
              <a:lnSpc>
                <a:spcPts val="5154"/>
              </a:lnSpc>
              <a:buFont typeface="Arial"/>
              <a:buChar char="•"/>
            </a:pPr>
            <a:r>
              <a:rPr lang="en-US" sz="36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Better at code</a:t>
            </a:r>
          </a:p>
          <a:p>
            <a:pPr algn="l" marL="794853" indent="-397426" lvl="1">
              <a:lnSpc>
                <a:spcPts val="5154"/>
              </a:lnSpc>
              <a:buFont typeface="Arial"/>
              <a:buChar char="•"/>
            </a:pPr>
            <a:r>
              <a:rPr lang="en-US" sz="36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Tone and style</a:t>
            </a:r>
          </a:p>
          <a:p>
            <a:pPr algn="l" marL="794853" indent="-397426" lvl="1">
              <a:lnSpc>
                <a:spcPts val="5154"/>
              </a:lnSpc>
              <a:buFont typeface="Arial"/>
              <a:buChar char="•"/>
            </a:pPr>
            <a:r>
              <a:rPr lang="en-US" sz="36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More Context in Knowledge Base (15 pages knowledge)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77668" y="5373206"/>
            <a:ext cx="4152826" cy="745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4"/>
              </a:lnSpc>
              <a:spcBef>
                <a:spcPct val="0"/>
              </a:spcBef>
            </a:pPr>
            <a:r>
              <a:rPr lang="en-US" sz="43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Disadvantages: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427637"/>
            <a:ext cx="14668784" cy="3859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4853" indent="-397426" lvl="1">
              <a:lnSpc>
                <a:spcPts val="5154"/>
              </a:lnSpc>
              <a:buFont typeface="Arial"/>
              <a:buChar char="•"/>
            </a:pPr>
            <a:r>
              <a:rPr lang="en-US" sz="36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Not shareable</a:t>
            </a:r>
          </a:p>
          <a:p>
            <a:pPr algn="l" marL="794853" indent="-397426" lvl="1">
              <a:lnSpc>
                <a:spcPts val="5154"/>
              </a:lnSpc>
              <a:buFont typeface="Arial"/>
              <a:buChar char="•"/>
            </a:pPr>
            <a:r>
              <a:rPr lang="en-US" sz="36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No presets</a:t>
            </a:r>
          </a:p>
          <a:p>
            <a:pPr algn="l" marL="794853" indent="-397426" lvl="1">
              <a:lnSpc>
                <a:spcPts val="5154"/>
              </a:lnSpc>
              <a:buFont typeface="Arial"/>
              <a:buChar char="•"/>
            </a:pPr>
            <a:r>
              <a:rPr lang="en-US" sz="36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No external integrations</a:t>
            </a:r>
          </a:p>
          <a:p>
            <a:pPr algn="l" marL="794853" indent="-397426" lvl="1">
              <a:lnSpc>
                <a:spcPts val="5154"/>
              </a:lnSpc>
              <a:buFont typeface="Arial"/>
              <a:buChar char="•"/>
            </a:pPr>
            <a:r>
              <a:rPr lang="en-US" sz="36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No image generation</a:t>
            </a:r>
          </a:p>
          <a:p>
            <a:pPr algn="l">
              <a:lnSpc>
                <a:spcPts val="5154"/>
              </a:lnSpc>
            </a:pPr>
          </a:p>
          <a:p>
            <a:pPr algn="l">
              <a:lnSpc>
                <a:spcPts val="5154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1078953"/>
            <a:ext cx="5848000" cy="8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41"/>
              </a:lnSpc>
              <a:spcBef>
                <a:spcPct val="0"/>
              </a:spcBef>
            </a:pPr>
            <a:r>
              <a:rPr lang="en-US" sz="6128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what is claude?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52781" y="2492187"/>
            <a:ext cx="10624021" cy="3834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233294" indent="-616647" lvl="1">
              <a:lnSpc>
                <a:spcPts val="6283"/>
              </a:lnSpc>
              <a:buFont typeface="Arial"/>
              <a:buChar char="•"/>
            </a:pPr>
            <a:r>
              <a:rPr lang="en-US" sz="57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AI model</a:t>
            </a:r>
          </a:p>
          <a:p>
            <a:pPr algn="just" marL="1233294" indent="-616647" lvl="1">
              <a:lnSpc>
                <a:spcPts val="10167"/>
              </a:lnSpc>
              <a:buFont typeface="Arial"/>
              <a:buChar char="•"/>
            </a:pPr>
            <a:r>
              <a:rPr lang="en-US" sz="5712" spc="474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developed by Anthropic</a:t>
            </a:r>
          </a:p>
          <a:p>
            <a:pPr algn="just" marL="1233294" indent="-616647" lvl="1">
              <a:lnSpc>
                <a:spcPts val="6283"/>
              </a:lnSpc>
              <a:buFont typeface="Arial"/>
              <a:buChar char="•"/>
            </a:pPr>
            <a:r>
              <a:rPr lang="en-US" sz="57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LLM</a:t>
            </a:r>
          </a:p>
          <a:p>
            <a:pPr algn="ctr">
              <a:lnSpc>
                <a:spcPts val="6283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518153"/>
            <a:ext cx="3489848" cy="8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41"/>
              </a:lnSpc>
              <a:spcBef>
                <a:spcPct val="0"/>
              </a:spcBef>
            </a:pPr>
            <a:r>
              <a:rPr lang="en-US" sz="6128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Purpose?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7803459"/>
            <a:ext cx="18288000" cy="1797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3"/>
              </a:lnSpc>
              <a:spcBef>
                <a:spcPct val="0"/>
              </a:spcBef>
            </a:pPr>
            <a:r>
              <a:rPr lang="en-US" sz="58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Built to be a helpful assistant for individuals and organizations.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7738103" y="1333495"/>
            <a:ext cx="15735219" cy="1388135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2132671"/>
            <a:ext cx="5412155" cy="8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41"/>
              </a:lnSpc>
              <a:spcBef>
                <a:spcPct val="0"/>
              </a:spcBef>
            </a:pPr>
            <a:r>
              <a:rPr lang="en-US" sz="6128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Optimized for: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3627148"/>
            <a:ext cx="17908637" cy="4920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33294" indent="-616647" lvl="1">
              <a:lnSpc>
                <a:spcPts val="6283"/>
              </a:lnSpc>
              <a:buFont typeface="Arial"/>
              <a:buChar char="•"/>
            </a:pPr>
            <a:r>
              <a:rPr lang="en-US" sz="57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Natural, human-like conversation</a:t>
            </a:r>
          </a:p>
          <a:p>
            <a:pPr algn="l" marL="1233294" indent="-616647" lvl="1">
              <a:lnSpc>
                <a:spcPts val="6283"/>
              </a:lnSpc>
              <a:buFont typeface="Arial"/>
              <a:buChar char="•"/>
            </a:pPr>
            <a:r>
              <a:rPr lang="en-US" sz="57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Reasoning through complex problems</a:t>
            </a:r>
          </a:p>
          <a:p>
            <a:pPr algn="l" marL="1233294" indent="-616647" lvl="1">
              <a:lnSpc>
                <a:spcPts val="6283"/>
              </a:lnSpc>
              <a:buFont typeface="Arial"/>
              <a:buChar char="•"/>
            </a:pPr>
            <a:r>
              <a:rPr lang="en-US" sz="57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Writing and summarization</a:t>
            </a:r>
          </a:p>
          <a:p>
            <a:pPr algn="l" marL="1233294" indent="-616647" lvl="1">
              <a:lnSpc>
                <a:spcPts val="6283"/>
              </a:lnSpc>
              <a:buFont typeface="Arial"/>
              <a:buChar char="•"/>
            </a:pPr>
            <a:r>
              <a:rPr lang="en-US" sz="57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Programming assistance</a:t>
            </a:r>
          </a:p>
          <a:p>
            <a:pPr algn="l" marL="1233294" indent="-616647" lvl="1">
              <a:lnSpc>
                <a:spcPts val="6283"/>
              </a:lnSpc>
              <a:buFont typeface="Arial"/>
              <a:buChar char="•"/>
            </a:pPr>
            <a:r>
              <a:rPr lang="en-US" sz="57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Document analysis (legal, financial, research, etc.)</a:t>
            </a:r>
          </a:p>
          <a:p>
            <a:pPr algn="ctr">
              <a:lnSpc>
                <a:spcPts val="628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14122881" y="2646627"/>
            <a:ext cx="15735219" cy="1388135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-248394" y="1333495"/>
            <a:ext cx="9837571" cy="1899128"/>
            <a:chOff x="0" y="0"/>
            <a:chExt cx="2590965" cy="5001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90965" cy="500182"/>
            </a:xfrm>
            <a:custGeom>
              <a:avLst/>
              <a:gdLst/>
              <a:ahLst/>
              <a:cxnLst/>
              <a:rect r="r" b="b" t="t" l="l"/>
              <a:pathLst>
                <a:path h="500182" w="2590965">
                  <a:moveTo>
                    <a:pt x="1295483" y="0"/>
                  </a:moveTo>
                  <a:cubicBezTo>
                    <a:pt x="580007" y="0"/>
                    <a:pt x="0" y="111970"/>
                    <a:pt x="0" y="250091"/>
                  </a:cubicBezTo>
                  <a:cubicBezTo>
                    <a:pt x="0" y="388212"/>
                    <a:pt x="580007" y="500182"/>
                    <a:pt x="1295483" y="500182"/>
                  </a:cubicBezTo>
                  <a:cubicBezTo>
                    <a:pt x="2010958" y="500182"/>
                    <a:pt x="2590965" y="388212"/>
                    <a:pt x="2590965" y="250091"/>
                  </a:cubicBezTo>
                  <a:cubicBezTo>
                    <a:pt x="2590965" y="111970"/>
                    <a:pt x="2010958" y="0"/>
                    <a:pt x="1295483" y="0"/>
                  </a:cubicBezTo>
                  <a:close/>
                </a:path>
              </a:pathLst>
            </a:custGeom>
            <a:solidFill>
              <a:srgbClr val="FFFCF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242903" y="-57883"/>
              <a:ext cx="2105159" cy="511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59"/>
                </a:lnSpc>
                <a:spcBef>
                  <a:spcPct val="0"/>
                </a:spcBef>
              </a:pPr>
              <a:r>
                <a:rPr lang="en-US" sz="5399">
                  <a:solidFill>
                    <a:srgbClr val="000000"/>
                  </a:solidFill>
                  <a:latin typeface="Rowdies"/>
                  <a:ea typeface="Rowdies"/>
                  <a:cs typeface="Rowdies"/>
                  <a:sym typeface="Rowdies"/>
                </a:rPr>
                <a:t>Claude 1    (March 2023)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28039" y="933457"/>
            <a:ext cx="7379644" cy="8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41"/>
              </a:lnSpc>
              <a:spcBef>
                <a:spcPct val="0"/>
              </a:spcBef>
            </a:pPr>
            <a:r>
              <a:rPr lang="en-US" sz="6128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Versions of Claude?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2994503"/>
            <a:ext cx="18288000" cy="7292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33294" indent="-616647" lvl="1">
              <a:lnSpc>
                <a:spcPts val="6283"/>
              </a:lnSpc>
              <a:buFont typeface="Arial"/>
              <a:buChar char="•"/>
            </a:pPr>
            <a:r>
              <a:rPr lang="en-US" sz="57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First public release by Anthropic.</a:t>
            </a:r>
          </a:p>
          <a:p>
            <a:pPr algn="l" marL="1233294" indent="-616647" lvl="1">
              <a:lnSpc>
                <a:spcPts val="6283"/>
              </a:lnSpc>
              <a:buFont typeface="Arial"/>
              <a:buChar char="•"/>
            </a:pPr>
            <a:r>
              <a:rPr lang="en-US" sz="57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Introduced Constitutional AI → AI tr</a:t>
            </a:r>
            <a:r>
              <a:rPr lang="en-US" sz="57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ained with guiding principles for safety.</a:t>
            </a:r>
          </a:p>
          <a:p>
            <a:pPr algn="l" marL="1233294" indent="-616647" lvl="1">
              <a:lnSpc>
                <a:spcPts val="6283"/>
              </a:lnSpc>
              <a:buFont typeface="Arial"/>
              <a:buChar char="•"/>
            </a:pPr>
            <a:r>
              <a:rPr lang="en-US" sz="57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Focus: Safe, helpful, harmless responses.</a:t>
            </a:r>
          </a:p>
          <a:p>
            <a:pPr algn="l" marL="1233294" indent="-616647" lvl="1">
              <a:lnSpc>
                <a:spcPts val="6283"/>
              </a:lnSpc>
              <a:buFont typeface="Arial"/>
              <a:buChar char="•"/>
            </a:pPr>
            <a:r>
              <a:rPr lang="en-US" sz="57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Strengths: Conversational ability, early reasoning skills.</a:t>
            </a:r>
          </a:p>
          <a:p>
            <a:pPr algn="l" marL="1233294" indent="-616647" lvl="1">
              <a:lnSpc>
                <a:spcPts val="6283"/>
              </a:lnSpc>
              <a:buFont typeface="Arial"/>
              <a:buChar char="•"/>
            </a:pPr>
            <a:r>
              <a:rPr lang="en-US" sz="57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Limitation: Smaller context window, less accurate in technical tasks.</a:t>
            </a:r>
          </a:p>
          <a:p>
            <a:pPr algn="ctr">
              <a:lnSpc>
                <a:spcPts val="628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13024699" y="2110306"/>
            <a:ext cx="15735219" cy="1388135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-465739" y="681461"/>
            <a:ext cx="9837571" cy="1899128"/>
            <a:chOff x="0" y="0"/>
            <a:chExt cx="2590965" cy="5001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90965" cy="500182"/>
            </a:xfrm>
            <a:custGeom>
              <a:avLst/>
              <a:gdLst/>
              <a:ahLst/>
              <a:cxnLst/>
              <a:rect r="r" b="b" t="t" l="l"/>
              <a:pathLst>
                <a:path h="500182" w="2590965">
                  <a:moveTo>
                    <a:pt x="1295483" y="0"/>
                  </a:moveTo>
                  <a:cubicBezTo>
                    <a:pt x="580007" y="0"/>
                    <a:pt x="0" y="111970"/>
                    <a:pt x="0" y="250091"/>
                  </a:cubicBezTo>
                  <a:cubicBezTo>
                    <a:pt x="0" y="388212"/>
                    <a:pt x="580007" y="500182"/>
                    <a:pt x="1295483" y="500182"/>
                  </a:cubicBezTo>
                  <a:cubicBezTo>
                    <a:pt x="2010958" y="500182"/>
                    <a:pt x="2590965" y="388212"/>
                    <a:pt x="2590965" y="250091"/>
                  </a:cubicBezTo>
                  <a:cubicBezTo>
                    <a:pt x="2590965" y="111970"/>
                    <a:pt x="2010958" y="0"/>
                    <a:pt x="1295483" y="0"/>
                  </a:cubicBezTo>
                  <a:close/>
                </a:path>
              </a:pathLst>
            </a:custGeom>
            <a:solidFill>
              <a:srgbClr val="FFFCF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242903" y="-57883"/>
              <a:ext cx="2105159" cy="511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59"/>
                </a:lnSpc>
                <a:spcBef>
                  <a:spcPct val="0"/>
                </a:spcBef>
              </a:pPr>
              <a:r>
                <a:rPr lang="en-US" sz="5399">
                  <a:solidFill>
                    <a:srgbClr val="000000"/>
                  </a:solidFill>
                  <a:latin typeface="Rowdies"/>
                  <a:ea typeface="Rowdies"/>
                  <a:cs typeface="Rowdies"/>
                  <a:sym typeface="Rowdies"/>
                </a:rPr>
                <a:t>Claude 2   (July 2023)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-186295" y="2475814"/>
            <a:ext cx="18288000" cy="8873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33294" indent="-616647" lvl="1">
              <a:lnSpc>
                <a:spcPts val="6283"/>
              </a:lnSpc>
              <a:buFont typeface="Arial"/>
              <a:buChar char="•"/>
            </a:pPr>
            <a:r>
              <a:rPr lang="en-US" sz="57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Major upgrade in reasoning and performance.</a:t>
            </a:r>
          </a:p>
          <a:p>
            <a:pPr algn="l" marL="1233294" indent="-616647" lvl="1">
              <a:lnSpc>
                <a:spcPts val="6283"/>
              </a:lnSpc>
              <a:buFont typeface="Arial"/>
              <a:buChar char="•"/>
            </a:pPr>
            <a:r>
              <a:rPr lang="en-US" sz="57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</a:t>
            </a:r>
            <a:r>
              <a:rPr lang="en-US" sz="57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ntext window expanded to 100K tokens → could </a:t>
            </a:r>
            <a:r>
              <a:rPr lang="en-US" sz="57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analyze books, long contracts, datasets.</a:t>
            </a:r>
          </a:p>
          <a:p>
            <a:pPr algn="l" marL="1233294" indent="-616647" lvl="1">
              <a:lnSpc>
                <a:spcPts val="6283"/>
              </a:lnSpc>
              <a:buFont typeface="Arial"/>
              <a:buChar char="•"/>
            </a:pPr>
            <a:r>
              <a:rPr lang="en-US" sz="57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Improved at coding, d</a:t>
            </a:r>
            <a:r>
              <a:rPr lang="en-US" sz="57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ocument analysis, math, and logic puzzles.</a:t>
            </a:r>
          </a:p>
          <a:p>
            <a:pPr algn="l" marL="1233294" indent="-616647" lvl="1">
              <a:lnSpc>
                <a:spcPts val="6283"/>
              </a:lnSpc>
              <a:buFont typeface="Arial"/>
              <a:buChar char="•"/>
            </a:pPr>
            <a:r>
              <a:rPr lang="en-US" sz="57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Achi</a:t>
            </a:r>
            <a:r>
              <a:rPr lang="en-US" sz="57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eved higher scores in benchmark tests (GRE, law exams, coding challenges).</a:t>
            </a:r>
          </a:p>
          <a:p>
            <a:pPr algn="l" marL="1233294" indent="-616647" lvl="1">
              <a:lnSpc>
                <a:spcPts val="6283"/>
              </a:lnSpc>
              <a:buFont typeface="Arial"/>
              <a:buChar char="•"/>
            </a:pPr>
            <a:r>
              <a:rPr lang="en-US" sz="57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M</a:t>
            </a:r>
            <a:r>
              <a:rPr lang="en-US" sz="57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ore user-friendly outputs (clearer, more structured answers).</a:t>
            </a:r>
          </a:p>
          <a:p>
            <a:pPr algn="l">
              <a:lnSpc>
                <a:spcPts val="6283"/>
              </a:lnSpc>
            </a:pPr>
          </a:p>
          <a:p>
            <a:pPr algn="ctr">
              <a:lnSpc>
                <a:spcPts val="628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12028674" y="2902018"/>
            <a:ext cx="15735219" cy="1388135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-186295" y="79136"/>
            <a:ext cx="9837571" cy="1899128"/>
            <a:chOff x="0" y="0"/>
            <a:chExt cx="2590965" cy="5001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90965" cy="500182"/>
            </a:xfrm>
            <a:custGeom>
              <a:avLst/>
              <a:gdLst/>
              <a:ahLst/>
              <a:cxnLst/>
              <a:rect r="r" b="b" t="t" l="l"/>
              <a:pathLst>
                <a:path h="500182" w="2590965">
                  <a:moveTo>
                    <a:pt x="1295483" y="0"/>
                  </a:moveTo>
                  <a:cubicBezTo>
                    <a:pt x="580007" y="0"/>
                    <a:pt x="0" y="111970"/>
                    <a:pt x="0" y="250091"/>
                  </a:cubicBezTo>
                  <a:cubicBezTo>
                    <a:pt x="0" y="388212"/>
                    <a:pt x="580007" y="500182"/>
                    <a:pt x="1295483" y="500182"/>
                  </a:cubicBezTo>
                  <a:cubicBezTo>
                    <a:pt x="2010958" y="500182"/>
                    <a:pt x="2590965" y="388212"/>
                    <a:pt x="2590965" y="250091"/>
                  </a:cubicBezTo>
                  <a:cubicBezTo>
                    <a:pt x="2590965" y="111970"/>
                    <a:pt x="2010958" y="0"/>
                    <a:pt x="1295483" y="0"/>
                  </a:cubicBezTo>
                  <a:close/>
                </a:path>
              </a:pathLst>
            </a:custGeom>
            <a:solidFill>
              <a:srgbClr val="FFFCF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242903" y="-57883"/>
              <a:ext cx="2105159" cy="511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59"/>
                </a:lnSpc>
                <a:spcBef>
                  <a:spcPct val="0"/>
                </a:spcBef>
              </a:pPr>
              <a:r>
                <a:rPr lang="en-US" sz="5399">
                  <a:solidFill>
                    <a:srgbClr val="000000"/>
                  </a:solidFill>
                  <a:latin typeface="Rowdies"/>
                  <a:ea typeface="Rowdies"/>
                  <a:cs typeface="Rowdies"/>
                  <a:sym typeface="Rowdies"/>
                </a:rPr>
                <a:t>Claude 3   (March 2024)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-186295" y="1491763"/>
            <a:ext cx="18474295" cy="9758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60578" indent="-530289" lvl="1">
              <a:lnSpc>
                <a:spcPts val="5403"/>
              </a:lnSpc>
              <a:buFont typeface="Arial"/>
              <a:buChar char="•"/>
            </a:pPr>
            <a:r>
              <a:rPr lang="en-US" sz="49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Haiku → fast, lightweight, cost-efficient (good for real-time chat &amp; customer support).</a:t>
            </a:r>
          </a:p>
          <a:p>
            <a:pPr algn="l" marL="1060578" indent="-530289" lvl="1">
              <a:lnSpc>
                <a:spcPts val="5403"/>
              </a:lnSpc>
              <a:buFont typeface="Arial"/>
              <a:buChar char="•"/>
            </a:pPr>
            <a:r>
              <a:rPr lang="en-US" sz="49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Sonnet → balanced performance + speed (general-purpose assistant).</a:t>
            </a:r>
          </a:p>
          <a:p>
            <a:pPr algn="l" marL="1060578" indent="-530289" lvl="1">
              <a:lnSpc>
                <a:spcPts val="5403"/>
              </a:lnSpc>
              <a:buFont typeface="Arial"/>
              <a:buChar char="•"/>
            </a:pPr>
            <a:r>
              <a:rPr lang="en-US" sz="49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Opus → most powerful, </a:t>
            </a:r>
            <a:r>
              <a:rPr lang="en-US" sz="49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advanced reasoning &amp; creativity (research, complex analysis).</a:t>
            </a:r>
          </a:p>
          <a:p>
            <a:pPr algn="l" marL="1060578" indent="-530289" lvl="1">
              <a:lnSpc>
                <a:spcPts val="5403"/>
              </a:lnSpc>
              <a:buFont typeface="Arial"/>
              <a:buChar char="•"/>
            </a:pPr>
            <a:r>
              <a:rPr lang="en-US" sz="49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Improvements:</a:t>
            </a:r>
          </a:p>
          <a:p>
            <a:pPr algn="l" marL="1060578" indent="-530289" lvl="1">
              <a:lnSpc>
                <a:spcPts val="5403"/>
              </a:lnSpc>
              <a:buFont typeface="Arial"/>
              <a:buChar char="•"/>
            </a:pPr>
            <a:r>
              <a:rPr lang="en-US" sz="49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Better reasoning &amp; </a:t>
            </a:r>
            <a:r>
              <a:rPr lang="en-US" sz="49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creativity (outperformed GPT-4 in some benchmarks).</a:t>
            </a:r>
          </a:p>
          <a:p>
            <a:pPr algn="l" marL="1060578" indent="-530289" lvl="1">
              <a:lnSpc>
                <a:spcPts val="5403"/>
              </a:lnSpc>
              <a:buFont typeface="Arial"/>
              <a:buChar char="•"/>
            </a:pPr>
            <a:r>
              <a:rPr lang="en-US" sz="49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Fewer hallucinations (higher factual accuracy).</a:t>
            </a:r>
          </a:p>
          <a:p>
            <a:pPr algn="l" marL="1060578" indent="-530289" lvl="1">
              <a:lnSpc>
                <a:spcPts val="5403"/>
              </a:lnSpc>
              <a:buFont typeface="Arial"/>
              <a:buChar char="•"/>
            </a:pPr>
            <a:r>
              <a:rPr lang="en-US" sz="49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Multimodal abilities (can interpret images alongside text).</a:t>
            </a:r>
          </a:p>
          <a:p>
            <a:pPr algn="l" marL="1060578" indent="-530289" lvl="1">
              <a:lnSpc>
                <a:spcPts val="5403"/>
              </a:lnSpc>
              <a:buFont typeface="Arial"/>
              <a:buChar char="•"/>
            </a:pPr>
            <a:r>
              <a:rPr lang="en-US" sz="49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Expand</a:t>
            </a:r>
            <a:r>
              <a:rPr lang="en-US" sz="49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ed context (long documents + multiple file inputs).</a:t>
            </a:r>
          </a:p>
          <a:p>
            <a:pPr algn="l">
              <a:lnSpc>
                <a:spcPts val="5403"/>
              </a:lnSpc>
            </a:pPr>
          </a:p>
          <a:p>
            <a:pPr algn="ctr">
              <a:lnSpc>
                <a:spcPts val="540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11007110" y="3591574"/>
            <a:ext cx="15735219" cy="1388135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-186295" y="0"/>
            <a:ext cx="9837571" cy="1899128"/>
            <a:chOff x="0" y="0"/>
            <a:chExt cx="2590965" cy="5001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90965" cy="500182"/>
            </a:xfrm>
            <a:custGeom>
              <a:avLst/>
              <a:gdLst/>
              <a:ahLst/>
              <a:cxnLst/>
              <a:rect r="r" b="b" t="t" l="l"/>
              <a:pathLst>
                <a:path h="500182" w="2590965">
                  <a:moveTo>
                    <a:pt x="1295483" y="0"/>
                  </a:moveTo>
                  <a:cubicBezTo>
                    <a:pt x="580007" y="0"/>
                    <a:pt x="0" y="111970"/>
                    <a:pt x="0" y="250091"/>
                  </a:cubicBezTo>
                  <a:cubicBezTo>
                    <a:pt x="0" y="388212"/>
                    <a:pt x="580007" y="500182"/>
                    <a:pt x="1295483" y="500182"/>
                  </a:cubicBezTo>
                  <a:cubicBezTo>
                    <a:pt x="2010958" y="500182"/>
                    <a:pt x="2590965" y="388212"/>
                    <a:pt x="2590965" y="250091"/>
                  </a:cubicBezTo>
                  <a:cubicBezTo>
                    <a:pt x="2590965" y="111970"/>
                    <a:pt x="2010958" y="0"/>
                    <a:pt x="1295483" y="0"/>
                  </a:cubicBezTo>
                  <a:close/>
                </a:path>
              </a:pathLst>
            </a:custGeom>
            <a:solidFill>
              <a:srgbClr val="FFFCF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242903" y="-57883"/>
              <a:ext cx="2105159" cy="511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59"/>
                </a:lnSpc>
                <a:spcBef>
                  <a:spcPct val="0"/>
                </a:spcBef>
              </a:pPr>
              <a:r>
                <a:rPr lang="en-US" sz="5399">
                  <a:solidFill>
                    <a:srgbClr val="000000"/>
                  </a:solidFill>
                  <a:latin typeface="Rowdies"/>
                  <a:ea typeface="Rowdies"/>
                  <a:cs typeface="Rowdies"/>
                  <a:sym typeface="Rowdies"/>
                </a:rPr>
                <a:t>Claude 4   (May 2025)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-186295" y="1619459"/>
            <a:ext cx="18474295" cy="9073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60578" indent="-530289" lvl="1">
              <a:lnSpc>
                <a:spcPts val="5403"/>
              </a:lnSpc>
              <a:buFont typeface="Arial"/>
              <a:buChar char="•"/>
            </a:pPr>
            <a:r>
              <a:rPr lang="en-US" sz="49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Much larger context window — up to 1 million tokens, allowing entire books, long </a:t>
            </a:r>
            <a:r>
              <a:rPr lang="en-US" sz="49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codebases, or research papers to fit in a single c</a:t>
            </a:r>
            <a:r>
              <a:rPr lang="en-US" sz="49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onversation.</a:t>
            </a:r>
          </a:p>
          <a:p>
            <a:pPr algn="l" marL="1060578" indent="-530289" lvl="1">
              <a:lnSpc>
                <a:spcPts val="5403"/>
              </a:lnSpc>
              <a:buFont typeface="Arial"/>
              <a:buChar char="•"/>
            </a:pPr>
            <a:r>
              <a:rPr lang="en-US" sz="49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Better reasoning &amp; a</a:t>
            </a:r>
            <a:r>
              <a:rPr lang="en-US" sz="49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ccuracy — stronger performance on benchmarks like coding, math, and multi-step problem solving.</a:t>
            </a:r>
          </a:p>
          <a:p>
            <a:pPr algn="l" marL="1060578" indent="-530289" lvl="1">
              <a:lnSpc>
                <a:spcPts val="5403"/>
              </a:lnSpc>
              <a:buFont typeface="Arial"/>
              <a:buChar char="•"/>
            </a:pPr>
            <a:r>
              <a:rPr lang="en-US" sz="49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Fewer hallucinations — answers are more reliable and grounded in facts.</a:t>
            </a:r>
          </a:p>
          <a:p>
            <a:pPr algn="l" marL="1060578" indent="-530289" lvl="1">
              <a:lnSpc>
                <a:spcPts val="5403"/>
              </a:lnSpc>
              <a:buFont typeface="Arial"/>
              <a:buChar char="•"/>
            </a:pPr>
            <a:r>
              <a:rPr lang="en-US" sz="49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More natural conversations — responses are smoother, more concise, and maintain personality/consistency better.</a:t>
            </a:r>
          </a:p>
          <a:p>
            <a:pPr algn="l" marL="1060578" indent="-530289" lvl="1">
              <a:lnSpc>
                <a:spcPts val="5403"/>
              </a:lnSpc>
              <a:buFont typeface="Arial"/>
              <a:buChar char="•"/>
            </a:pPr>
            <a:r>
              <a:rPr lang="en-US" sz="49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Improved safety — strong</a:t>
            </a:r>
            <a:r>
              <a:rPr lang="en-US" sz="491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er application of Constitutional AI, with better handling of sensitive or adversarial prompts.</a:t>
            </a:r>
          </a:p>
          <a:p>
            <a:pPr algn="ctr">
              <a:lnSpc>
                <a:spcPts val="540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12053" y="94132"/>
            <a:ext cx="8220456" cy="10098737"/>
          </a:xfrm>
          <a:custGeom>
            <a:avLst/>
            <a:gdLst/>
            <a:ahLst/>
            <a:cxnLst/>
            <a:rect r="r" b="b" t="t" l="l"/>
            <a:pathLst>
              <a:path h="10098737" w="8220456">
                <a:moveTo>
                  <a:pt x="0" y="0"/>
                </a:moveTo>
                <a:lnTo>
                  <a:pt x="8220456" y="0"/>
                </a:lnTo>
                <a:lnTo>
                  <a:pt x="8220456" y="10098736"/>
                </a:lnTo>
                <a:lnTo>
                  <a:pt x="0" y="100987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9" t="-1219" r="-99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2975"/>
            <a:ext cx="6065044" cy="795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4"/>
              </a:lnSpc>
              <a:spcBef>
                <a:spcPct val="0"/>
              </a:spcBef>
            </a:pPr>
            <a:r>
              <a:rPr lang="en-US" sz="46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TECHNICAL ASPECT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819734"/>
            <a:ext cx="6927279" cy="580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4"/>
              </a:lnSpc>
              <a:spcBef>
                <a:spcPct val="0"/>
              </a:spcBef>
            </a:pPr>
            <a:r>
              <a:rPr lang="en-US" sz="33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TRANSFORMER ARCHITECTURE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8903156" y="-25975"/>
            <a:ext cx="16859136" cy="29588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7469" y="665881"/>
            <a:ext cx="5328717" cy="705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4"/>
              </a:lnSpc>
              <a:spcBef>
                <a:spcPct val="0"/>
              </a:spcBef>
            </a:pPr>
            <a:r>
              <a:rPr lang="en-US" sz="4081">
                <a:solidFill>
                  <a:srgbClr val="000000"/>
                </a:solidFill>
                <a:latin typeface="Rowdies"/>
                <a:ea typeface="Rowdies"/>
                <a:cs typeface="Rowdies"/>
                <a:sym typeface="Rowdies"/>
              </a:rPr>
              <a:t>CONSTITUTIONAL AI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546682"/>
            <a:ext cx="18288000" cy="2583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4"/>
              </a:lnSpc>
              <a:spcBef>
                <a:spcPct val="0"/>
              </a:spcBef>
            </a:pPr>
            <a:r>
              <a:rPr lang="en-US" sz="368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RLHF (Reinforcement Learning fr</a:t>
            </a:r>
            <a:r>
              <a:rPr lang="en-US" sz="368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om Human Feedback) helped make LLMs more useful by using human rankings/rewrite labels to train reward models, then optimizing with RL. But RLHF is expensive, slow, exposes humans to harmful content, and introduces human-labeler bias/variability.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304543"/>
            <a:ext cx="16230600" cy="2804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9"/>
              </a:lnSpc>
              <a:spcBef>
                <a:spcPct val="0"/>
              </a:spcBef>
            </a:pPr>
            <a:r>
              <a:rPr lang="en-US" sz="397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CAI’s idea: keep the human in the loop for values and auditing, but let AIs do the day-to-day supervision (critique &amp; revise) according to a human-written constitution. This reduces human labeling needs and the human exposure problem.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DAGyZRObFLc</dc:identifier>
  <dcterms:modified xsi:type="dcterms:W3CDTF">2011-08-01T06:04:30Z</dcterms:modified>
  <cp:revision>1</cp:revision>
  <dc:title>Claude</dc:title>
</cp:coreProperties>
</file>