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71DA-3237-4115-9A78-A61DA69BA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11A2D-235D-4D11-8AD7-F800752A1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5F38-1420-4319-BCC4-8F58B3BE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A17A-21B5-40E1-9323-1698436B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AC984-677B-42AB-A858-2D329E8D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1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E4B5-745E-4BA9-8DA8-681418BA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F7974-8853-464B-B7BE-DF9BCB30D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BDDE-7A38-4858-AE5E-899C304A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D8B6-9B82-41CA-9047-9E5921FC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CB64-F3EB-4073-A710-658821D8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B00DE4-46D9-47AA-98D0-B027AD42F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A0EB1-3246-42EB-8CAB-F6D18AA08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2AAA-12B1-445C-BE54-E3991B06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477FE-2F65-4E7F-A924-2B1344DB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AAA43-50B4-46A6-9C3B-3FA5721F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5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5786-C998-48C1-8C39-D770BB0A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4707-3221-41FF-8CBD-E067FBF7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036B-E1B9-481A-83E1-0066A77E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5C7C-5136-40D5-879D-57CE6DF1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0ABB4-E04C-42FD-B1EA-D9B30CAE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A2DA-03CE-435B-92A3-03D96803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5500B-905B-43A0-86F3-9B32CB8C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C078-EE22-44BF-821B-3C3C55D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8B4AF-C295-478E-80BA-896DC666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4ACA-01BF-49BC-AA08-C91281FA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28DA-475B-435D-B984-B699CFF1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66F2-E2F1-43F5-B10E-AE2E176BB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45915-3883-495B-8E1C-45E873F82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5D750-A2C6-4D13-B407-336FAFAF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81A37-2849-4AB7-839B-13F7BC5D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868BA-818C-467A-BA07-14ECC22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3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BC76-ADB7-4319-9A4A-0F7E2B55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CACC-7990-4A1A-A253-97DFB31B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79ECC-8440-4D82-9A9D-EED3DDB14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1A252-837F-47A6-885C-3DC4491BF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15C08-FC24-476B-8352-160FE7721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19A5A-0C87-42FD-8E0D-C1FF544F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3A0A8-85AE-4458-8F2E-0A5D6865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0F39E-4E3B-4B81-A1B5-818CDBA1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1214-FF2D-4635-B88D-2D4595DB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5908A-0C1D-40E9-B7BB-60FCF45E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6D2A6-9AFF-4C08-809D-318817AC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67868-07EE-4091-9580-C13B34A3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89FB2-0E0C-457D-9914-BE8099B5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ED3B7-5C07-4B48-BBEA-91A420F3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ABF9-8735-4F6D-8C96-92180314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7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37A2-8976-4778-A058-FDF74235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92B2F-5716-4A52-A71F-D1356454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33B74-7E31-4542-898F-7E2D43BCF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977B7-7BEB-408F-B945-C162A0DC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3841A-C5F2-4FDB-90C3-1D672716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9926C-529A-4AEA-BE37-DB6046BC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9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2BE8C-F25D-410B-8D2B-EAA4FAA2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77254-C192-4F54-B0FA-B5F72B8E8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52FAC-B696-48BE-8F0E-1C06B7602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B86DB-329C-4495-922B-4AEBB6DA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89978-1FDF-422D-8250-30B8783C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7F5EA-BEEE-4A34-8F02-39DF5C1E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5FD35-6265-4DDD-88FD-1669E3AB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9210-5265-4481-8EEC-648E67203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CC3A-30BF-4C16-8056-74082405D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5A024-81C7-440D-9711-DCEC7CE69A56}" type="datetimeFigureOut">
              <a:rPr lang="en-US" smtClean="0"/>
              <a:t>6/1/2019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A75F-EC80-4CE1-A9F7-68DF90F5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B0BF-1D96-48C2-98E4-BE4478AFF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9737D-4048-4C90-BB6E-42B27EA09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679EB0C5-F682-42CA-9D21-109A78B1B180}"/>
              </a:ext>
            </a:extLst>
          </p:cNvPr>
          <p:cNvSpPr/>
          <p:nvPr/>
        </p:nvSpPr>
        <p:spPr>
          <a:xfrm>
            <a:off x="6879103" y="283137"/>
            <a:ext cx="4937759" cy="6099568"/>
          </a:xfrm>
          <a:prstGeom prst="snip1Rect">
            <a:avLst/>
          </a:prstGeom>
          <a:solidFill>
            <a:schemeClr val="tx1">
              <a:lumMod val="50000"/>
              <a:lumOff val="50000"/>
              <a:alpha val="1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References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[1] R. </a:t>
            </a:r>
            <a:r>
              <a:rPr lang="en-IN" dirty="0" err="1">
                <a:solidFill>
                  <a:schemeClr val="tx1"/>
                </a:solidFill>
              </a:rPr>
              <a:t>Řehůřek</a:t>
            </a:r>
            <a:r>
              <a:rPr lang="en-IN" dirty="0">
                <a:solidFill>
                  <a:schemeClr val="tx1"/>
                </a:solidFill>
              </a:rPr>
              <a:t> and P. Sojka, “Software Framework for Topic Modelling with Large Cor-</a:t>
            </a:r>
            <a:r>
              <a:rPr lang="en-IN" dirty="0" err="1">
                <a:solidFill>
                  <a:schemeClr val="tx1"/>
                </a:solidFill>
              </a:rPr>
              <a:t>pora</a:t>
            </a:r>
            <a:r>
              <a:rPr lang="en-IN" dirty="0">
                <a:solidFill>
                  <a:schemeClr val="tx1"/>
                </a:solidFill>
              </a:rPr>
              <a:t>,”,…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 [2] T. </a:t>
            </a:r>
            <a:r>
              <a:rPr lang="en-IN" dirty="0" err="1">
                <a:solidFill>
                  <a:schemeClr val="tx1"/>
                </a:solidFill>
              </a:rPr>
              <a:t>Mikolov</a:t>
            </a:r>
            <a:r>
              <a:rPr lang="en-IN" dirty="0">
                <a:solidFill>
                  <a:schemeClr val="tx1"/>
                </a:solidFill>
              </a:rPr>
              <a:t>, I. </a:t>
            </a:r>
            <a:r>
              <a:rPr lang="en-IN" dirty="0" err="1">
                <a:solidFill>
                  <a:schemeClr val="tx1"/>
                </a:solidFill>
              </a:rPr>
              <a:t>Sutskever</a:t>
            </a:r>
            <a:r>
              <a:rPr lang="en-IN" dirty="0">
                <a:solidFill>
                  <a:schemeClr val="tx1"/>
                </a:solidFill>
              </a:rPr>
              <a:t>, K. Chen, G. </a:t>
            </a:r>
            <a:r>
              <a:rPr lang="en-IN" dirty="0" err="1">
                <a:solidFill>
                  <a:schemeClr val="tx1"/>
                </a:solidFill>
              </a:rPr>
              <a:t>Corrado</a:t>
            </a:r>
            <a:r>
              <a:rPr lang="en-IN" dirty="0">
                <a:solidFill>
                  <a:schemeClr val="tx1"/>
                </a:solidFill>
              </a:rPr>
              <a:t>, and J. Dean, “Distributed representations of words and phrases and their compositionality,”</a:t>
            </a:r>
            <a:endParaRPr lang="en-IN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          [3] </a:t>
            </a:r>
            <a:r>
              <a:rPr lang="en-IN" dirty="0" err="1">
                <a:solidFill>
                  <a:schemeClr val="tx1"/>
                </a:solidFill>
              </a:rPr>
              <a:t>Xyz</a:t>
            </a:r>
            <a:r>
              <a:rPr lang="en-IN" dirty="0">
                <a:solidFill>
                  <a:schemeClr val="tx1"/>
                </a:solidFill>
              </a:rPr>
              <a:t>……………………………………………………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       [4] T. </a:t>
            </a:r>
            <a:r>
              <a:rPr lang="en-IN" dirty="0" err="1">
                <a:solidFill>
                  <a:schemeClr val="tx1"/>
                </a:solidFill>
              </a:rPr>
              <a:t>Mikolov</a:t>
            </a:r>
            <a:r>
              <a:rPr lang="en-IN" dirty="0">
                <a:solidFill>
                  <a:schemeClr val="tx1"/>
                </a:solidFill>
              </a:rPr>
              <a:t>, K. Chen, G. </a:t>
            </a:r>
            <a:r>
              <a:rPr lang="en-IN" dirty="0" err="1">
                <a:solidFill>
                  <a:schemeClr val="tx1"/>
                </a:solidFill>
              </a:rPr>
              <a:t>Corrado</a:t>
            </a:r>
            <a:r>
              <a:rPr lang="en-IN" dirty="0">
                <a:solidFill>
                  <a:schemeClr val="tx1"/>
                </a:solidFill>
              </a:rPr>
              <a:t>, and J. Dean, “</a:t>
            </a:r>
            <a:r>
              <a:rPr lang="en-IN" dirty="0" err="1">
                <a:solidFill>
                  <a:schemeClr val="tx1"/>
                </a:solidFill>
              </a:rPr>
              <a:t>Ecient</a:t>
            </a:r>
            <a:r>
              <a:rPr lang="en-IN" dirty="0">
                <a:solidFill>
                  <a:schemeClr val="tx1"/>
                </a:solidFill>
              </a:rPr>
              <a:t> estimation of word representations in vector space”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………………………………………………………………….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……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715FBE75-11E4-4A4A-811D-74834C84EFE4}"/>
              </a:ext>
            </a:extLst>
          </p:cNvPr>
          <p:cNvSpPr/>
          <p:nvPr/>
        </p:nvSpPr>
        <p:spPr>
          <a:xfrm>
            <a:off x="717452" y="283137"/>
            <a:ext cx="5275386" cy="5922394"/>
          </a:xfrm>
          <a:prstGeom prst="foldedCorner">
            <a:avLst/>
          </a:prstGeom>
          <a:solidFill>
            <a:schemeClr val="tx1">
              <a:lumMod val="50000"/>
              <a:lumOff val="50000"/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Title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Abstract</a:t>
            </a:r>
            <a:r>
              <a:rPr lang="en-IN" dirty="0">
                <a:solidFill>
                  <a:schemeClr val="tx1"/>
                </a:solidFill>
              </a:rPr>
              <a:t> ……………………………………………………………………………………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Content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……………………………………………………………………………………………………………………………………………………………The popular </a:t>
            </a:r>
            <a:r>
              <a:rPr lang="en-IN" dirty="0" err="1">
                <a:solidFill>
                  <a:schemeClr val="tx1"/>
                </a:solidFill>
              </a:rPr>
              <a:t>Gensim</a:t>
            </a:r>
            <a:r>
              <a:rPr lang="en-IN" dirty="0">
                <a:solidFill>
                  <a:schemeClr val="tx1"/>
                </a:solidFill>
              </a:rPr>
              <a:t> [1] package is used to implement all the Word2Vec [2] and Doc2Vec baselines. ………………………………………………………………………………………</a:t>
            </a:r>
            <a:r>
              <a:rPr lang="en-US" dirty="0">
                <a:solidFill>
                  <a:schemeClr val="tx1"/>
                </a:solidFill>
              </a:rPr>
              <a:t>We also use the concept of negative sampling [4] to make the process more efficient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…………………………………………………………………………………………………………………….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80E90D7-B109-4B29-AAA4-0D0497F3FCCB}"/>
              </a:ext>
            </a:extLst>
          </p:cNvPr>
          <p:cNvCxnSpPr>
            <a:cxnSpLocks/>
          </p:cNvCxnSpPr>
          <p:nvPr/>
        </p:nvCxnSpPr>
        <p:spPr>
          <a:xfrm flipV="1">
            <a:off x="2813538" y="1807285"/>
            <a:ext cx="4501662" cy="1052224"/>
          </a:xfrm>
          <a:prstGeom prst="bentConnector3">
            <a:avLst>
              <a:gd name="adj1" fmla="val 50000"/>
            </a:avLst>
          </a:prstGeom>
          <a:ln w="31750" cap="flat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57F39AB-E2EB-4A41-9B70-B89B6E0DC9C8}"/>
              </a:ext>
            </a:extLst>
          </p:cNvPr>
          <p:cNvCxnSpPr>
            <a:cxnSpLocks/>
          </p:cNvCxnSpPr>
          <p:nvPr/>
        </p:nvCxnSpPr>
        <p:spPr>
          <a:xfrm flipV="1">
            <a:off x="3038622" y="2615197"/>
            <a:ext cx="4276578" cy="488624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AF9D198-B883-48DA-9CC8-00F9A84F4A0B}"/>
              </a:ext>
            </a:extLst>
          </p:cNvPr>
          <p:cNvCxnSpPr>
            <a:cxnSpLocks/>
          </p:cNvCxnSpPr>
          <p:nvPr/>
        </p:nvCxnSpPr>
        <p:spPr>
          <a:xfrm>
            <a:off x="5272809" y="4103033"/>
            <a:ext cx="2154937" cy="210728"/>
          </a:xfrm>
          <a:prstGeom prst="bentConnector3">
            <a:avLst>
              <a:gd name="adj1" fmla="val 60445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3B0B5A-3345-49A8-A26D-5F50FFF1C989}"/>
              </a:ext>
            </a:extLst>
          </p:cNvPr>
          <p:cNvCxnSpPr>
            <a:cxnSpLocks/>
          </p:cNvCxnSpPr>
          <p:nvPr/>
        </p:nvCxnSpPr>
        <p:spPr>
          <a:xfrm>
            <a:off x="5254285" y="4529091"/>
            <a:ext cx="58613" cy="204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36B351B-02A3-4BD3-8022-B5B0E52ABA5D}"/>
              </a:ext>
            </a:extLst>
          </p:cNvPr>
          <p:cNvSpPr txBox="1"/>
          <p:nvPr/>
        </p:nvSpPr>
        <p:spPr>
          <a:xfrm>
            <a:off x="4577748" y="6520852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Citation Marker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95BC6D-D130-48FF-A3BF-28CCE5E1B6E1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13208" y="4103033"/>
            <a:ext cx="1003980" cy="227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7FBD19-65A7-42C6-A167-F35A2FC0C1B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631852" y="3429000"/>
            <a:ext cx="1081356" cy="2953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A0FD1F-6106-4630-B418-158F4884A6FD}"/>
              </a:ext>
            </a:extLst>
          </p:cNvPr>
          <p:cNvSpPr txBox="1"/>
          <p:nvPr/>
        </p:nvSpPr>
        <p:spPr>
          <a:xfrm>
            <a:off x="1826943" y="6382705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Citation 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1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94DF-D9A8-4E34-AA14-6F0C7BDA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0919-72E3-4C14-A81A-8ECC4B1F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149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Ashwath</dc:creator>
  <cp:lastModifiedBy>Ashwath</cp:lastModifiedBy>
  <cp:revision>12</cp:revision>
  <dcterms:created xsi:type="dcterms:W3CDTF">2019-06-01T18:34:06Z</dcterms:created>
  <dcterms:modified xsi:type="dcterms:W3CDTF">2019-06-03T19:08:39Z</dcterms:modified>
</cp:coreProperties>
</file>