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1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1" r:id="rId4"/>
    <p:sldId id="258" r:id="rId5"/>
    <p:sldId id="274" r:id="rId6"/>
    <p:sldId id="259" r:id="rId7"/>
    <p:sldId id="260" r:id="rId8"/>
    <p:sldId id="268" r:id="rId9"/>
    <p:sldId id="263" r:id="rId10"/>
    <p:sldId id="264" r:id="rId11"/>
    <p:sldId id="265" r:id="rId12"/>
    <p:sldId id="266" r:id="rId13"/>
    <p:sldId id="269" r:id="rId14"/>
    <p:sldId id="276" r:id="rId15"/>
    <p:sldId id="277" r:id="rId16"/>
    <p:sldId id="272" r:id="rId17"/>
    <p:sldId id="279" r:id="rId18"/>
    <p:sldId id="280" r:id="rId19"/>
    <p:sldId id="27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3BA"/>
    <a:srgbClr val="89CC40"/>
    <a:srgbClr val="9ED5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A96449-4B69-D3AE-83A1-9043D47403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A8B06-378B-2B4B-849A-30F119D693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13E1C-B405-49F3-9988-CF8465A7E408}" type="datetime1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2CE3A-C768-7FBC-6279-D4561D496C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F610-7E21-06E6-A16F-90BCB34F7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8B8AB-2486-4E8A-99A9-C90C48436D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89061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91219-8466-4718-8DFA-CB8662D6B5A3}" type="datetime1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0E104-BD0E-4474-ACFB-55C80E293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69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C291219-8466-4718-8DFA-CB8662D6B5A3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E104-BD0E-4474-ACFB-55C80E29311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80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C291219-8466-4718-8DFA-CB8662D6B5A3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0E104-BD0E-4474-ACFB-55C80E29311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6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89F8-4583-4C83-B887-E78D4B4D5E4C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2BA1-397D-4BAC-9783-FFBADF7BB4EA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30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2463E-2EBC-469D-AAF9-CD6E78693B9E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5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5F4F-0E3C-47F3-93BA-9C3E7BB97F9B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6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F95-D305-4E0C-A6F1-A279398227B2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096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81649-9AE9-4FD9-889D-5679020A05EE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20D1-3598-4C14-A388-A5F25190D9C1}" type="datetime1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75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2393-709B-4A81-B301-D4CD4F41859F}" type="datetime1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51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1AB4-10BC-4867-8EE1-BE730CEF0826}" type="datetime1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21B-A571-4ABF-BC65-018C1FE96140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75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1B801C9-F7FF-4893-8321-F80FDBBE176C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IN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376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39B2-7F8F-45C4-A8EF-B944B1A8FAAB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81A880-B750-4483-9D3A-6ED98ED5198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5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91F-1AC1-C408-8103-BD89BFDD5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303" y="2733494"/>
            <a:ext cx="8144134" cy="695506"/>
          </a:xfrm>
        </p:spPr>
        <p:txBody>
          <a:bodyPr>
            <a:normAutofit fontScale="90000"/>
          </a:bodyPr>
          <a:lstStyle/>
          <a:p>
            <a:r>
              <a:rPr lang="en-US" dirty="0"/>
              <a:t>Minor project </a:t>
            </a:r>
            <a:br>
              <a:rPr lang="en-US" dirty="0"/>
            </a:br>
            <a:r>
              <a:rPr lang="en-US" dirty="0"/>
              <a:t>Final review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1F609-AB03-B548-E01F-93E4D6B07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426" y="3796417"/>
            <a:ext cx="8353950" cy="281827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Project Title:      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</a:rPr>
              <a:t>Toxic Comment Classification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                                               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Batch Number:    A20</a:t>
            </a:r>
            <a:b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</a:b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Guide Name:        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</a:rPr>
              <a:t>Mrs. </a:t>
            </a:r>
            <a:r>
              <a:rPr lang="en-US" sz="1800" dirty="0" err="1">
                <a:solidFill>
                  <a:schemeClr val="tx2">
                    <a:lumMod val="10000"/>
                  </a:schemeClr>
                </a:solidFill>
                <a:effectLst/>
              </a:rPr>
              <a:t>S.Niveditha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                                                 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  <a:effectLst/>
              </a:rPr>
              <a:t>Team Members:     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</a:rPr>
              <a:t>AJAY G (RA2111003040102)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</a:rPr>
              <a:t>                               ASHWATH AMUDHAN C A (RA2111003040103)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10000"/>
                  </a:schemeClr>
                </a:solidFill>
                <a:effectLst/>
              </a:rPr>
              <a:t>                               RAMACHANTHAR  S   (RA2111003040104)</a:t>
            </a: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algn="l"/>
            <a:endParaRPr lang="en-US" dirty="0">
              <a:solidFill>
                <a:schemeClr val="tx2">
                  <a:lumMod val="10000"/>
                </a:schemeClr>
              </a:solidFill>
              <a:effectLst/>
            </a:endParaRPr>
          </a:p>
          <a:p>
            <a:pPr algn="l"/>
            <a:endParaRPr lang="en-IN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DD419-AEE2-0A98-8F17-8EF564992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860" y="715992"/>
            <a:ext cx="1768415" cy="7578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2667D2-B3D4-E017-0586-E80F57F7E3F7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14 – 11 - 2024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A5E15-0B1D-BC12-83D5-686DF9AA364A}"/>
              </a:ext>
            </a:extLst>
          </p:cNvPr>
          <p:cNvSpPr txBox="1"/>
          <p:nvPr/>
        </p:nvSpPr>
        <p:spPr>
          <a:xfrm>
            <a:off x="8404684" y="3100911"/>
            <a:ext cx="281202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IV YEAR, SEMESTER 7</a:t>
            </a:r>
            <a:endParaRPr lang="en-IN" sz="1900" b="1" dirty="0"/>
          </a:p>
        </p:txBody>
      </p:sp>
    </p:spTree>
    <p:extLst>
      <p:ext uri="{BB962C8B-B14F-4D97-AF65-F5344CB8AC3E}">
        <p14:creationId xmlns:p14="http://schemas.microsoft.com/office/powerpoint/2010/main" val="483816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3CC2-AA58-9C6F-9E40-2B7770D0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Framework (Hardware / Software)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7792-92BA-6F2A-9D78-687FEAD5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Machine: A computer with a modern CPUs (8 threads) and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atleast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Windows 10 or Above is suitable for development and training. 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GPU: A dedicated GPU can significantly speed up the training process, especially for deep learning models. a GPU with at least </a:t>
            </a:r>
            <a:r>
              <a:rPr lang="en-US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16GB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VRAM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recommended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  <a:p>
            <a:pPr marL="0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Operating System: Linux (Ubuntu, CentOS) or Windows</a:t>
            </a:r>
          </a:p>
          <a:p>
            <a:pPr marL="0" indent="0" algn="just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IDE/Text Editor: Visual Studio Code and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Notebook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7749D4BD-557F-04A9-7541-F2DBAAD1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10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7FFD2-883A-6218-39BB-F5CC75DE5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9D028-23B9-CD77-0972-1EF56ED14886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89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4A10-7ECE-071D-48E6-F85F0B67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Modules (Explanation of Architectural Diagrams)</a:t>
            </a:r>
            <a:endParaRPr lang="en-IN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411B-C023-036F-83B3-82FC6B46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b="1"/>
              <a:t>Data Sources</a:t>
            </a:r>
            <a:endParaRPr lang="en-IN"/>
          </a:p>
          <a:p>
            <a:pPr marL="0" indent="0" algn="just">
              <a:buNone/>
            </a:pPr>
            <a:r>
              <a:rPr lang="en-IN" b="1"/>
              <a:t>                      Purpose:</a:t>
            </a:r>
            <a:r>
              <a:rPr lang="en-IN"/>
              <a:t> Collect raw text data from platforms (social media, forums).</a:t>
            </a:r>
          </a:p>
          <a:p>
            <a:pPr marL="0" indent="0" algn="just">
              <a:buNone/>
            </a:pPr>
            <a:r>
              <a:rPr lang="en-IN" b="1"/>
              <a:t>                      Examples:</a:t>
            </a:r>
            <a:r>
              <a:rPr lang="en-IN"/>
              <a:t>Jigsaw.</a:t>
            </a:r>
          </a:p>
          <a:p>
            <a:pPr algn="just"/>
            <a:r>
              <a:rPr lang="en-IN" b="1"/>
              <a:t>Data Preprocessing</a:t>
            </a:r>
            <a:endParaRPr lang="en-IN"/>
          </a:p>
          <a:p>
            <a:pPr marL="0" indent="0" algn="just">
              <a:buNone/>
            </a:pPr>
            <a:r>
              <a:rPr lang="en-IN" b="1"/>
              <a:t>                       Purpose:</a:t>
            </a:r>
            <a:r>
              <a:rPr lang="en-IN"/>
              <a:t> Clean and prepare data for analysis.</a:t>
            </a:r>
          </a:p>
          <a:p>
            <a:pPr marL="0" indent="0" algn="just">
              <a:buNone/>
            </a:pPr>
            <a:r>
              <a:rPr lang="en-IN" b="1"/>
              <a:t>                       Tasks:</a:t>
            </a:r>
            <a:r>
              <a:rPr lang="en-IN"/>
              <a:t> Text normalization, tokenization, removing noise.</a:t>
            </a:r>
          </a:p>
          <a:p>
            <a:pPr algn="just"/>
            <a:r>
              <a:rPr lang="en-IN" b="1"/>
              <a:t>Data Implementation</a:t>
            </a:r>
            <a:endParaRPr lang="en-IN"/>
          </a:p>
          <a:p>
            <a:pPr marL="0" indent="0" algn="just">
              <a:buNone/>
            </a:pPr>
            <a:r>
              <a:rPr lang="en-IN" b="1"/>
              <a:t>                      Purpose:</a:t>
            </a:r>
            <a:r>
              <a:rPr lang="en-IN"/>
              <a:t> Gather data through scraping, APIs, or batch uploads.</a:t>
            </a:r>
          </a:p>
          <a:p>
            <a:pPr marL="0" indent="0" algn="just">
              <a:buNone/>
            </a:pPr>
            <a:r>
              <a:rPr lang="en-IN" b="1"/>
              <a:t>                      Tools:</a:t>
            </a:r>
            <a:r>
              <a:rPr lang="en-IN"/>
              <a:t> Python scripts, API connectors.</a:t>
            </a:r>
          </a:p>
          <a:p>
            <a:endParaRPr lang="en-IN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669902EC-DA3B-01BF-3532-42ABC8F4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11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8FABB-97E9-470B-4C4F-13DC19600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F9DEBC-C877-D873-EE41-53405DDCA224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3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95E3-0777-14FB-E5DB-980F720F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A543-3A2C-D0FB-F92A-4262D61BB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+mj-lt"/>
              </a:rPr>
              <a:t>BERT (Bidirectional Encoder Representations from Transformers)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>
                <a:effectLst/>
                <a:latin typeface="+mj-lt"/>
              </a:rPr>
              <a:t>                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+mj-lt"/>
              </a:rPr>
              <a:t>Features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Contextual word embeddings, attention mechanisms.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+mj-lt"/>
              </a:rPr>
              <a:t>                 Description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A transformer-based model pre-trained on a large corpus, capturing context from both directions for each word in a sentence.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+mj-lt"/>
              </a:rPr>
              <a:t>DistilBERT 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+mj-lt"/>
              </a:rPr>
              <a:t>                 Features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Distilled version of BERT, contextual word embeddings.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+mj-lt"/>
              </a:rPr>
              <a:t>                 Description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A lighter and faster variant of BERT, retaining much of its performance while being more computationally efficient.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+mj-lt"/>
              </a:rPr>
              <a:t>RoBERTa (Robustly optimized BERT approach) 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+mj-lt"/>
              </a:rPr>
              <a:t>                 Features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Enhanced training techniques, contextual word embeddings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+mj-lt"/>
              </a:rPr>
              <a:t>                 Description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+mj-lt"/>
              </a:rPr>
              <a:t>: An optimized version of BERT with improved training strategies, leading to better performance on various NLP tasks</a:t>
            </a:r>
            <a:endParaRPr lang="en-US" altLang="en-US" sz="2000" dirty="0">
              <a:effectLst/>
              <a:latin typeface="+mj-lt"/>
            </a:endParaRP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D762347B-982F-7A56-85D4-D4B68A1B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12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19C6F-F073-D2E9-A3D6-25CA083AB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CA030-7C71-E166-7108-0167E97B6D43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35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95E3-0777-14FB-E5DB-980F720F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Implementation</a:t>
            </a:r>
            <a:endParaRPr lang="en-IN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D762347B-982F-7A56-85D4-D4B68A1B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13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19C6F-F073-D2E9-A3D6-25CA083AB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CA030-7C71-E166-7108-0167E97B6D43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Content Placeholder 13">
            <a:extLst>
              <a:ext uri="{FF2B5EF4-FFF2-40B4-BE49-F238E27FC236}">
                <a16:creationId xmlns:a16="http://schemas.microsoft.com/office/drawing/2014/main" id="{3629497B-59A9-AA20-B9E6-B09AE3E83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4" y="1964313"/>
            <a:ext cx="3603074" cy="408916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D69E8-44D4-61C3-4594-49D07B66A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40" y="1964313"/>
            <a:ext cx="5400314" cy="40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50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95E3-0777-14FB-E5DB-980F720F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Implementation</a:t>
            </a:r>
            <a:endParaRPr lang="en-IN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D762347B-982F-7A56-85D4-D4B68A1B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14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19C6F-F073-D2E9-A3D6-25CA083AB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2CA030-7C71-E166-7108-0167E97B6D43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D8DC19-78C8-5637-EA5A-61A5A74EB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179" y="2164933"/>
            <a:ext cx="5456488" cy="3588795"/>
          </a:xfrm>
        </p:spPr>
      </p:pic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0564415B-17C0-3667-3466-75714C107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33" y="2490975"/>
            <a:ext cx="6062883" cy="29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8C821-48B2-75B4-5238-683EF0376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DD85-675B-6CA1-61C7-7F62BD3E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1 - </a:t>
            </a:r>
            <a:r>
              <a:rPr lang="en-US" kern="0" spc="-15" dirty="0">
                <a:effectLst/>
                <a:ea typeface="Times New Roman" panose="02020603050405020304" pitchFamily="18" charset="0"/>
              </a:rPr>
              <a:t>Data</a:t>
            </a:r>
            <a:r>
              <a:rPr lang="en-US" kern="0" spc="-70" dirty="0">
                <a:effectLst/>
                <a:ea typeface="Times New Roman" panose="02020603050405020304" pitchFamily="18" charset="0"/>
              </a:rPr>
              <a:t> </a:t>
            </a:r>
            <a:r>
              <a:rPr lang="en-US" kern="0" spc="-15" dirty="0">
                <a:effectLst/>
                <a:ea typeface="Times New Roman" panose="02020603050405020304" pitchFamily="18" charset="0"/>
              </a:rPr>
              <a:t>Frames</a:t>
            </a:r>
            <a:r>
              <a:rPr lang="en-US" kern="0" spc="240" dirty="0">
                <a:effectLst/>
                <a:ea typeface="Times New Roman" panose="02020603050405020304" pitchFamily="18" charset="0"/>
              </a:rPr>
              <a:t> </a:t>
            </a:r>
            <a:r>
              <a:rPr lang="en-US" kern="0" spc="-15" dirty="0">
                <a:effectLst/>
                <a:ea typeface="Times New Roman" panose="02020603050405020304" pitchFamily="18" charset="0"/>
              </a:rPr>
              <a:t>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F2B73-CBFC-F447-69F3-58F81F9C4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106" y="2015733"/>
            <a:ext cx="4979150" cy="133097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shows a portion of a dataset that includes columns for comment IDs, comment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texts,and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classification of whether the comment is toxic or belongs to other specific categories like severe toxic, obscene, threat, insult, or identity hate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D6CA5-AE10-0D6D-6A9E-6F76620B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44" y="2015733"/>
            <a:ext cx="4979150" cy="1843035"/>
          </a:xfrm>
          <a:prstGeom prst="rect">
            <a:avLst/>
          </a:prstGeom>
        </p:spPr>
      </p:pic>
      <p:pic>
        <p:nvPicPr>
          <p:cNvPr id="11" name="image5.jpeg">
            <a:extLst>
              <a:ext uri="{FF2B5EF4-FFF2-40B4-BE49-F238E27FC236}">
                <a16:creationId xmlns:a16="http://schemas.microsoft.com/office/drawing/2014/main" id="{F189EC59-57E7-6420-A32F-086A9235E2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44" y="4020747"/>
            <a:ext cx="4979150" cy="1566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7C9E3A-7DC2-9561-B0ED-A8FBDDA66C93}"/>
              </a:ext>
            </a:extLst>
          </p:cNvPr>
          <p:cNvSpPr txBox="1"/>
          <p:nvPr/>
        </p:nvSpPr>
        <p:spPr>
          <a:xfrm>
            <a:off x="5276088" y="4035648"/>
            <a:ext cx="73334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0475" marR="1263015" indent="-308610" algn="just"/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This part of the dataset contains more explicit and highly toxic comments, with corresponding values under columns such as </a:t>
            </a:r>
            <a:r>
              <a:rPr lang="en-US" sz="15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severe_toxic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obscene, threat, insult, and </a:t>
            </a:r>
            <a:r>
              <a:rPr lang="en-US" sz="1500" spc="-15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identity_hate</a:t>
            </a:r>
            <a:r>
              <a:rPr lang="en-US" sz="1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marked as 1 (indicating the presence of such traits).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23570" marR="229235" indent="-308610" algn="ctr"/>
            <a:r>
              <a:rPr lang="en-US" sz="2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4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E7C-5DC0-EDCF-5C03-AD89966A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2 - </a:t>
            </a:r>
            <a:r>
              <a:rPr lang="en-US" kern="0" dirty="0">
                <a:effectLst/>
                <a:ea typeface="Times New Roman" panose="02020603050405020304" pitchFamily="18" charset="0"/>
              </a:rPr>
              <a:t>Train</a:t>
            </a:r>
            <a:r>
              <a:rPr lang="en-US" kern="0" spc="-40" dirty="0">
                <a:effectLst/>
                <a:ea typeface="Times New Roman" panose="02020603050405020304" pitchFamily="18" charset="0"/>
              </a:rPr>
              <a:t> </a:t>
            </a:r>
            <a:r>
              <a:rPr lang="en-US" kern="0" dirty="0">
                <a:effectLst/>
                <a:ea typeface="Times New Roman" panose="02020603050405020304" pitchFamily="18" charset="0"/>
              </a:rPr>
              <a:t>Data</a:t>
            </a:r>
            <a:r>
              <a:rPr lang="en-US" kern="0" spc="-30" dirty="0">
                <a:effectLst/>
                <a:ea typeface="Times New Roman" panose="02020603050405020304" pitchFamily="18" charset="0"/>
              </a:rPr>
              <a:t> </a:t>
            </a:r>
            <a:r>
              <a:rPr lang="en-US" kern="0" dirty="0">
                <a:effectLst/>
                <a:ea typeface="Times New Roman" panose="02020603050405020304" pitchFamily="18" charset="0"/>
              </a:rPr>
              <a:t>set</a:t>
            </a:r>
            <a:r>
              <a:rPr lang="en-US" kern="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kern="0" dirty="0">
                <a:effectLst/>
                <a:ea typeface="Times New Roman" panose="02020603050405020304" pitchFamily="18" charset="0"/>
              </a:rPr>
              <a:t>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E90B-21CC-5CEF-5321-D81A9CCEB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536" y="2030730"/>
            <a:ext cx="6565392" cy="1413268"/>
          </a:xfrm>
        </p:spPr>
        <p:txBody>
          <a:bodyPr>
            <a:normAutofit fontScale="92500" lnSpcReduction="20000"/>
          </a:bodyPr>
          <a:lstStyle/>
          <a:p>
            <a:pPr marL="1260475" marR="1172845" algn="just">
              <a:spcBef>
                <a:spcPts val="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shows a larger dataset with a focus on comment texts, ranging from neutral or non-toxic comments to toxic ones, where each row represents a specific comment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31875" marR="1172845" indent="0" algn="just">
              <a:spcBef>
                <a:spcPts val="5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image6.jpeg">
            <a:extLst>
              <a:ext uri="{FF2B5EF4-FFF2-40B4-BE49-F238E27FC236}">
                <a16:creationId xmlns:a16="http://schemas.microsoft.com/office/drawing/2014/main" id="{51D82A21-C391-A81B-E3C6-64630924BC1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b="13284"/>
          <a:stretch/>
        </p:blipFill>
        <p:spPr>
          <a:xfrm>
            <a:off x="1644522" y="2030730"/>
            <a:ext cx="4451477" cy="30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5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54F5F-621C-F253-B4F5-D75ECA197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A5DD-E8BD-8A6D-75FE-90373523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3 - </a:t>
            </a:r>
            <a:r>
              <a:rPr lang="en-US" kern="0" dirty="0">
                <a:effectLst/>
                <a:ea typeface="Times New Roman" panose="02020603050405020304" pitchFamily="18" charset="0"/>
              </a:rPr>
              <a:t>Text</a:t>
            </a:r>
            <a:r>
              <a:rPr lang="en-US" kern="0" spc="-25" dirty="0">
                <a:effectLst/>
                <a:ea typeface="Times New Roman" panose="02020603050405020304" pitchFamily="18" charset="0"/>
              </a:rPr>
              <a:t> </a:t>
            </a:r>
            <a:r>
              <a:rPr lang="en-US" kern="0" dirty="0">
                <a:effectLst/>
                <a:ea typeface="Times New Roman" panose="02020603050405020304" pitchFamily="18" charset="0"/>
              </a:rPr>
              <a:t>vectorizer</a:t>
            </a:r>
            <a:r>
              <a:rPr lang="en-US" kern="0" spc="-70" dirty="0">
                <a:effectLst/>
                <a:ea typeface="Times New Roman" panose="02020603050405020304" pitchFamily="18" charset="0"/>
              </a:rPr>
              <a:t> </a:t>
            </a:r>
            <a:r>
              <a:rPr lang="en-US" kern="0" dirty="0">
                <a:effectLst/>
                <a:ea typeface="Times New Roman" panose="02020603050405020304" pitchFamily="18" charset="0"/>
              </a:rPr>
              <a:t>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E230-1494-60D2-B75D-9FFEC4324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536" y="2030730"/>
            <a:ext cx="6565392" cy="1413268"/>
          </a:xfrm>
        </p:spPr>
        <p:txBody>
          <a:bodyPr>
            <a:normAutofit fontScale="92500" lnSpcReduction="20000"/>
          </a:bodyPr>
          <a:lstStyle/>
          <a:p>
            <a:pPr marL="1260475" marR="1172845">
              <a:spcBef>
                <a:spcPts val="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is likely being used for an NLP or machine learning model aimed at toxic comment classification.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9125" marR="229235">
              <a:spcBef>
                <a:spcPts val="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31875" marR="1172845" indent="0" algn="just">
              <a:spcBef>
                <a:spcPts val="5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7.jpeg">
            <a:extLst>
              <a:ext uri="{FF2B5EF4-FFF2-40B4-BE49-F238E27FC236}">
                <a16:creationId xmlns:a16="http://schemas.microsoft.com/office/drawing/2014/main" id="{82D746D7-5626-1065-A7F6-A93F83068D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" y="2030730"/>
            <a:ext cx="4974336" cy="349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0077D-7704-B52C-4742-48DA3B7DA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A0B6-E07E-9CBA-CDC7-A0F00CF6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3001" y="881063"/>
            <a:ext cx="11996929" cy="1149667"/>
          </a:xfrm>
        </p:spPr>
        <p:txBody>
          <a:bodyPr>
            <a:noAutofit/>
          </a:bodyPr>
          <a:lstStyle/>
          <a:p>
            <a:pPr marL="2590800">
              <a:spcBef>
                <a:spcPts val="1245"/>
              </a:spcBef>
            </a:pPr>
            <a:r>
              <a:rPr lang="en-US" sz="2800" dirty="0"/>
              <a:t>Module 4 - </a:t>
            </a:r>
            <a:r>
              <a:rPr lang="en-US" sz="2800" spc="-5" dirty="0" err="1">
                <a:effectLst/>
                <a:ea typeface="Times New Roman" panose="02020603050405020304" pitchFamily="18" charset="0"/>
              </a:rPr>
              <a:t>Gradio</a:t>
            </a:r>
            <a:r>
              <a:rPr lang="en-US" sz="2800" spc="-6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ea typeface="Times New Roman" panose="02020603050405020304" pitchFamily="18" charset="0"/>
              </a:rPr>
              <a:t>front</a:t>
            </a:r>
            <a:r>
              <a:rPr lang="en-US" sz="2800" spc="-55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800" spc="-5" dirty="0">
                <a:effectLst/>
                <a:ea typeface="Times New Roman" panose="02020603050405020304" pitchFamily="18" charset="0"/>
              </a:rPr>
              <a:t>end implementation</a:t>
            </a:r>
            <a:br>
              <a:rPr lang="en-IN" sz="2800" dirty="0">
                <a:effectLst/>
                <a:ea typeface="Times New Roman" panose="02020603050405020304" pitchFamily="18" charset="0"/>
              </a:rPr>
            </a:br>
            <a:r>
              <a:rPr lang="en-US" sz="2800" dirty="0">
                <a:effectLst/>
                <a:ea typeface="Times New Roman" panose="02020603050405020304" pitchFamily="18" charset="0"/>
              </a:rPr>
              <a:t> </a:t>
            </a:r>
            <a:br>
              <a:rPr lang="en-IN" sz="2800" dirty="0">
                <a:effectLst/>
                <a:ea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CF92-A897-ABEA-3090-E6133C39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030730"/>
            <a:ext cx="6522719" cy="1773174"/>
          </a:xfrm>
        </p:spPr>
        <p:txBody>
          <a:bodyPr>
            <a:noAutofit/>
          </a:bodyPr>
          <a:lstStyle/>
          <a:p>
            <a:pPr marL="900430" marR="1082675" algn="just">
              <a:tabLst>
                <a:tab pos="6301105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Gradio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 showcases a comment input ("Good, Great, super") and the model's prediction, indicating that the comment is classified as non-toxic across all categories (toxic,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severe_toxic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obscene, threat, insult,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identity_hate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 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image8.jpeg">
            <a:extLst>
              <a:ext uri="{FF2B5EF4-FFF2-40B4-BE49-F238E27FC236}">
                <a16:creationId xmlns:a16="http://schemas.microsoft.com/office/drawing/2014/main" id="{DE013C17-8444-8964-87F1-A0973E43A5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5072" y="2030730"/>
            <a:ext cx="6105525" cy="1914525"/>
          </a:xfrm>
          <a:prstGeom prst="rect">
            <a:avLst/>
          </a:prstGeom>
        </p:spPr>
      </p:pic>
      <p:pic>
        <p:nvPicPr>
          <p:cNvPr id="6" name="image9.jpeg">
            <a:extLst>
              <a:ext uri="{FF2B5EF4-FFF2-40B4-BE49-F238E27FC236}">
                <a16:creationId xmlns:a16="http://schemas.microsoft.com/office/drawing/2014/main" id="{0649E525-7DD0-878B-3BC5-373B365EE86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5072" y="4068382"/>
            <a:ext cx="6105525" cy="1757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575CAC-921E-2303-67B1-4357B5030F23}"/>
              </a:ext>
            </a:extLst>
          </p:cNvPr>
          <p:cNvSpPr txBox="1"/>
          <p:nvPr/>
        </p:nvSpPr>
        <p:spPr>
          <a:xfrm>
            <a:off x="6178296" y="3839782"/>
            <a:ext cx="65227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0430" marR="1082675" algn="just">
              <a:tabLst>
                <a:tab pos="6301105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Gradio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 showcases a comment input ("Good, Great, super") and the model's prediction, indicating that the comment is classified as non-toxic across all categories (toxic,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severe_toxic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obscene, threat, insult,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identity_hate</a:t>
            </a: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en-IN" sz="1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39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6E0A-84E9-ABE6-5853-5ABC9E51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certificate / patent proof / journal publications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28A40C-962A-BA7C-1F4C-C3450B219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619" y="1918727"/>
            <a:ext cx="3148516" cy="42443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24BAD-C35A-2C80-4641-314CDE07D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955" y="1918727"/>
            <a:ext cx="3148517" cy="42443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57C5E8-852F-A221-6FC7-A03E132A5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50" y="1918727"/>
            <a:ext cx="3199216" cy="42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3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E7A0-6D56-3AD0-5FD8-41773A3A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86C7-A54D-0B71-7516-C46B74CE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rise of user-generated content on online platforms has created a pressing need for automated systems that can identify and remove harmful language. </a:t>
            </a:r>
            <a:r>
              <a:rPr lang="en-US" b="1" dirty="0" err="1"/>
              <a:t>DistilBERT</a:t>
            </a:r>
            <a:r>
              <a:rPr lang="en-US" dirty="0"/>
              <a:t>, a smaller and faster variant of BERT, provides a trade-off between performance and computational efficiency. </a:t>
            </a:r>
            <a:r>
              <a:rPr lang="en-US" b="1" dirty="0" err="1"/>
              <a:t>RoBERTa</a:t>
            </a:r>
            <a:r>
              <a:rPr lang="en-US" b="1" dirty="0"/>
              <a:t> ,</a:t>
            </a:r>
            <a:r>
              <a:rPr lang="en-US" dirty="0"/>
              <a:t> known for its robustness and superior performance on a wide range of NLP tasks, serves as a comparative model to evaluate the effectiveness of </a:t>
            </a:r>
            <a:r>
              <a:rPr lang="en-US" b="1" dirty="0" err="1"/>
              <a:t>DistilBERT</a:t>
            </a:r>
            <a:r>
              <a:rPr lang="en-US" dirty="0"/>
              <a:t> in this context. Our experiments involve extensive preprocessing of textual data, fine-tuning of the models, and evaluation using metrics such as accuracy, precision, recall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ED3117F4-6EB6-ACC8-992E-F36E4FF0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IN" sz="1500" dirty="0">
                <a:solidFill>
                  <a:schemeClr val="tx2">
                    <a:lumMod val="10000"/>
                  </a:schemeClr>
                </a:solidFill>
              </a:rPr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A4CA9-6472-F7EB-B628-0A23C25F9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40E7D-A8EA-7247-DB11-E5595AAA7971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48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0834-D1DB-5B6A-3B4C-35F6EBFD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1093" y="2578261"/>
            <a:ext cx="8144134" cy="13730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Thank You !!!</a:t>
            </a:r>
            <a:endParaRPr lang="en-IN" b="1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22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E7A0-6D56-3AD0-5FD8-41773A3A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F86C7-A54D-0B71-7516-C46B74CE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000" dirty="0"/>
              <a:t>Address the lack of context-awareness in traditional systems.</a:t>
            </a:r>
          </a:p>
          <a:p>
            <a:pPr algn="just">
              <a:lnSpc>
                <a:spcPct val="200000"/>
              </a:lnSpc>
            </a:pPr>
            <a:r>
              <a:rPr lang="en-US" sz="2000" dirty="0"/>
              <a:t>Foster a safer and more respectful online environment</a:t>
            </a:r>
            <a:endParaRPr lang="en-IN" dirty="0"/>
          </a:p>
          <a:p>
            <a:endParaRPr lang="en-IN" dirty="0"/>
          </a:p>
        </p:txBody>
      </p:sp>
      <p:sp>
        <p:nvSpPr>
          <p:cNvPr id="12" name="Footer Placeholder 8">
            <a:extLst>
              <a:ext uri="{FF2B5EF4-FFF2-40B4-BE49-F238E27FC236}">
                <a16:creationId xmlns:a16="http://schemas.microsoft.com/office/drawing/2014/main" id="{ED3117F4-6EB6-ACC8-992E-F36E4FF0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2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A4CA9-6472-F7EB-B628-0A23C25F9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40E7D-A8EA-7247-DB11-E5595AAA7971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32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5F42-82D3-0F31-6F94-70F0CEC5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Survey (Note: Minimum 10 Research papers must be attached)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CD94FE-CF43-106F-DE72-7A1275CF1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198178"/>
              </p:ext>
            </p:extLst>
          </p:nvPr>
        </p:nvGraphicFramePr>
        <p:xfrm>
          <a:off x="97254" y="2060913"/>
          <a:ext cx="11997491" cy="3749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0277">
                  <a:extLst>
                    <a:ext uri="{9D8B030D-6E8A-4147-A177-3AD203B41FA5}">
                      <a16:colId xmlns:a16="http://schemas.microsoft.com/office/drawing/2014/main" val="1615332946"/>
                    </a:ext>
                  </a:extLst>
                </a:gridCol>
                <a:gridCol w="1553582">
                  <a:extLst>
                    <a:ext uri="{9D8B030D-6E8A-4147-A177-3AD203B41FA5}">
                      <a16:colId xmlns:a16="http://schemas.microsoft.com/office/drawing/2014/main" val="4240084449"/>
                    </a:ext>
                  </a:extLst>
                </a:gridCol>
                <a:gridCol w="1732419">
                  <a:extLst>
                    <a:ext uri="{9D8B030D-6E8A-4147-A177-3AD203B41FA5}">
                      <a16:colId xmlns:a16="http://schemas.microsoft.com/office/drawing/2014/main" val="395378539"/>
                    </a:ext>
                  </a:extLst>
                </a:gridCol>
                <a:gridCol w="1591976">
                  <a:extLst>
                    <a:ext uri="{9D8B030D-6E8A-4147-A177-3AD203B41FA5}">
                      <a16:colId xmlns:a16="http://schemas.microsoft.com/office/drawing/2014/main" val="3682513709"/>
                    </a:ext>
                  </a:extLst>
                </a:gridCol>
                <a:gridCol w="2852952">
                  <a:extLst>
                    <a:ext uri="{9D8B030D-6E8A-4147-A177-3AD203B41FA5}">
                      <a16:colId xmlns:a16="http://schemas.microsoft.com/office/drawing/2014/main" val="963805828"/>
                    </a:ext>
                  </a:extLst>
                </a:gridCol>
                <a:gridCol w="1573785">
                  <a:extLst>
                    <a:ext uri="{9D8B030D-6E8A-4147-A177-3AD203B41FA5}">
                      <a16:colId xmlns:a16="http://schemas.microsoft.com/office/drawing/2014/main" val="3081257068"/>
                    </a:ext>
                  </a:extLst>
                </a:gridCol>
                <a:gridCol w="1942500">
                  <a:extLst>
                    <a:ext uri="{9D8B030D-6E8A-4147-A177-3AD203B41FA5}">
                      <a16:colId xmlns:a16="http://schemas.microsoft.com/office/drawing/2014/main" val="3740896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S.No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IN" sz="15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Title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Published Date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Publishers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Topic</a:t>
                      </a:r>
                      <a:endParaRPr lang="en-IN" sz="1500" dirty="0"/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Advantages</a:t>
                      </a:r>
                      <a:endParaRPr lang="en-IN" sz="1500" dirty="0"/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Disadvantages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0990"/>
                  </a:ext>
                </a:extLst>
              </a:tr>
              <a:tr h="100644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1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Impact of SMOTE on Imbalanced Text Features for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Toxic Comments Classification Using RVVC Model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25 May 2021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IEE Explore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Toxic Comment Classification using BERT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Combining and BERT can enhance the model's ability to understand both context and sequence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Latency Issues: Real-time detection may face latency issues due to the computational demands of these models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28961"/>
                  </a:ext>
                </a:extLst>
              </a:tr>
              <a:tr h="69676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2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TOXIC COMMENT CLASSIFICATION 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5 May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IJCRT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Toxic Comment Classification, Machine Learning, Natural Language Processing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Leveraging advanced algorithms and techniques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Implement a variety of machine learning algorithms for toxic comment classification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898"/>
                  </a:ext>
                </a:extLst>
              </a:tr>
              <a:tr h="100644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3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Pre-trained Language Models for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Toxic Comment Classification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 19 Apr 2021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White Rose Research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comparative study of using pre-trained language models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RoBERTa</a:t>
                      </a:r>
                      <a:r>
                        <a:rPr lang="en-US" sz="1200" dirty="0"/>
                        <a:t> generally achieves better performance on a range of NLP benchmarks compared to BERT. 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Limited Contextual Understanding: </a:t>
                      </a:r>
                      <a:r>
                        <a:rPr lang="en-US" sz="12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DistilBERT</a:t>
                      </a:r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may have a reduced ability to capture intricate contextual nuances due to its smaller size.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33310"/>
                  </a:ext>
                </a:extLst>
              </a:tr>
            </a:tbl>
          </a:graphicData>
        </a:graphic>
      </p:graphicFrame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F9937F4C-33E0-0C3C-44A9-5B06D8E5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3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3F944-1F68-3EEF-F0C4-29D829EDE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A34F6A-6555-8FED-F8A0-00B8988585DD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0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EB54A-8992-9E86-7EC4-233BC6A75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FE49-B1F6-1D3B-5CFC-0AF842ED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Survey (Note: Minimum 10 Research papers must be attached)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961F904-DDA3-F0AE-7CEB-1026F666A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63590"/>
              </p:ext>
            </p:extLst>
          </p:nvPr>
        </p:nvGraphicFramePr>
        <p:xfrm>
          <a:off x="97254" y="2132388"/>
          <a:ext cx="11997491" cy="39325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0277">
                  <a:extLst>
                    <a:ext uri="{9D8B030D-6E8A-4147-A177-3AD203B41FA5}">
                      <a16:colId xmlns:a16="http://schemas.microsoft.com/office/drawing/2014/main" val="1615332946"/>
                    </a:ext>
                  </a:extLst>
                </a:gridCol>
                <a:gridCol w="1553582">
                  <a:extLst>
                    <a:ext uri="{9D8B030D-6E8A-4147-A177-3AD203B41FA5}">
                      <a16:colId xmlns:a16="http://schemas.microsoft.com/office/drawing/2014/main" val="4240084449"/>
                    </a:ext>
                  </a:extLst>
                </a:gridCol>
                <a:gridCol w="1732419">
                  <a:extLst>
                    <a:ext uri="{9D8B030D-6E8A-4147-A177-3AD203B41FA5}">
                      <a16:colId xmlns:a16="http://schemas.microsoft.com/office/drawing/2014/main" val="395378539"/>
                    </a:ext>
                  </a:extLst>
                </a:gridCol>
                <a:gridCol w="1591976">
                  <a:extLst>
                    <a:ext uri="{9D8B030D-6E8A-4147-A177-3AD203B41FA5}">
                      <a16:colId xmlns:a16="http://schemas.microsoft.com/office/drawing/2014/main" val="3682513709"/>
                    </a:ext>
                  </a:extLst>
                </a:gridCol>
                <a:gridCol w="2852952">
                  <a:extLst>
                    <a:ext uri="{9D8B030D-6E8A-4147-A177-3AD203B41FA5}">
                      <a16:colId xmlns:a16="http://schemas.microsoft.com/office/drawing/2014/main" val="963805828"/>
                    </a:ext>
                  </a:extLst>
                </a:gridCol>
                <a:gridCol w="1573785">
                  <a:extLst>
                    <a:ext uri="{9D8B030D-6E8A-4147-A177-3AD203B41FA5}">
                      <a16:colId xmlns:a16="http://schemas.microsoft.com/office/drawing/2014/main" val="3081257068"/>
                    </a:ext>
                  </a:extLst>
                </a:gridCol>
                <a:gridCol w="1942500">
                  <a:extLst>
                    <a:ext uri="{9D8B030D-6E8A-4147-A177-3AD203B41FA5}">
                      <a16:colId xmlns:a16="http://schemas.microsoft.com/office/drawing/2014/main" val="3740896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err="1"/>
                        <a:t>S.No</a:t>
                      </a:r>
                      <a:r>
                        <a:rPr lang="en-US" sz="1500" dirty="0">
                          <a:solidFill>
                            <a:srgbClr val="FF0000"/>
                          </a:solidFill>
                        </a:rPr>
                        <a:t>.</a:t>
                      </a:r>
                      <a:endParaRPr lang="en-IN" sz="1500" dirty="0">
                        <a:solidFill>
                          <a:srgbClr val="FF0000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Title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Published Date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Publishers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Topic</a:t>
                      </a:r>
                      <a:endParaRPr lang="en-IN" sz="1500" dirty="0"/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Advantages</a:t>
                      </a:r>
                      <a:endParaRPr lang="en-IN" sz="1500" dirty="0"/>
                    </a:p>
                    <a:p>
                      <a:pPr algn="ctr"/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Disadvantages</a:t>
                      </a:r>
                      <a:endParaRPr lang="en-IN" sz="15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30990"/>
                  </a:ext>
                </a:extLst>
              </a:tr>
              <a:tr h="100644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4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Toxic Comment Classification using Transformers 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0" i="0" u="none" strike="noStrike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7 Nov 2021 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0" i="0" u="none" strike="noStrike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IEOM Society International 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Toxic Comment Classification using BERT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RoBERTa</a:t>
                      </a:r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improves upon BERT by optimizing the pretraining approach.                             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Scalability Issues: Some models require extensive computational resources, making them impractical for real-time applications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28961"/>
                  </a:ext>
                </a:extLst>
              </a:tr>
              <a:tr h="696768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5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Abusive_Language_Detection_on_Social_Media_using_Bidirectional_Long-Short_Term_Memory</a:t>
                      </a:r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12 August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IEEE International Conference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Abusive_Language_Detection_on_Social_Media_using_Bidirectional_Long-Short_Term_Memory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 is a type of Recurrent neural network with extended features to overcome the problem of vanishing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Classification models may sometimes incorrectly label non-toxic comments as toxic (false positives) or fail to detect harmful comments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898"/>
                  </a:ext>
                </a:extLst>
              </a:tr>
              <a:tr h="1006442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6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Toxic Comment Detection using LSTM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b="0" i="0" u="none" strike="noStrike" kern="1200" baseline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200" b="0" i="0" u="none" strike="noStrike" kern="12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 19 Apr 2021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 Third International Conference on Advances in </a:t>
                      </a:r>
                      <a:r>
                        <a:rPr lang="en-US" sz="12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Electronics,Computers</a:t>
                      </a:r>
                      <a:r>
                        <a:rPr lang="en-US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Narrow" panose="020B0606020202030204" pitchFamily="34" charset="0"/>
                        </a:rPr>
                        <a:t> and Communications (ICAECC)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comparative study of using pre-trained language models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Detecting and filtering out toxic comments helps create a safe, positive, and inclusive space for all users,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Toxicity is often context-dependent. For example, sarcasm or friendly teasing might be flagged as toxic</a:t>
                      </a:r>
                      <a:endParaRPr lang="en-IN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733310"/>
                  </a:ext>
                </a:extLst>
              </a:tr>
            </a:tbl>
          </a:graphicData>
        </a:graphic>
      </p:graphicFrame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D94D2965-2E82-1AAE-5560-83A2905B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4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A3462-2C92-9AC7-8B32-DBB09A15C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F79111-8172-4A32-BC8F-94F91AA9D041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18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F366-2FAF-3617-4E72-97487D33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AC33-EBC9-8D51-9635-F988790C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High False Positives: Traditional keyword-based and rule-based systems often flag non-toxic comments as toxic.</a:t>
            </a:r>
          </a:p>
          <a:p>
            <a:pPr algn="just"/>
            <a:r>
              <a:rPr lang="en-US" dirty="0"/>
              <a:t>Lack of Contextual Understanding: Many existing systems fail to understand the context in which words are used, leading to inaccurate detection.</a:t>
            </a:r>
          </a:p>
          <a:p>
            <a:pPr algn="just"/>
            <a:r>
              <a:rPr lang="en-US" dirty="0"/>
              <a:t>Scalability Issues: Some models require extensive computational resources, making them impractical for real-time applications.</a:t>
            </a:r>
          </a:p>
          <a:p>
            <a:pPr algn="just"/>
            <a:r>
              <a:rPr lang="en-US" dirty="0"/>
              <a:t>Limited Adaptability: Rule-based systems are rigid and cannot adapt to new slang or evolving language patterns</a:t>
            </a:r>
          </a:p>
          <a:p>
            <a:endParaRPr lang="en-IN" dirty="0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A382E62-E6AA-C458-6789-37215D43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6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4CF16-E28F-C743-757A-018579E5F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D62B4E-2A3A-800B-3203-EE0EDC72208C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8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5E58-28A4-1E1B-E021-CC516118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750D-7510-0659-AAE9-623D1974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/>
              <a:t>The proposed system leverages the strengths of both RoBERTa and DistilBERT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/>
              <a:t>for toxic comment detection. While RoBERTa achieves higher accuracy and F1-score, DistilBERT offers a more computationally efficient solution with comparable performance. This system aims to utilize DistilBERT as the primary model for large-scale deployment, ensuring efficient and scalable toxic comment detection without significant loss in accuracy. The findings underscore the potential of lightweight models like DistilBERT in real-world applications, where computational resources and latency are critical considerations. Future enhancements will focus on further optimizations and seamless integration of these models into automated content moderation systems.</a:t>
            </a:r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2241979E-AD6D-1418-7581-24A60C48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7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20B45-582C-9CCA-55C8-543DB3BF7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08E246-B02D-0F35-6B96-B3F190647DE5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79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5E58-28A4-1E1B-E021-CC516118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750D-7510-0659-AAE9-623D1974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Achieve high accuracy in detecting nuanced toxic language through deep contextual understanding</a:t>
            </a:r>
          </a:p>
          <a:p>
            <a:pPr algn="just"/>
            <a:r>
              <a:rPr lang="en-US" sz="2000" dirty="0"/>
              <a:t>Automatically detect and delete toxic comments to maintain a positive user experience.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2241979E-AD6D-1418-7581-24A60C486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8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D20B45-582C-9CCA-55C8-543DB3BF7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08E246-B02D-0F35-6B96-B3F190647DE5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6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3E05-1D9C-B4E5-F589-9F99B4DB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Diagrams</a:t>
            </a:r>
            <a:endParaRPr lang="en-IN" dirty="0"/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8F208879-B23E-2349-E58F-3EC6E0E9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0670" y="6286193"/>
            <a:ext cx="6870660" cy="365125"/>
          </a:xfrm>
        </p:spPr>
        <p:txBody>
          <a:bodyPr/>
          <a:lstStyle/>
          <a:p>
            <a:pPr algn="ctr"/>
            <a:r>
              <a:rPr lang="en-US" sz="1500" dirty="0">
                <a:solidFill>
                  <a:schemeClr val="tx2">
                    <a:lumMod val="10000"/>
                  </a:schemeClr>
                </a:solidFill>
              </a:rPr>
              <a:t>9</a:t>
            </a:r>
            <a:endParaRPr lang="en-IN" sz="15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81200-EECD-34C2-9F5D-BA3CC3F8D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657" y="965335"/>
            <a:ext cx="1516150" cy="64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ACCC5B-7D1A-3FDE-EE61-F6312391AC59}"/>
              </a:ext>
            </a:extLst>
          </p:cNvPr>
          <p:cNvSpPr txBox="1"/>
          <p:nvPr/>
        </p:nvSpPr>
        <p:spPr>
          <a:xfrm>
            <a:off x="9882316" y="6245362"/>
            <a:ext cx="19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14 – 11 – 2024</a:t>
            </a:r>
            <a:endParaRPr lang="en-IN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2598F7-51AC-A4C3-02B2-3729CF9E4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28" y="2181225"/>
            <a:ext cx="9158659" cy="282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90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173</TotalTime>
  <Words>1438</Words>
  <Application>Microsoft Office PowerPoint</Application>
  <PresentationFormat>Widescreen</PresentationFormat>
  <Paragraphs>169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Narrow</vt:lpstr>
      <vt:lpstr>Calibri</vt:lpstr>
      <vt:lpstr>Gill Sans MT</vt:lpstr>
      <vt:lpstr>Times New Roman</vt:lpstr>
      <vt:lpstr>Gallery</vt:lpstr>
      <vt:lpstr>Minor project  Final review</vt:lpstr>
      <vt:lpstr>Abstract</vt:lpstr>
      <vt:lpstr>Motivation</vt:lpstr>
      <vt:lpstr>Literature Survey (Note: Minimum 10 Research papers must be attached) </vt:lpstr>
      <vt:lpstr>Literature Survey (Note: Minimum 10 Research papers must be attached) </vt:lpstr>
      <vt:lpstr>Disadvantages OF Existing System</vt:lpstr>
      <vt:lpstr>Proposed System</vt:lpstr>
      <vt:lpstr>Goal</vt:lpstr>
      <vt:lpstr>Architectural Diagrams</vt:lpstr>
      <vt:lpstr>Project Framework (Hardware / Software) </vt:lpstr>
      <vt:lpstr>Modules (Explanation of Architectural Diagrams)</vt:lpstr>
      <vt:lpstr>Algorithm Used</vt:lpstr>
      <vt:lpstr>Module Implementation</vt:lpstr>
      <vt:lpstr>Module Implementation</vt:lpstr>
      <vt:lpstr>module 1 - Data Frames Module</vt:lpstr>
      <vt:lpstr>Module 2 - Train Data set Module</vt:lpstr>
      <vt:lpstr>Module 3 - Text vectorizer Module</vt:lpstr>
      <vt:lpstr>Module 4 - Gradio front end implementation   </vt:lpstr>
      <vt:lpstr>Conference certificate / patent proof / journal publications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KAMLESH J V K</dc:creator>
  <cp:lastModifiedBy>Ashwath Amudhan C A</cp:lastModifiedBy>
  <cp:revision>54</cp:revision>
  <dcterms:created xsi:type="dcterms:W3CDTF">2024-07-23T16:09:44Z</dcterms:created>
  <dcterms:modified xsi:type="dcterms:W3CDTF">2024-11-14T04:52:48Z</dcterms:modified>
</cp:coreProperties>
</file>