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4" r:id="rId3"/>
    <p:sldId id="275" r:id="rId4"/>
    <p:sldId id="276" r:id="rId5"/>
    <p:sldId id="277" r:id="rId6"/>
    <p:sldId id="278" r:id="rId7"/>
    <p:sldId id="279" r:id="rId8"/>
    <p:sldId id="280" r:id="rId9"/>
    <p:sldId id="281" r:id="rId10"/>
    <p:sldId id="282" r:id="rId11"/>
    <p:sldId id="283" r:id="rId12"/>
    <p:sldId id="296" r:id="rId13"/>
    <p:sldId id="285" r:id="rId14"/>
    <p:sldId id="286" r:id="rId15"/>
    <p:sldId id="287" r:id="rId16"/>
    <p:sldId id="353" r:id="rId17"/>
    <p:sldId id="325" r:id="rId18"/>
    <p:sldId id="299" r:id="rId19"/>
    <p:sldId id="354" r:id="rId20"/>
    <p:sldId id="290" r:id="rId21"/>
    <p:sldId id="291" r:id="rId22"/>
    <p:sldId id="292" r:id="rId23"/>
    <p:sldId id="323" r:id="rId24"/>
    <p:sldId id="324" r:id="rId25"/>
    <p:sldId id="326"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4" d="100"/>
          <a:sy n="64" d="100"/>
        </p:scale>
        <p:origin x="-1264"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579481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90178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78767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13903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42494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51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8/13/2024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7481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8/13/2024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74473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7163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7646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732119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8/13/2024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pic>
        <p:nvPicPr>
          <p:cNvPr id="7" name="Picture 6" descr="A picture containing drawing&#10;&#10;Description automatically generated">
            <a:extLst>
              <a:ext uri="{FF2B5EF4-FFF2-40B4-BE49-F238E27FC236}">
                <a16:creationId xmlns="" xmlns:a16="http://schemas.microsoft.com/office/drawing/2014/main" id="{C9DDECDA-AC01-47B8-B70B-458DA2478788}"/>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35245" y="93609"/>
            <a:ext cx="2837329" cy="863652"/>
          </a:xfrm>
          <a:prstGeom prst="rect">
            <a:avLst/>
          </a:prstGeom>
        </p:spPr>
      </p:pic>
      <p:pic>
        <p:nvPicPr>
          <p:cNvPr id="8" name="Content Placeholder 6" descr="A close up of a sign&#10;&#10;Description automatically generated">
            <a:extLst>
              <a:ext uri="{FF2B5EF4-FFF2-40B4-BE49-F238E27FC236}">
                <a16:creationId xmlns="" xmlns:a16="http://schemas.microsoft.com/office/drawing/2014/main" id="{AFB8B780-B92F-4BF8-8EAF-809E1CF54073}"/>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068102" y="93609"/>
            <a:ext cx="985130" cy="721920"/>
          </a:xfrm>
          <a:prstGeom prst="rect">
            <a:avLst/>
          </a:prstGeom>
        </p:spPr>
      </p:pic>
      <p:pic>
        <p:nvPicPr>
          <p:cNvPr id="9" name="Picture 8">
            <a:extLst>
              <a:ext uri="{FF2B5EF4-FFF2-40B4-BE49-F238E27FC236}">
                <a16:creationId xmlns="" xmlns:a16="http://schemas.microsoft.com/office/drawing/2014/main" id="{1547C2F5-D0C4-4329-8DC2-48B66EE4F515}"/>
              </a:ext>
            </a:extLst>
          </p:cNvPr>
          <p:cNvPicPr>
            <a:picLocks noChangeAspect="1"/>
          </p:cNvPicPr>
          <p:nvPr/>
        </p:nvPicPr>
        <p:blipFill>
          <a:blip r:embed="rId15"/>
          <a:stretch>
            <a:fillRect/>
          </a:stretch>
        </p:blipFill>
        <p:spPr>
          <a:xfrm rot="5400000">
            <a:off x="4204042" y="1938902"/>
            <a:ext cx="702416" cy="9177499"/>
          </a:xfrm>
          <a:prstGeom prst="rect">
            <a:avLst/>
          </a:prstGeom>
        </p:spPr>
      </p:pic>
      <p:pic>
        <p:nvPicPr>
          <p:cNvPr id="10" name="Picture 9">
            <a:extLst>
              <a:ext uri="{FF2B5EF4-FFF2-40B4-BE49-F238E27FC236}">
                <a16:creationId xmlns="" xmlns:a16="http://schemas.microsoft.com/office/drawing/2014/main" id="{B15A553C-6E56-4E14-9B40-3D70033DB61F}"/>
              </a:ext>
            </a:extLst>
          </p:cNvPr>
          <p:cNvPicPr>
            <a:picLocks noChangeAspect="1"/>
          </p:cNvPicPr>
          <p:nvPr/>
        </p:nvPicPr>
        <p:blipFill>
          <a:blip r:embed="rId16"/>
          <a:stretch>
            <a:fillRect/>
          </a:stretch>
        </p:blipFill>
        <p:spPr>
          <a:xfrm rot="5400000">
            <a:off x="5540361" y="2572804"/>
            <a:ext cx="207493" cy="6999786"/>
          </a:xfrm>
          <a:prstGeom prst="rect">
            <a:avLst/>
          </a:prstGeom>
        </p:spPr>
      </p:pic>
    </p:spTree>
    <p:extLst>
      <p:ext uri="{BB962C8B-B14F-4D97-AF65-F5344CB8AC3E}">
        <p14:creationId xmlns:p14="http://schemas.microsoft.com/office/powerpoint/2010/main" val="8177901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772400" cy="2060575"/>
          </a:xfrm>
        </p:spPr>
        <p:txBody>
          <a:bodyPr>
            <a:normAutofit/>
          </a:bodyPr>
          <a:lstStyle/>
          <a:p>
            <a:r>
              <a:rPr lang="en-US" sz="5300" b="1" dirty="0" smtClean="0">
                <a:solidFill>
                  <a:srgbClr val="C00000"/>
                </a:solidFill>
                <a:latin typeface="Times New Roman" pitchFamily="18" charset="0"/>
                <a:cs typeface="Times New Roman" pitchFamily="18" charset="0"/>
              </a:rPr>
              <a:t>Engineering Chemistry</a:t>
            </a:r>
            <a:br>
              <a:rPr lang="en-US" sz="5300" b="1" dirty="0" smtClean="0">
                <a:solidFill>
                  <a:srgbClr val="C00000"/>
                </a:solidFill>
                <a:latin typeface="Times New Roman" pitchFamily="18" charset="0"/>
                <a:cs typeface="Times New Roman" pitchFamily="18" charset="0"/>
              </a:rPr>
            </a:br>
            <a:r>
              <a:rPr lang="en-US" sz="3100" b="1" dirty="0" smtClean="0">
                <a:solidFill>
                  <a:srgbClr val="FF0000"/>
                </a:solidFill>
                <a:latin typeface="Times New Roman" pitchFamily="18" charset="0"/>
                <a:cs typeface="Times New Roman" pitchFamily="18" charset="0"/>
              </a:rPr>
              <a:t>F. Y. B. Tech. </a:t>
            </a:r>
            <a:br>
              <a:rPr lang="en-US" sz="3100" b="1" dirty="0" smtClean="0">
                <a:solidFill>
                  <a:srgbClr val="FF0000"/>
                </a:solidFill>
                <a:latin typeface="Times New Roman" pitchFamily="18" charset="0"/>
                <a:cs typeface="Times New Roman" pitchFamily="18" charset="0"/>
              </a:rPr>
            </a:br>
            <a:endParaRPr lang="en-US"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1295400" y="4419600"/>
            <a:ext cx="6400800" cy="990600"/>
          </a:xfrm>
        </p:spPr>
        <p:txBody>
          <a:bodyPr>
            <a:normAutofit/>
          </a:bodyPr>
          <a:lstStyle/>
          <a:p>
            <a:r>
              <a:rPr lang="en-US" sz="2800" b="1" dirty="0" smtClean="0">
                <a:solidFill>
                  <a:schemeClr val="tx1"/>
                </a:solidFill>
                <a:latin typeface="Times New Roman" pitchFamily="18" charset="0"/>
                <a:cs typeface="Times New Roman" pitchFamily="18" charset="0"/>
              </a:rPr>
              <a:t>Dr. Jitendra Satam</a:t>
            </a:r>
            <a:endParaRPr lang="en-US" sz="2800" b="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88999139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990600"/>
            <a:ext cx="8229600" cy="114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rgbClr val="C00000"/>
                </a:solidFill>
                <a:latin typeface="Times New Roman" pitchFamily="18" charset="0"/>
                <a:cs typeface="Times New Roman" pitchFamily="18" charset="0"/>
              </a:rPr>
              <a:t>Permanent Hardness or Non – Carbonate Hardness (or) Non – alkaline Hardness</a:t>
            </a:r>
            <a:endParaRPr lang="en-US" sz="2800" b="1" dirty="0">
              <a:solidFill>
                <a:srgbClr val="C00000"/>
              </a:solidFill>
              <a:latin typeface="Times New Roman" pitchFamily="18" charset="0"/>
              <a:cs typeface="Times New Roman" pitchFamily="18" charset="0"/>
            </a:endParaRPr>
          </a:p>
        </p:txBody>
      </p:sp>
      <p:sp>
        <p:nvSpPr>
          <p:cNvPr id="5" name="Content Placeholder 2"/>
          <p:cNvSpPr txBox="1">
            <a:spLocks/>
          </p:cNvSpPr>
          <p:nvPr/>
        </p:nvSpPr>
        <p:spPr>
          <a:xfrm>
            <a:off x="228600" y="2133600"/>
            <a:ext cx="8686800" cy="3733800"/>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sz="2400" dirty="0" smtClean="0">
                <a:latin typeface="Times New Roman" pitchFamily="18" charset="0"/>
                <a:cs typeface="Times New Roman" pitchFamily="18" charset="0"/>
              </a:rPr>
              <a:t>Permanent hardness is hardness (mineral content) that cannot be removed by boiling. </a:t>
            </a:r>
          </a:p>
          <a:p>
            <a:pPr marL="0" indent="0" algn="just">
              <a:buNone/>
            </a:pPr>
            <a:r>
              <a:rPr lang="en-US" sz="2400" dirty="0" smtClean="0">
                <a:latin typeface="Times New Roman" pitchFamily="18" charset="0"/>
                <a:cs typeface="Times New Roman" pitchFamily="18" charset="0"/>
              </a:rPr>
              <a:t>It is usually caused by the presence of </a:t>
            </a:r>
            <a:r>
              <a:rPr lang="en-US" sz="2400" dirty="0" err="1" smtClean="0">
                <a:latin typeface="Times New Roman" pitchFamily="18" charset="0"/>
                <a:cs typeface="Times New Roman" pitchFamily="18" charset="0"/>
              </a:rPr>
              <a:t>sulphates</a:t>
            </a:r>
            <a:r>
              <a:rPr lang="en-US" sz="2400" dirty="0" smtClean="0">
                <a:latin typeface="Times New Roman" pitchFamily="18" charset="0"/>
                <a:cs typeface="Times New Roman" pitchFamily="18" charset="0"/>
              </a:rPr>
              <a:t>, chlorides, nitrates of calcium and magnesium and other metal ions which become more soluble on boiling. </a:t>
            </a:r>
          </a:p>
          <a:p>
            <a:pPr marL="0" indent="0" algn="just">
              <a:buNone/>
            </a:pPr>
            <a:r>
              <a:rPr lang="en-US" sz="2400" dirty="0" smtClean="0">
                <a:latin typeface="Times New Roman" pitchFamily="18" charset="0"/>
                <a:cs typeface="Times New Roman" pitchFamily="18" charset="0"/>
              </a:rPr>
              <a:t>Despite the name, permanent hardness can be removed using water – softener or ion-exchange column, where the calcium and magnesium ions are exchanged with the sodium ions in the column. It can be removed by</a:t>
            </a:r>
          </a:p>
          <a:p>
            <a:pPr algn="just"/>
            <a:r>
              <a:rPr lang="en-US" sz="2400" dirty="0" smtClean="0">
                <a:latin typeface="Times New Roman" pitchFamily="18" charset="0"/>
                <a:cs typeface="Times New Roman" pitchFamily="18" charset="0"/>
              </a:rPr>
              <a:t>Lime – Soda process</a:t>
            </a:r>
          </a:p>
          <a:p>
            <a:pPr algn="just"/>
            <a:r>
              <a:rPr lang="en-US" sz="2400" dirty="0" smtClean="0">
                <a:latin typeface="Times New Roman" pitchFamily="18" charset="0"/>
                <a:cs typeface="Times New Roman" pitchFamily="18" charset="0"/>
              </a:rPr>
              <a:t>Zeolite process</a:t>
            </a: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1474013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838200"/>
            <a:ext cx="8229600" cy="112807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smtClean="0">
                <a:solidFill>
                  <a:srgbClr val="C00000"/>
                </a:solidFill>
                <a:latin typeface="Times New Roman" pitchFamily="18" charset="0"/>
                <a:cs typeface="Times New Roman" pitchFamily="18" charset="0"/>
              </a:rPr>
              <a:t>Expression of hardness in terms of </a:t>
            </a:r>
          </a:p>
          <a:p>
            <a:pPr algn="ctr"/>
            <a:r>
              <a:rPr lang="en-US" sz="3200" b="1" dirty="0" smtClean="0">
                <a:solidFill>
                  <a:srgbClr val="C00000"/>
                </a:solidFill>
                <a:latin typeface="Times New Roman" pitchFamily="18" charset="0"/>
                <a:cs typeface="Times New Roman" pitchFamily="18" charset="0"/>
              </a:rPr>
              <a:t>equivalents of CaCO</a:t>
            </a:r>
            <a:r>
              <a:rPr lang="en-US" sz="3200" b="1" baseline="-25000" dirty="0" smtClean="0">
                <a:solidFill>
                  <a:srgbClr val="C00000"/>
                </a:solidFill>
                <a:latin typeface="Times New Roman" pitchFamily="18" charset="0"/>
                <a:cs typeface="Times New Roman" pitchFamily="18" charset="0"/>
              </a:rPr>
              <a:t>3</a:t>
            </a:r>
            <a:endParaRPr lang="en-US" sz="3200" b="1" baseline="-25000" dirty="0">
              <a:solidFill>
                <a:srgbClr val="C00000"/>
              </a:solidFill>
              <a:latin typeface="Times New Roman" pitchFamily="18" charset="0"/>
              <a:cs typeface="Times New Roman" pitchFamily="18" charset="0"/>
            </a:endParaRPr>
          </a:p>
        </p:txBody>
      </p:sp>
      <p:sp>
        <p:nvSpPr>
          <p:cNvPr id="5" name="Content Placeholder 2"/>
          <p:cNvSpPr txBox="1">
            <a:spLocks/>
          </p:cNvSpPr>
          <p:nvPr/>
        </p:nvSpPr>
        <p:spPr>
          <a:xfrm>
            <a:off x="228600" y="1966278"/>
            <a:ext cx="8686800" cy="41297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000" dirty="0" smtClean="0">
                <a:latin typeface="Times New Roman" pitchFamily="18" charset="0"/>
                <a:cs typeface="Times New Roman" pitchFamily="18" charset="0"/>
              </a:rPr>
              <a:t>The concentrations of hardness producing salts are usually expressed in terms of equivalent amount of CaCO</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a:t>
            </a:r>
          </a:p>
          <a:p>
            <a:pPr algn="just"/>
            <a:r>
              <a:rPr lang="en-US" sz="2000" dirty="0" smtClean="0">
                <a:latin typeface="Times New Roman" pitchFamily="18" charset="0"/>
                <a:cs typeface="Times New Roman" pitchFamily="18" charset="0"/>
              </a:rPr>
              <a:t>CaCO</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is chosen as a standard because, Its molecular weight (100) and equivalent weight (50) is a whole number, so the Calculations in water analysis can be simplified. </a:t>
            </a:r>
          </a:p>
          <a:p>
            <a:pPr algn="just"/>
            <a:r>
              <a:rPr lang="en-US" sz="2000" dirty="0" smtClean="0">
                <a:latin typeface="Times New Roman" pitchFamily="18" charset="0"/>
                <a:cs typeface="Times New Roman" pitchFamily="18" charset="0"/>
              </a:rPr>
              <a:t>It is the most insoluble salt,  that can be precipitated in water treatment. </a:t>
            </a:r>
          </a:p>
          <a:p>
            <a:pPr algn="just"/>
            <a:r>
              <a:rPr lang="en-US" sz="2000" dirty="0" smtClean="0">
                <a:solidFill>
                  <a:srgbClr val="FF0000"/>
                </a:solidFill>
                <a:latin typeface="Times New Roman" pitchFamily="18" charset="0"/>
                <a:cs typeface="Times New Roman" pitchFamily="18" charset="0"/>
              </a:rPr>
              <a:t>If the concentration of hardness producing salt is </a:t>
            </a:r>
            <a:r>
              <a:rPr lang="en-US" sz="2000" b="1" dirty="0" smtClean="0">
                <a:solidFill>
                  <a:srgbClr val="FF0000"/>
                </a:solidFill>
                <a:latin typeface="Times New Roman" pitchFamily="18" charset="0"/>
                <a:cs typeface="Times New Roman" pitchFamily="18" charset="0"/>
              </a:rPr>
              <a:t>x mg/lit.</a:t>
            </a:r>
            <a:r>
              <a:rPr lang="en-US" sz="2000" dirty="0" smtClean="0">
                <a:solidFill>
                  <a:srgbClr val="FF0000"/>
                </a:solidFill>
                <a:latin typeface="Times New Roman" pitchFamily="18" charset="0"/>
                <a:cs typeface="Times New Roman" pitchFamily="18" charset="0"/>
              </a:rPr>
              <a:t> </a:t>
            </a:r>
          </a:p>
          <a:p>
            <a:pPr algn="just"/>
            <a:endParaRPr lang="en-US" sz="24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337" y="4572000"/>
            <a:ext cx="6748463" cy="1221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06658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838200"/>
            <a:ext cx="7886700" cy="1096963"/>
          </a:xfrm>
        </p:spPr>
        <p:txBody>
          <a:bodyPr>
            <a:normAutofit/>
          </a:bodyPr>
          <a:lstStyle/>
          <a:p>
            <a:pPr algn="ctr"/>
            <a:r>
              <a:rPr lang="en-US" sz="3200" b="1" dirty="0">
                <a:solidFill>
                  <a:srgbClr val="C00000"/>
                </a:solidFill>
                <a:latin typeface="Times New Roman" pitchFamily="18" charset="0"/>
                <a:cs typeface="Times New Roman" pitchFamily="18" charset="0"/>
              </a:rPr>
              <a:t>Expression of hardness in terms of </a:t>
            </a:r>
            <a:br>
              <a:rPr lang="en-US" sz="3200" b="1" dirty="0">
                <a:solidFill>
                  <a:srgbClr val="C00000"/>
                </a:solidFill>
                <a:latin typeface="Times New Roman" pitchFamily="18" charset="0"/>
                <a:cs typeface="Times New Roman" pitchFamily="18" charset="0"/>
              </a:rPr>
            </a:br>
            <a:r>
              <a:rPr lang="en-US" sz="3200" b="1" dirty="0">
                <a:solidFill>
                  <a:srgbClr val="C00000"/>
                </a:solidFill>
                <a:latin typeface="Times New Roman" pitchFamily="18" charset="0"/>
                <a:cs typeface="Times New Roman" pitchFamily="18" charset="0"/>
              </a:rPr>
              <a:t>equivalents of </a:t>
            </a:r>
            <a:r>
              <a:rPr lang="en-US" sz="3200" b="1" dirty="0" smtClean="0">
                <a:solidFill>
                  <a:srgbClr val="C00000"/>
                </a:solidFill>
                <a:latin typeface="Times New Roman" pitchFamily="18" charset="0"/>
                <a:cs typeface="Times New Roman" pitchFamily="18" charset="0"/>
              </a:rPr>
              <a:t>CaCO</a:t>
            </a:r>
            <a:r>
              <a:rPr lang="en-US" sz="3200" b="1" baseline="-25000" dirty="0" smtClean="0">
                <a:solidFill>
                  <a:srgbClr val="C00000"/>
                </a:solidFill>
                <a:latin typeface="Times New Roman" pitchFamily="18" charset="0"/>
                <a:cs typeface="Times New Roman" pitchFamily="18" charset="0"/>
              </a:rPr>
              <a:t>3</a:t>
            </a:r>
            <a:endParaRPr lang="en-US" sz="3200" b="1" dirty="0">
              <a:latin typeface="Times New Roman" pitchFamily="18" charset="0"/>
              <a:cs typeface="Times New Roman" pitchFamily="18" charset="0"/>
            </a:endParaRPr>
          </a:p>
        </p:txBody>
      </p:sp>
      <p:sp>
        <p:nvSpPr>
          <p:cNvPr id="3" name="Content Placeholder 2"/>
          <p:cNvSpPr>
            <a:spLocks noGrp="1"/>
          </p:cNvSpPr>
          <p:nvPr>
            <p:ph idx="1"/>
          </p:nvPr>
        </p:nvSpPr>
        <p:spPr>
          <a:xfrm>
            <a:off x="628650" y="1897062"/>
            <a:ext cx="7886700" cy="3894138"/>
          </a:xfrm>
        </p:spPr>
        <p:txBody>
          <a:bodyPr>
            <a:normAutofit/>
          </a:bodyPr>
          <a:lstStyle/>
          <a:p>
            <a:pPr marL="0" indent="0" algn="just">
              <a:buNone/>
            </a:pPr>
            <a:r>
              <a:rPr lang="en-US" sz="2400" dirty="0" smtClean="0">
                <a:latin typeface="Times New Roman" pitchFamily="18" charset="0"/>
                <a:cs typeface="Times New Roman" pitchFamily="18" charset="0"/>
              </a:rPr>
              <a:t>CaCO</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 Equivalent Hardness (ppm) =</a:t>
            </a:r>
          </a:p>
          <a:p>
            <a:pPr marL="0" indent="0" algn="just">
              <a:buNone/>
            </a:pPr>
            <a:r>
              <a:rPr lang="en-US" sz="2400" dirty="0" smtClean="0">
                <a:latin typeface="Times New Roman" pitchFamily="18" charset="0"/>
                <a:cs typeface="Times New Roman" pitchFamily="18" charset="0"/>
              </a:rPr>
              <a:t> = Mass of Hardness Producing substance x Chemical equivalents </a:t>
            </a:r>
            <a:r>
              <a:rPr lang="en-US" sz="2400" smtClean="0">
                <a:latin typeface="Times New Roman" pitchFamily="18" charset="0"/>
                <a:cs typeface="Times New Roman" pitchFamily="18" charset="0"/>
              </a:rPr>
              <a:t>of CaCO</a:t>
            </a:r>
            <a:r>
              <a:rPr lang="en-US" sz="2400" baseline="-25000" smtClean="0">
                <a:latin typeface="Times New Roman" pitchFamily="18" charset="0"/>
                <a:cs typeface="Times New Roman" pitchFamily="18" charset="0"/>
              </a:rPr>
              <a:t>3 </a:t>
            </a:r>
            <a:r>
              <a:rPr lang="en-US" sz="2400" smtClean="0">
                <a:latin typeface="Times New Roman" pitchFamily="18" charset="0"/>
                <a:cs typeface="Times New Roman" pitchFamily="18" charset="0"/>
              </a:rPr>
              <a:t>/ </a:t>
            </a:r>
            <a:r>
              <a:rPr lang="en-US" sz="2400" dirty="0" smtClean="0">
                <a:latin typeface="Times New Roman" pitchFamily="18" charset="0"/>
                <a:cs typeface="Times New Roman" pitchFamily="18" charset="0"/>
              </a:rPr>
              <a:t>Chemical equivalents of Hardness causing salt.</a:t>
            </a:r>
          </a:p>
          <a:p>
            <a:pPr marL="514350" indent="-514350" algn="just">
              <a:buAutoNum type="arabicPeriod"/>
            </a:pPr>
            <a:r>
              <a:rPr lang="en-US" sz="2200" dirty="0" smtClean="0">
                <a:latin typeface="Times New Roman" pitchFamily="18" charset="0"/>
                <a:cs typeface="Times New Roman" pitchFamily="18" charset="0"/>
              </a:rPr>
              <a:t>How many grams of FeSO</a:t>
            </a:r>
            <a:r>
              <a:rPr lang="en-US" sz="2200" baseline="-25000" dirty="0" smtClean="0">
                <a:latin typeface="Times New Roman" pitchFamily="18" charset="0"/>
                <a:cs typeface="Times New Roman" pitchFamily="18" charset="0"/>
              </a:rPr>
              <a:t>4</a:t>
            </a:r>
            <a:r>
              <a:rPr lang="en-US" sz="2200" dirty="0" smtClean="0">
                <a:latin typeface="Times New Roman" pitchFamily="18" charset="0"/>
                <a:cs typeface="Times New Roman" pitchFamily="18" charset="0"/>
              </a:rPr>
              <a:t> dissolved per </a:t>
            </a:r>
            <a:r>
              <a:rPr lang="en-US" sz="2200" dirty="0" err="1" smtClean="0">
                <a:latin typeface="Times New Roman" pitchFamily="18" charset="0"/>
                <a:cs typeface="Times New Roman" pitchFamily="18" charset="0"/>
              </a:rPr>
              <a:t>litre</a:t>
            </a:r>
            <a:r>
              <a:rPr lang="en-US" sz="2200" dirty="0" smtClean="0">
                <a:latin typeface="Times New Roman" pitchFamily="18" charset="0"/>
                <a:cs typeface="Times New Roman" pitchFamily="18" charset="0"/>
              </a:rPr>
              <a:t> gives 210 ppm hardness?</a:t>
            </a:r>
          </a:p>
          <a:p>
            <a:pPr marL="514350" indent="-514350" algn="just">
              <a:buAutoNum type="arabicPeriod"/>
            </a:pPr>
            <a:r>
              <a:rPr lang="en-US" sz="2200" dirty="0" smtClean="0">
                <a:latin typeface="Times New Roman" pitchFamily="18" charset="0"/>
                <a:cs typeface="Times New Roman" pitchFamily="18" charset="0"/>
              </a:rPr>
              <a:t>Calculate temporary hardness and permanent hardness of water sample from the following data: </a:t>
            </a:r>
          </a:p>
          <a:p>
            <a:pPr marL="0" indent="0" algn="just">
              <a:buNone/>
            </a:pPr>
            <a:r>
              <a:rPr lang="en-US" sz="2200" dirty="0" smtClean="0">
                <a:latin typeface="Times New Roman" pitchFamily="18" charset="0"/>
                <a:cs typeface="Times New Roman" pitchFamily="18" charset="0"/>
              </a:rPr>
              <a:t>Mg(HCO</a:t>
            </a:r>
            <a:r>
              <a:rPr lang="en-US" sz="2200" baseline="-25000" dirty="0" smtClean="0">
                <a:latin typeface="Times New Roman" pitchFamily="18" charset="0"/>
                <a:cs typeface="Times New Roman" pitchFamily="18" charset="0"/>
              </a:rPr>
              <a:t>3</a:t>
            </a:r>
            <a:r>
              <a:rPr lang="en-US" sz="2200" dirty="0" smtClean="0">
                <a:latin typeface="Times New Roman" pitchFamily="18" charset="0"/>
                <a:cs typeface="Times New Roman" pitchFamily="18" charset="0"/>
              </a:rPr>
              <a:t>)</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 16 mg/L, MgCl</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19 mg/L, MgSO</a:t>
            </a:r>
            <a:r>
              <a:rPr lang="en-US" sz="2200" baseline="-25000" dirty="0" smtClean="0">
                <a:latin typeface="Times New Roman" pitchFamily="18" charset="0"/>
                <a:cs typeface="Times New Roman" pitchFamily="18" charset="0"/>
              </a:rPr>
              <a:t>4</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2.4 mg/L, Mg(NO</a:t>
            </a:r>
            <a:r>
              <a:rPr lang="en-US" sz="2200" baseline="-25000" dirty="0" smtClean="0">
                <a:latin typeface="Times New Roman" pitchFamily="18" charset="0"/>
                <a:cs typeface="Times New Roman" pitchFamily="18" charset="0"/>
              </a:rPr>
              <a:t>3</a:t>
            </a:r>
            <a:r>
              <a:rPr lang="en-US" sz="2200" dirty="0" smtClean="0">
                <a:latin typeface="Times New Roman" pitchFamily="18" charset="0"/>
                <a:cs typeface="Times New Roman" pitchFamily="18" charset="0"/>
              </a:rPr>
              <a:t>)</a:t>
            </a:r>
            <a:r>
              <a:rPr lang="en-US" sz="2200" baseline="-25000" dirty="0">
                <a:latin typeface="Times New Roman" pitchFamily="18" charset="0"/>
                <a:cs typeface="Times New Roman" pitchFamily="18" charset="0"/>
              </a:rPr>
              <a:t> </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2.96 mg/L, </a:t>
            </a:r>
            <a:r>
              <a:rPr lang="en-US" sz="2200" dirty="0" err="1" smtClean="0">
                <a:latin typeface="Times New Roman" pitchFamily="18" charset="0"/>
                <a:cs typeface="Times New Roman" pitchFamily="18" charset="0"/>
              </a:rPr>
              <a:t>Ca</a:t>
            </a:r>
            <a:r>
              <a:rPr lang="en-US" sz="2200" dirty="0" smtClean="0">
                <a:latin typeface="Times New Roman" pitchFamily="18" charset="0"/>
                <a:cs typeface="Times New Roman" pitchFamily="18" charset="0"/>
              </a:rPr>
              <a:t>(HCO</a:t>
            </a:r>
            <a:r>
              <a:rPr lang="en-US" sz="2200" baseline="-25000" dirty="0" smtClean="0">
                <a:latin typeface="Times New Roman" pitchFamily="18" charset="0"/>
                <a:cs typeface="Times New Roman" pitchFamily="18" charset="0"/>
              </a:rPr>
              <a:t>3</a:t>
            </a:r>
            <a:r>
              <a:rPr lang="en-US" sz="2200" dirty="0" smtClean="0">
                <a:latin typeface="Times New Roman" pitchFamily="18" charset="0"/>
                <a:cs typeface="Times New Roman" pitchFamily="18" charset="0"/>
              </a:rPr>
              <a:t>)</a:t>
            </a:r>
            <a:r>
              <a:rPr lang="en-US" sz="2200" baseline="-25000" dirty="0">
                <a:latin typeface="Times New Roman" pitchFamily="18" charset="0"/>
                <a:cs typeface="Times New Roman" pitchFamily="18" charset="0"/>
              </a:rPr>
              <a:t> </a:t>
            </a:r>
            <a:r>
              <a:rPr lang="en-US" sz="2200" baseline="-25000" dirty="0" smtClean="0">
                <a:latin typeface="Times New Roman" pitchFamily="18" charset="0"/>
                <a:cs typeface="Times New Roman" pitchFamily="18" charset="0"/>
              </a:rPr>
              <a:t>2</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8.1 mg/L, SiO</a:t>
            </a:r>
            <a:r>
              <a:rPr lang="en-US" sz="2200" baseline="-25000" dirty="0">
                <a:latin typeface="Times New Roman" pitchFamily="18" charset="0"/>
                <a:cs typeface="Times New Roman" pitchFamily="18" charset="0"/>
              </a:rPr>
              <a:t>2</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 16 mg/L</a:t>
            </a:r>
          </a:p>
        </p:txBody>
      </p:sp>
    </p:spTree>
    <p:extLst>
      <p:ext uri="{BB962C8B-B14F-4D97-AF65-F5344CB8AC3E}">
        <p14:creationId xmlns:p14="http://schemas.microsoft.com/office/powerpoint/2010/main" val="120776764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1036638"/>
            <a:ext cx="8001000" cy="1249362"/>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solidFill>
                  <a:srgbClr val="C00000"/>
                </a:solidFill>
                <a:latin typeface="Times New Roman" pitchFamily="18" charset="0"/>
                <a:cs typeface="Times New Roman" pitchFamily="18" charset="0"/>
              </a:rPr>
              <a:t>UNITS OF HARDNESS</a:t>
            </a:r>
            <a:endParaRPr lang="en-US" sz="3600" b="1" dirty="0">
              <a:solidFill>
                <a:srgbClr val="C00000"/>
              </a:solidFill>
              <a:latin typeface="Times New Roman" pitchFamily="18" charset="0"/>
              <a:cs typeface="Times New Roman" pitchFamily="18" charset="0"/>
            </a:endParaRPr>
          </a:p>
        </p:txBody>
      </p:sp>
      <p:sp>
        <p:nvSpPr>
          <p:cNvPr id="5" name="Content Placeholder 2"/>
          <p:cNvSpPr txBox="1">
            <a:spLocks/>
          </p:cNvSpPr>
          <p:nvPr/>
        </p:nvSpPr>
        <p:spPr>
          <a:xfrm>
            <a:off x="457200" y="1981200"/>
            <a:ext cx="8229600" cy="35052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dirty="0" smtClean="0">
                <a:latin typeface="Times New Roman" pitchFamily="18" charset="0"/>
                <a:cs typeface="Times New Roman" pitchFamily="18" charset="0"/>
              </a:rPr>
              <a:t>Parts per million (ppm):</a:t>
            </a:r>
          </a:p>
          <a:p>
            <a:pPr marL="137160" indent="0" algn="just">
              <a:buFont typeface="Arial" panose="020B0604020202020204" pitchFamily="34" charset="0"/>
              <a:buNone/>
            </a:pPr>
            <a:r>
              <a:rPr lang="en-US" dirty="0" smtClean="0">
                <a:latin typeface="Times New Roman" pitchFamily="18" charset="0"/>
                <a:cs typeface="Times New Roman" pitchFamily="18" charset="0"/>
              </a:rPr>
              <a:t>It is defined as the number of parts of CaCO</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equivalent hardness per 1000000 parts of water.</a:t>
            </a:r>
          </a:p>
          <a:p>
            <a:pPr marL="137160" indent="0" algn="just">
              <a:buFont typeface="Arial" panose="020B0604020202020204" pitchFamily="34" charset="0"/>
              <a:buNone/>
            </a:pPr>
            <a:endParaRPr lang="en-US" dirty="0" smtClean="0">
              <a:latin typeface="Times New Roman" pitchFamily="18" charset="0"/>
              <a:cs typeface="Times New Roman" pitchFamily="18" charset="0"/>
            </a:endParaRPr>
          </a:p>
          <a:p>
            <a:pPr algn="just"/>
            <a:r>
              <a:rPr lang="en-US" b="1" dirty="0" smtClean="0">
                <a:latin typeface="Times New Roman" pitchFamily="18" charset="0"/>
                <a:cs typeface="Times New Roman" pitchFamily="18" charset="0"/>
              </a:rPr>
              <a:t>Milligrams per </a:t>
            </a:r>
            <a:r>
              <a:rPr lang="en-US" b="1" dirty="0" err="1" smtClean="0">
                <a:latin typeface="Times New Roman" pitchFamily="18" charset="0"/>
                <a:cs typeface="Times New Roman" pitchFamily="18" charset="0"/>
              </a:rPr>
              <a:t>litre</a:t>
            </a:r>
            <a:r>
              <a:rPr lang="en-US" b="1" dirty="0" smtClean="0">
                <a:latin typeface="Times New Roman" pitchFamily="18" charset="0"/>
                <a:cs typeface="Times New Roman" pitchFamily="18" charset="0"/>
              </a:rPr>
              <a:t> (mg/lit):</a:t>
            </a:r>
          </a:p>
          <a:p>
            <a:pPr marL="137160" indent="0" algn="just">
              <a:buFont typeface="Arial" panose="020B0604020202020204" pitchFamily="34" charset="0"/>
              <a:buNone/>
            </a:pPr>
            <a:r>
              <a:rPr lang="en-US" dirty="0" smtClean="0">
                <a:latin typeface="Times New Roman" pitchFamily="18" charset="0"/>
                <a:cs typeface="Times New Roman" pitchFamily="18" charset="0"/>
              </a:rPr>
              <a:t>It is defined as the number of milligrams of CaCO</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equivalent hardness per 1 </a:t>
            </a:r>
            <a:r>
              <a:rPr lang="en-US" dirty="0" err="1" smtClean="0">
                <a:latin typeface="Times New Roman" pitchFamily="18" charset="0"/>
                <a:cs typeface="Times New Roman" pitchFamily="18" charset="0"/>
              </a:rPr>
              <a:t>litre</a:t>
            </a:r>
            <a:r>
              <a:rPr lang="en-US" dirty="0" smtClean="0">
                <a:latin typeface="Times New Roman" pitchFamily="18" charset="0"/>
                <a:cs typeface="Times New Roman" pitchFamily="18" charset="0"/>
              </a:rPr>
              <a:t> of water.</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5175987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1310640"/>
            <a:ext cx="8229600" cy="4709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b="1" u="sng" dirty="0" smtClean="0">
                <a:latin typeface="Times New Roman" pitchFamily="18" charset="0"/>
                <a:cs typeface="Times New Roman" pitchFamily="18" charset="0"/>
              </a:rPr>
              <a:t>Clarke’s degree (</a:t>
            </a:r>
            <a:r>
              <a:rPr lang="en-US" b="1" u="sng" baseline="30000" dirty="0" err="1" smtClean="0">
                <a:latin typeface="Times New Roman" pitchFamily="18" charset="0"/>
                <a:cs typeface="Times New Roman" pitchFamily="18" charset="0"/>
              </a:rPr>
              <a:t>o</a:t>
            </a:r>
            <a:r>
              <a:rPr lang="en-US" b="1" u="sng" dirty="0" err="1" smtClean="0">
                <a:latin typeface="Times New Roman" pitchFamily="18" charset="0"/>
                <a:cs typeface="Times New Roman" pitchFamily="18" charset="0"/>
              </a:rPr>
              <a:t>Cl</a:t>
            </a:r>
            <a:r>
              <a:rPr lang="en-US" b="1" u="sng" dirty="0" smtClean="0">
                <a:latin typeface="Times New Roman" pitchFamily="18" charset="0"/>
                <a:cs typeface="Times New Roman" pitchFamily="18" charset="0"/>
              </a:rPr>
              <a:t>)</a:t>
            </a:r>
          </a:p>
          <a:p>
            <a:pPr marL="0" indent="0" algn="just">
              <a:buNone/>
            </a:pPr>
            <a:r>
              <a:rPr lang="en-US" dirty="0" smtClean="0">
                <a:latin typeface="Times New Roman" pitchFamily="18" charset="0"/>
                <a:cs typeface="Times New Roman" pitchFamily="18" charset="0"/>
              </a:rPr>
              <a:t>It is defined as the number of parts of CaCO</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equivalent hardness per 70,000 parts of water.</a:t>
            </a:r>
          </a:p>
          <a:p>
            <a:pPr algn="just"/>
            <a:r>
              <a:rPr lang="en-US" b="1" u="sng" dirty="0" smtClean="0">
                <a:latin typeface="Times New Roman" pitchFamily="18" charset="0"/>
                <a:cs typeface="Times New Roman" pitchFamily="18" charset="0"/>
              </a:rPr>
              <a:t>French degree (</a:t>
            </a:r>
            <a:r>
              <a:rPr lang="en-US" b="1" u="sng" baseline="30000" dirty="0" err="1" smtClean="0">
                <a:latin typeface="Times New Roman" pitchFamily="18" charset="0"/>
                <a:cs typeface="Times New Roman" pitchFamily="18" charset="0"/>
              </a:rPr>
              <a:t>o</a:t>
            </a:r>
            <a:r>
              <a:rPr lang="en-US" b="1" u="sng" dirty="0" err="1" smtClean="0">
                <a:latin typeface="Times New Roman" pitchFamily="18" charset="0"/>
                <a:cs typeface="Times New Roman" pitchFamily="18" charset="0"/>
              </a:rPr>
              <a:t>Fr</a:t>
            </a:r>
            <a:r>
              <a:rPr lang="en-US" b="1" u="sng" dirty="0" smtClean="0">
                <a:latin typeface="Times New Roman" pitchFamily="18" charset="0"/>
                <a:cs typeface="Times New Roman" pitchFamily="18" charset="0"/>
              </a:rPr>
              <a:t>) </a:t>
            </a:r>
          </a:p>
          <a:p>
            <a:pPr marL="0" indent="0" algn="just">
              <a:buNone/>
            </a:pPr>
            <a:r>
              <a:rPr lang="en-US" dirty="0" smtClean="0">
                <a:latin typeface="Times New Roman" pitchFamily="18" charset="0"/>
                <a:cs typeface="Times New Roman" pitchFamily="18" charset="0"/>
              </a:rPr>
              <a:t>It is defined as the number of parts of CaCO</a:t>
            </a:r>
            <a:r>
              <a:rPr lang="en-US" baseline="-25000" dirty="0" smtClean="0">
                <a:latin typeface="Times New Roman" pitchFamily="18" charset="0"/>
                <a:cs typeface="Times New Roman" pitchFamily="18" charset="0"/>
              </a:rPr>
              <a:t>3</a:t>
            </a:r>
            <a:r>
              <a:rPr lang="en-US" dirty="0" smtClean="0">
                <a:latin typeface="Times New Roman" pitchFamily="18" charset="0"/>
                <a:cs typeface="Times New Roman" pitchFamily="18" charset="0"/>
              </a:rPr>
              <a:t> equivalent hardness per 105 parts of water.</a:t>
            </a:r>
          </a:p>
          <a:p>
            <a:pPr algn="just"/>
            <a:r>
              <a:rPr lang="en-US" b="1" u="sng" dirty="0" smtClean="0">
                <a:latin typeface="Times New Roman" pitchFamily="18" charset="0"/>
                <a:cs typeface="Times New Roman" pitchFamily="18" charset="0"/>
              </a:rPr>
              <a:t>Relationship between various units</a:t>
            </a:r>
          </a:p>
          <a:p>
            <a:pPr marL="0" indent="0" algn="just">
              <a:buNone/>
            </a:pPr>
            <a:r>
              <a:rPr lang="en-US" dirty="0" smtClean="0">
                <a:solidFill>
                  <a:srgbClr val="FF0000"/>
                </a:solidFill>
                <a:latin typeface="Times New Roman" pitchFamily="18" charset="0"/>
                <a:cs typeface="Times New Roman" pitchFamily="18" charset="0"/>
              </a:rPr>
              <a:t>1 ppm = 1 mg/lit = 0.10 </a:t>
            </a:r>
            <a:r>
              <a:rPr lang="en-US" baseline="30000" dirty="0" err="1" smtClean="0">
                <a:solidFill>
                  <a:srgbClr val="FF0000"/>
                </a:solidFill>
                <a:latin typeface="Times New Roman" pitchFamily="18" charset="0"/>
                <a:cs typeface="Times New Roman" pitchFamily="18" charset="0"/>
              </a:rPr>
              <a:t>o</a:t>
            </a:r>
            <a:r>
              <a:rPr lang="en-US" dirty="0" err="1" smtClean="0">
                <a:solidFill>
                  <a:srgbClr val="FF0000"/>
                </a:solidFill>
                <a:latin typeface="Times New Roman" pitchFamily="18" charset="0"/>
                <a:cs typeface="Times New Roman" pitchFamily="18" charset="0"/>
              </a:rPr>
              <a:t>Fr</a:t>
            </a:r>
            <a:r>
              <a:rPr lang="en-US" dirty="0" smtClean="0">
                <a:solidFill>
                  <a:srgbClr val="FF0000"/>
                </a:solidFill>
                <a:latin typeface="Times New Roman" pitchFamily="18" charset="0"/>
                <a:cs typeface="Times New Roman" pitchFamily="18" charset="0"/>
              </a:rPr>
              <a:t> = 0.070 </a:t>
            </a:r>
            <a:r>
              <a:rPr lang="en-US" baseline="30000" dirty="0" err="1" smtClean="0">
                <a:solidFill>
                  <a:srgbClr val="FF0000"/>
                </a:solidFill>
                <a:latin typeface="Times New Roman" pitchFamily="18" charset="0"/>
                <a:cs typeface="Times New Roman" pitchFamily="18" charset="0"/>
              </a:rPr>
              <a:t>o</a:t>
            </a:r>
            <a:r>
              <a:rPr lang="en-US" dirty="0" err="1" smtClean="0">
                <a:solidFill>
                  <a:srgbClr val="FF0000"/>
                </a:solidFill>
                <a:latin typeface="Times New Roman" pitchFamily="18" charset="0"/>
                <a:cs typeface="Times New Roman" pitchFamily="18" charset="0"/>
              </a:rPr>
              <a:t>Cl</a:t>
            </a:r>
            <a:endParaRPr lang="en-US" dirty="0" smtClean="0">
              <a:solidFill>
                <a:srgbClr val="FF0000"/>
              </a:solidFill>
              <a:latin typeface="Times New Roman" pitchFamily="18" charset="0"/>
              <a:cs typeface="Times New Roman" pitchFamily="18" charset="0"/>
            </a:endParaRPr>
          </a:p>
          <a:p>
            <a:pPr algn="just"/>
            <a:endParaRPr lang="en-US"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258620084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1066800"/>
            <a:ext cx="8229600" cy="114300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rgbClr val="C00000"/>
                </a:solidFill>
                <a:latin typeface="Times New Roman" pitchFamily="18" charset="0"/>
                <a:cs typeface="Times New Roman" pitchFamily="18" charset="0"/>
              </a:rPr>
              <a:t>ESTIMATION OF TOTAL HARDNESS OF WATER BY EDTA METHOD</a:t>
            </a:r>
            <a:endParaRPr lang="en-US" sz="2800" b="1" dirty="0">
              <a:solidFill>
                <a:srgbClr val="C00000"/>
              </a:solidFill>
              <a:latin typeface="Times New Roman" pitchFamily="18" charset="0"/>
              <a:cs typeface="Times New Roman" pitchFamily="18" charset="0"/>
            </a:endParaRPr>
          </a:p>
        </p:txBody>
      </p:sp>
      <p:sp>
        <p:nvSpPr>
          <p:cNvPr id="5" name="Content Placeholder 2"/>
          <p:cNvSpPr txBox="1">
            <a:spLocks/>
          </p:cNvSpPr>
          <p:nvPr/>
        </p:nvSpPr>
        <p:spPr>
          <a:xfrm>
            <a:off x="457200" y="2133600"/>
            <a:ext cx="8229600" cy="37185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b="1" dirty="0" smtClean="0">
                <a:latin typeface="Times New Roman" pitchFamily="18" charset="0"/>
                <a:cs typeface="Times New Roman" pitchFamily="18" charset="0"/>
              </a:rPr>
              <a:t>Principle:</a:t>
            </a:r>
          </a:p>
          <a:p>
            <a:pPr algn="just"/>
            <a:r>
              <a:rPr lang="en-US" sz="2400" dirty="0" smtClean="0">
                <a:latin typeface="Times New Roman" pitchFamily="18" charset="0"/>
                <a:cs typeface="Times New Roman" pitchFamily="18" charset="0"/>
              </a:rPr>
              <a:t>The calcium and other metal ions present in the water are capable of forming complex with Indicator EBT and also with the EDTA in the pH range 8 - 10.</a:t>
            </a:r>
          </a:p>
          <a:p>
            <a:pPr algn="just"/>
            <a:r>
              <a:rPr lang="en-US" sz="2400" dirty="0" smtClean="0">
                <a:latin typeface="Times New Roman" pitchFamily="18" charset="0"/>
                <a:cs typeface="Times New Roman" pitchFamily="18" charset="0"/>
              </a:rPr>
              <a:t>To keep the solution at this pH range, a buffer [mixture of ammonium chloride and ammonium hydroxide]  is used. </a:t>
            </a:r>
          </a:p>
          <a:p>
            <a:pPr algn="just"/>
            <a:r>
              <a:rPr lang="en-US" sz="2400" dirty="0" smtClean="0">
                <a:latin typeface="Times New Roman" pitchFamily="18" charset="0"/>
                <a:cs typeface="Times New Roman" pitchFamily="18" charset="0"/>
              </a:rPr>
              <a:t>The complex between Metal-EDTA is more </a:t>
            </a:r>
            <a:r>
              <a:rPr lang="en-US" sz="2400" smtClean="0">
                <a:latin typeface="Times New Roman" pitchFamily="18" charset="0"/>
                <a:cs typeface="Times New Roman" pitchFamily="18" charset="0"/>
              </a:rPr>
              <a:t>stable than that </a:t>
            </a:r>
            <a:r>
              <a:rPr lang="en-US" sz="2400" dirty="0" smtClean="0">
                <a:latin typeface="Times New Roman" pitchFamily="18" charset="0"/>
                <a:cs typeface="Times New Roman" pitchFamily="18" charset="0"/>
              </a:rPr>
              <a:t>of between </a:t>
            </a:r>
            <a:r>
              <a:rPr lang="en-US" sz="2400" smtClean="0">
                <a:latin typeface="Times New Roman" pitchFamily="18" charset="0"/>
                <a:cs typeface="Times New Roman" pitchFamily="18" charset="0"/>
              </a:rPr>
              <a:t>the Metal-indicator (EBT). </a:t>
            </a:r>
            <a:endParaRPr lang="en-US" sz="2400" dirty="0" smtClean="0">
              <a:latin typeface="Times New Roman" pitchFamily="18" charset="0"/>
              <a:cs typeface="Times New Roman" pitchFamily="18" charset="0"/>
            </a:endParaRPr>
          </a:p>
          <a:p>
            <a:pPr marL="0" indent="0" algn="just">
              <a:buNone/>
            </a:pPr>
            <a:endParaRPr lang="en-US" dirty="0" smtClean="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4447696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905000"/>
            <a:ext cx="8153399" cy="37337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75549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066800"/>
            <a:ext cx="7886700" cy="4876800"/>
          </a:xfrm>
        </p:spPr>
        <p:txBody>
          <a:bodyPr/>
          <a:lstStyle/>
          <a:p>
            <a:pPr marL="0" indent="0">
              <a:buNone/>
            </a:pPr>
            <a:r>
              <a:rPr lang="en-US" sz="2000" dirty="0" smtClean="0">
                <a:latin typeface="Times New Roman" pitchFamily="18" charset="0"/>
                <a:cs typeface="Times New Roman" pitchFamily="18" charset="0"/>
              </a:rPr>
              <a:t>50 mL SHW = V</a:t>
            </a:r>
            <a:r>
              <a:rPr lang="en-US" sz="2000" baseline="-25000" dirty="0" smtClean="0">
                <a:latin typeface="Times New Roman" pitchFamily="18" charset="0"/>
                <a:cs typeface="Times New Roman" pitchFamily="18" charset="0"/>
              </a:rPr>
              <a:t>1</a:t>
            </a:r>
            <a:r>
              <a:rPr lang="en-US" sz="2000" dirty="0" smtClean="0">
                <a:latin typeface="Times New Roman" pitchFamily="18" charset="0"/>
                <a:cs typeface="Times New Roman" pitchFamily="18" charset="0"/>
              </a:rPr>
              <a:t> mL EDTA</a:t>
            </a:r>
          </a:p>
          <a:p>
            <a:pPr marL="0" indent="0">
              <a:buNone/>
            </a:pPr>
            <a:r>
              <a:rPr lang="en-US" sz="2000" dirty="0" smtClean="0">
                <a:latin typeface="Times New Roman" pitchFamily="18" charset="0"/>
                <a:cs typeface="Times New Roman" pitchFamily="18" charset="0"/>
              </a:rPr>
              <a:t>50 x 1 mg of CaCO</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 </a:t>
            </a:r>
            <a:r>
              <a:rPr lang="en-US" sz="2000" dirty="0">
                <a:latin typeface="Times New Roman" pitchFamily="18" charset="0"/>
                <a:cs typeface="Times New Roman" pitchFamily="18" charset="0"/>
              </a:rPr>
              <a:t>V1 mL </a:t>
            </a:r>
            <a:r>
              <a:rPr lang="en-US" sz="2000" dirty="0" smtClean="0">
                <a:latin typeface="Times New Roman" pitchFamily="18" charset="0"/>
                <a:cs typeface="Times New Roman" pitchFamily="18" charset="0"/>
              </a:rPr>
              <a:t>EDTA</a:t>
            </a:r>
          </a:p>
          <a:p>
            <a:pPr marL="0" indent="0">
              <a:buNone/>
            </a:pPr>
            <a:r>
              <a:rPr lang="en-US" sz="2000" dirty="0" smtClean="0">
                <a:latin typeface="Times New Roman" pitchFamily="18" charset="0"/>
                <a:cs typeface="Times New Roman" pitchFamily="18" charset="0"/>
              </a:rPr>
              <a:t>Hence, 1 mL EDTA = 50/V</a:t>
            </a:r>
            <a:r>
              <a:rPr lang="en-US" sz="2000" baseline="-25000" dirty="0">
                <a:latin typeface="Times New Roman" pitchFamily="18" charset="0"/>
                <a:cs typeface="Times New Roman" pitchFamily="18" charset="0"/>
              </a:rPr>
              <a:t>1</a:t>
            </a:r>
            <a:r>
              <a:rPr lang="en-US" sz="2000" dirty="0" smtClean="0">
                <a:latin typeface="Times New Roman" pitchFamily="18" charset="0"/>
                <a:cs typeface="Times New Roman" pitchFamily="18" charset="0"/>
              </a:rPr>
              <a:t> mg CaCO</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eq.</a:t>
            </a:r>
          </a:p>
          <a:p>
            <a:pPr marL="0" indent="0">
              <a:buNone/>
            </a:pPr>
            <a:r>
              <a:rPr lang="en-US" sz="2000" dirty="0" smtClean="0">
                <a:latin typeface="Times New Roman" pitchFamily="18" charset="0"/>
                <a:cs typeface="Times New Roman" pitchFamily="18" charset="0"/>
              </a:rPr>
              <a:t>Now 50 mL of given hard water = V</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mL of EDTA</a:t>
            </a:r>
          </a:p>
          <a:p>
            <a:pPr marL="0" indent="0">
              <a:buNone/>
            </a:pPr>
            <a:r>
              <a:rPr lang="en-US" sz="2000" dirty="0" smtClean="0">
                <a:latin typeface="Times New Roman" pitchFamily="18" charset="0"/>
                <a:cs typeface="Times New Roman" pitchFamily="18" charset="0"/>
              </a:rPr>
              <a:t>                                        = V</a:t>
            </a:r>
            <a:r>
              <a:rPr lang="en-US" sz="2000" baseline="-25000" dirty="0" smtClean="0">
                <a:latin typeface="Times New Roman" pitchFamily="18" charset="0"/>
                <a:cs typeface="Times New Roman" pitchFamily="18" charset="0"/>
              </a:rPr>
              <a:t>2</a:t>
            </a:r>
            <a:r>
              <a:rPr lang="en-US" sz="2000" dirty="0" smtClean="0">
                <a:latin typeface="Times New Roman" pitchFamily="18" charset="0"/>
                <a:cs typeface="Times New Roman" pitchFamily="18" charset="0"/>
              </a:rPr>
              <a:t> x 50/V</a:t>
            </a:r>
            <a:r>
              <a:rPr lang="en-US" sz="2000" baseline="-25000" dirty="0">
                <a:latin typeface="Times New Roman" pitchFamily="18" charset="0"/>
                <a:cs typeface="Times New Roman" pitchFamily="18" charset="0"/>
              </a:rPr>
              <a:t>1</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mg CaCO</a:t>
            </a:r>
            <a:r>
              <a:rPr lang="en-US" sz="2000" baseline="-25000" dirty="0">
                <a:latin typeface="Times New Roman" pitchFamily="18" charset="0"/>
                <a:cs typeface="Times New Roman" pitchFamily="18" charset="0"/>
              </a:rPr>
              <a:t>3</a:t>
            </a: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eq.</a:t>
            </a:r>
          </a:p>
          <a:p>
            <a:pPr marL="0" indent="0">
              <a:buNone/>
            </a:pPr>
            <a:r>
              <a:rPr lang="en-US" sz="2000" dirty="0" smtClean="0">
                <a:latin typeface="Times New Roman" pitchFamily="18" charset="0"/>
                <a:cs typeface="Times New Roman" pitchFamily="18" charset="0"/>
              </a:rPr>
              <a:t>1 L of given hard water = 20 x </a:t>
            </a:r>
            <a:r>
              <a:rPr lang="en-US" sz="2000" dirty="0">
                <a:latin typeface="Times New Roman" pitchFamily="18" charset="0"/>
                <a:cs typeface="Times New Roman" pitchFamily="18" charset="0"/>
              </a:rPr>
              <a:t>V</a:t>
            </a:r>
            <a:r>
              <a:rPr lang="en-US" sz="2000" baseline="-25000" dirty="0">
                <a:latin typeface="Times New Roman" pitchFamily="18" charset="0"/>
                <a:cs typeface="Times New Roman" pitchFamily="18" charset="0"/>
              </a:rPr>
              <a:t>2</a:t>
            </a:r>
            <a:r>
              <a:rPr lang="en-US" sz="2000" dirty="0">
                <a:latin typeface="Times New Roman" pitchFamily="18" charset="0"/>
                <a:cs typeface="Times New Roman" pitchFamily="18" charset="0"/>
              </a:rPr>
              <a:t> x 50/V</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mg CaCO</a:t>
            </a:r>
            <a:r>
              <a:rPr lang="en-US" sz="2000" baseline="-25000" dirty="0">
                <a:latin typeface="Times New Roman" pitchFamily="18" charset="0"/>
                <a:cs typeface="Times New Roman" pitchFamily="18" charset="0"/>
              </a:rPr>
              <a:t>3</a:t>
            </a:r>
            <a:r>
              <a:rPr lang="en-US" sz="2000" dirty="0">
                <a:latin typeface="Times New Roman" pitchFamily="18" charset="0"/>
                <a:cs typeface="Times New Roman" pitchFamily="18" charset="0"/>
              </a:rPr>
              <a:t> eq.</a:t>
            </a:r>
          </a:p>
          <a:p>
            <a:pPr marL="0" indent="0">
              <a:buNone/>
            </a:pPr>
            <a:r>
              <a:rPr lang="en-US" sz="2000" b="1" dirty="0" smtClean="0">
                <a:latin typeface="Times New Roman" pitchFamily="18" charset="0"/>
                <a:cs typeface="Times New Roman" pitchFamily="18" charset="0"/>
              </a:rPr>
              <a:t>Total Hardness of water = 1000 V</a:t>
            </a:r>
            <a:r>
              <a:rPr lang="en-US" sz="2000" b="1" baseline="-25000" dirty="0" smtClean="0">
                <a:latin typeface="Times New Roman" pitchFamily="18" charset="0"/>
                <a:cs typeface="Times New Roman" pitchFamily="18" charset="0"/>
              </a:rPr>
              <a:t>2</a:t>
            </a:r>
            <a:r>
              <a:rPr lang="en-US" sz="2000" b="1" dirty="0" smtClean="0">
                <a:latin typeface="Times New Roman" pitchFamily="18" charset="0"/>
                <a:cs typeface="Times New Roman" pitchFamily="18" charset="0"/>
              </a:rPr>
              <a:t>/V</a:t>
            </a:r>
            <a:r>
              <a:rPr lang="en-US" sz="2000" b="1" baseline="-25000" dirty="0" smtClean="0">
                <a:latin typeface="Times New Roman" pitchFamily="18" charset="0"/>
                <a:cs typeface="Times New Roman" pitchFamily="18" charset="0"/>
              </a:rPr>
              <a:t>1</a:t>
            </a:r>
            <a:r>
              <a:rPr lang="en-US" sz="2000" b="1" dirty="0" smtClean="0">
                <a:latin typeface="Times New Roman" pitchFamily="18" charset="0"/>
                <a:cs typeface="Times New Roman" pitchFamily="18" charset="0"/>
              </a:rPr>
              <a:t> ppm</a:t>
            </a:r>
          </a:p>
          <a:p>
            <a:pPr marL="0" indent="0">
              <a:buNone/>
            </a:pPr>
            <a:endParaRPr lang="en-US" sz="2000" b="1" dirty="0" smtClean="0">
              <a:latin typeface="Times New Roman" pitchFamily="18" charset="0"/>
              <a:cs typeface="Times New Roman" pitchFamily="18" charset="0"/>
            </a:endParaRPr>
          </a:p>
          <a:p>
            <a:pPr marL="0" indent="0">
              <a:buNone/>
            </a:pPr>
            <a:r>
              <a:rPr lang="en-US" sz="2000" dirty="0" smtClean="0">
                <a:latin typeface="Times New Roman" pitchFamily="18" charset="0"/>
                <a:cs typeface="Times New Roman" pitchFamily="18" charset="0"/>
              </a:rPr>
              <a:t>Now, 50 mL of boiled water = V</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mL of EDTA</a:t>
            </a:r>
          </a:p>
          <a:p>
            <a:pPr marL="0" indent="0">
              <a:buNone/>
            </a:pPr>
            <a:r>
              <a:rPr lang="en-US" sz="2000" dirty="0" smtClean="0">
                <a:latin typeface="Times New Roman" pitchFamily="18" charset="0"/>
                <a:cs typeface="Times New Roman" pitchFamily="18" charset="0"/>
              </a:rPr>
              <a:t>                                                   = V</a:t>
            </a:r>
            <a:r>
              <a:rPr lang="en-US" sz="2000" baseline="-25000" dirty="0" smtClean="0">
                <a:latin typeface="Times New Roman" pitchFamily="18" charset="0"/>
                <a:cs typeface="Times New Roman" pitchFamily="18" charset="0"/>
              </a:rPr>
              <a:t>3 </a:t>
            </a:r>
            <a:r>
              <a:rPr lang="en-US" sz="2000" dirty="0" smtClean="0">
                <a:latin typeface="Times New Roman" pitchFamily="18" charset="0"/>
                <a:cs typeface="Times New Roman" pitchFamily="18" charset="0"/>
              </a:rPr>
              <a:t> x 50/V</a:t>
            </a:r>
            <a:r>
              <a:rPr lang="en-US" sz="2000" baseline="-25000" dirty="0" smtClean="0">
                <a:latin typeface="Times New Roman" pitchFamily="18" charset="0"/>
                <a:cs typeface="Times New Roman" pitchFamily="18" charset="0"/>
              </a:rPr>
              <a:t>1 </a:t>
            </a:r>
            <a:r>
              <a:rPr lang="en-US" sz="2000" dirty="0" smtClean="0">
                <a:latin typeface="Times New Roman" pitchFamily="18" charset="0"/>
                <a:cs typeface="Times New Roman" pitchFamily="18" charset="0"/>
              </a:rPr>
              <a:t>mg</a:t>
            </a:r>
            <a:r>
              <a:rPr lang="en-US" sz="2000" baseline="-25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CaCO</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eq</a:t>
            </a:r>
            <a:r>
              <a:rPr lang="en-US" sz="2000" dirty="0" smtClean="0">
                <a:latin typeface="Times New Roman" pitchFamily="18" charset="0"/>
                <a:cs typeface="Times New Roman" pitchFamily="18" charset="0"/>
              </a:rPr>
              <a:t>.</a:t>
            </a:r>
          </a:p>
          <a:p>
            <a:pPr marL="0" indent="0">
              <a:buNone/>
            </a:pPr>
            <a:r>
              <a:rPr lang="en-US" sz="2000" dirty="0">
                <a:latin typeface="Times New Roman" pitchFamily="18" charset="0"/>
                <a:cs typeface="Times New Roman" pitchFamily="18" charset="0"/>
              </a:rPr>
              <a:t>1 L of </a:t>
            </a:r>
            <a:r>
              <a:rPr lang="en-US" sz="2000" dirty="0" smtClean="0">
                <a:latin typeface="Times New Roman" pitchFamily="18" charset="0"/>
                <a:cs typeface="Times New Roman" pitchFamily="18" charset="0"/>
              </a:rPr>
              <a:t>boiled </a:t>
            </a:r>
            <a:r>
              <a:rPr lang="en-US" sz="2000" dirty="0">
                <a:latin typeface="Times New Roman" pitchFamily="18" charset="0"/>
                <a:cs typeface="Times New Roman" pitchFamily="18" charset="0"/>
              </a:rPr>
              <a:t>hard water = 20 x </a:t>
            </a:r>
            <a:r>
              <a:rPr lang="en-US" sz="2000" dirty="0" smtClean="0">
                <a:latin typeface="Times New Roman" pitchFamily="18" charset="0"/>
                <a:cs typeface="Times New Roman" pitchFamily="18" charset="0"/>
              </a:rPr>
              <a:t>V</a:t>
            </a:r>
            <a:r>
              <a:rPr lang="en-US" sz="2000" baseline="-25000" dirty="0" smtClean="0">
                <a:latin typeface="Times New Roman" pitchFamily="18" charset="0"/>
                <a:cs typeface="Times New Roman" pitchFamily="18" charset="0"/>
              </a:rPr>
              <a:t>3</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x 50/V</a:t>
            </a:r>
            <a:r>
              <a:rPr lang="en-US" sz="2000" baseline="-25000" dirty="0">
                <a:latin typeface="Times New Roman" pitchFamily="18" charset="0"/>
                <a:cs typeface="Times New Roman" pitchFamily="18" charset="0"/>
              </a:rPr>
              <a:t>1</a:t>
            </a:r>
            <a:r>
              <a:rPr lang="en-US" sz="2000" dirty="0">
                <a:latin typeface="Times New Roman" pitchFamily="18" charset="0"/>
                <a:cs typeface="Times New Roman" pitchFamily="18" charset="0"/>
              </a:rPr>
              <a:t> mg CaCO</a:t>
            </a:r>
            <a:r>
              <a:rPr lang="en-US" sz="2000" baseline="-25000" dirty="0">
                <a:latin typeface="Times New Roman" pitchFamily="18" charset="0"/>
                <a:cs typeface="Times New Roman" pitchFamily="18" charset="0"/>
              </a:rPr>
              <a:t>3</a:t>
            </a:r>
            <a:r>
              <a:rPr lang="en-US" sz="2000" dirty="0">
                <a:latin typeface="Times New Roman" pitchFamily="18" charset="0"/>
                <a:cs typeface="Times New Roman" pitchFamily="18" charset="0"/>
              </a:rPr>
              <a:t> eq</a:t>
            </a:r>
            <a:r>
              <a:rPr lang="en-US" sz="2000" dirty="0" smtClean="0">
                <a:latin typeface="Times New Roman" pitchFamily="18" charset="0"/>
                <a:cs typeface="Times New Roman" pitchFamily="18" charset="0"/>
              </a:rPr>
              <a:t>.</a:t>
            </a:r>
          </a:p>
          <a:p>
            <a:pPr marL="0" indent="0">
              <a:buNone/>
            </a:pPr>
            <a:r>
              <a:rPr lang="en-US" sz="2000" b="1" dirty="0" smtClean="0">
                <a:latin typeface="Times New Roman" pitchFamily="18" charset="0"/>
                <a:cs typeface="Times New Roman" pitchFamily="18" charset="0"/>
              </a:rPr>
              <a:t>Permanent Hardness = 1000 V</a:t>
            </a:r>
            <a:r>
              <a:rPr lang="en-US" sz="2000" b="1" baseline="-25000" dirty="0" smtClean="0">
                <a:latin typeface="Times New Roman" pitchFamily="18" charset="0"/>
                <a:cs typeface="Times New Roman" pitchFamily="18" charset="0"/>
              </a:rPr>
              <a:t>3</a:t>
            </a:r>
            <a:r>
              <a:rPr lang="en-US" sz="2000" b="1" dirty="0" smtClean="0">
                <a:latin typeface="Times New Roman" pitchFamily="18" charset="0"/>
                <a:cs typeface="Times New Roman" pitchFamily="18" charset="0"/>
              </a:rPr>
              <a:t>/V</a:t>
            </a:r>
            <a:r>
              <a:rPr lang="en-US" sz="2000" b="1" baseline="-25000" dirty="0" smtClean="0">
                <a:latin typeface="Times New Roman" pitchFamily="18" charset="0"/>
                <a:cs typeface="Times New Roman" pitchFamily="18" charset="0"/>
              </a:rPr>
              <a:t>1</a:t>
            </a:r>
            <a:r>
              <a:rPr lang="en-US" sz="2000" b="1" dirty="0" smtClean="0">
                <a:latin typeface="Times New Roman" pitchFamily="18" charset="0"/>
                <a:cs typeface="Times New Roman" pitchFamily="18" charset="0"/>
              </a:rPr>
              <a:t> ppm</a:t>
            </a:r>
            <a:endParaRPr lang="en-US" sz="2000" b="1" dirty="0">
              <a:latin typeface="Times New Roman" pitchFamily="18" charset="0"/>
              <a:cs typeface="Times New Roman" pitchFamily="18" charset="0"/>
            </a:endParaRPr>
          </a:p>
          <a:p>
            <a:pPr marL="0" indent="0">
              <a:buNone/>
            </a:pPr>
            <a:endParaRPr lang="en-US" sz="2400" dirty="0">
              <a:latin typeface="Times New Roman" pitchFamily="18" charset="0"/>
              <a:cs typeface="Times New Roman" pitchFamily="18" charset="0"/>
            </a:endParaRPr>
          </a:p>
          <a:p>
            <a:pPr marL="0" indent="0">
              <a:buNone/>
            </a:pPr>
            <a:endParaRPr lang="en-US" sz="2400" baseline="-25000" dirty="0">
              <a:latin typeface="Times New Roman" pitchFamily="18" charset="0"/>
              <a:cs typeface="Times New Roman" pitchFamily="18" charset="0"/>
            </a:endParaRPr>
          </a:p>
        </p:txBody>
      </p:sp>
    </p:spTree>
    <p:extLst>
      <p:ext uri="{BB962C8B-B14F-4D97-AF65-F5344CB8AC3E}">
        <p14:creationId xmlns:p14="http://schemas.microsoft.com/office/powerpoint/2010/main" val="9613004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smtClean="0"/>
              <a:t>Sample A = 14.6 mg of Mg(HCO</a:t>
            </a:r>
            <a:r>
              <a:rPr lang="en-US" baseline="-25000" dirty="0" smtClean="0"/>
              <a:t>3</a:t>
            </a:r>
            <a:r>
              <a:rPr lang="en-US" dirty="0" smtClean="0"/>
              <a:t>)</a:t>
            </a:r>
            <a:r>
              <a:rPr lang="en-US" baseline="-25000" dirty="0" smtClean="0"/>
              <a:t>2</a:t>
            </a:r>
            <a:r>
              <a:rPr lang="en-US" dirty="0" smtClean="0"/>
              <a:t> per </a:t>
            </a:r>
            <a:r>
              <a:rPr lang="en-US" dirty="0" err="1" smtClean="0"/>
              <a:t>litre</a:t>
            </a:r>
            <a:endParaRPr lang="en-US" dirty="0" smtClean="0"/>
          </a:p>
          <a:p>
            <a:pPr marL="0" indent="0">
              <a:buNone/>
            </a:pPr>
            <a:r>
              <a:rPr lang="en-US" dirty="0" smtClean="0"/>
              <a:t>Sample B = 820 mg of </a:t>
            </a:r>
            <a:r>
              <a:rPr lang="en-US" dirty="0" err="1" smtClean="0"/>
              <a:t>Ca</a:t>
            </a:r>
            <a:r>
              <a:rPr lang="en-US" dirty="0" smtClean="0"/>
              <a:t>(NO</a:t>
            </a:r>
            <a:r>
              <a:rPr lang="en-US" baseline="-25000" dirty="0" smtClean="0"/>
              <a:t>3</a:t>
            </a:r>
            <a:r>
              <a:rPr lang="en-US" dirty="0" smtClean="0"/>
              <a:t>)</a:t>
            </a:r>
            <a:r>
              <a:rPr lang="en-US" baseline="-25000" dirty="0" smtClean="0"/>
              <a:t>2</a:t>
            </a:r>
            <a:r>
              <a:rPr lang="en-US" dirty="0" smtClean="0"/>
              <a:t> and 2 mg NaNO3</a:t>
            </a:r>
          </a:p>
          <a:p>
            <a:pPr marL="0" indent="0">
              <a:buNone/>
            </a:pPr>
            <a:r>
              <a:rPr lang="en-US" dirty="0" smtClean="0"/>
              <a:t>Sample C = 20 g Silica and 16.2 mg </a:t>
            </a:r>
            <a:r>
              <a:rPr lang="en-US" dirty="0" err="1" smtClean="0"/>
              <a:t>Ca</a:t>
            </a:r>
            <a:r>
              <a:rPr lang="en-US" dirty="0" smtClean="0"/>
              <a:t>(HCO</a:t>
            </a:r>
            <a:r>
              <a:rPr lang="en-US" baseline="-25000" dirty="0" smtClean="0"/>
              <a:t>3</a:t>
            </a:r>
            <a:r>
              <a:rPr lang="en-US" dirty="0" smtClean="0"/>
              <a:t>)</a:t>
            </a:r>
            <a:r>
              <a:rPr lang="en-US" baseline="-25000" dirty="0" smtClean="0"/>
              <a:t>2</a:t>
            </a:r>
            <a:r>
              <a:rPr lang="en-US" dirty="0" smtClean="0"/>
              <a:t> per 500 ml</a:t>
            </a:r>
          </a:p>
          <a:p>
            <a:pPr marL="0" indent="0">
              <a:buNone/>
            </a:pPr>
            <a:endParaRPr lang="en-US" dirty="0"/>
          </a:p>
          <a:p>
            <a:pPr marL="0" indent="0">
              <a:buNone/>
            </a:pPr>
            <a:r>
              <a:rPr lang="en-US" dirty="0" smtClean="0"/>
              <a:t>Determine the hardness of samples A, B, C ?</a:t>
            </a:r>
            <a:endParaRPr lang="en-US" dirty="0"/>
          </a:p>
        </p:txBody>
      </p:sp>
    </p:spTree>
    <p:extLst>
      <p:ext uri="{BB962C8B-B14F-4D97-AF65-F5344CB8AC3E}">
        <p14:creationId xmlns:p14="http://schemas.microsoft.com/office/powerpoint/2010/main" val="139623835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0"/>
            <a:ext cx="7886700" cy="1082674"/>
          </a:xfrm>
        </p:spPr>
        <p:txBody>
          <a:bodyPr>
            <a:normAutofit/>
          </a:bodyPr>
          <a:lstStyle/>
          <a:p>
            <a:pPr algn="ctr"/>
            <a:r>
              <a:rPr lang="en-US" sz="4000" b="1" dirty="0">
                <a:latin typeface="Times New Roman" pitchFamily="18" charset="0"/>
                <a:cs typeface="Times New Roman" pitchFamily="18" charset="0"/>
              </a:rPr>
              <a:t>Numerical on </a:t>
            </a:r>
            <a:r>
              <a:rPr lang="en-US" sz="4000" b="1" dirty="0" smtClean="0">
                <a:latin typeface="Times New Roman" pitchFamily="18" charset="0"/>
                <a:cs typeface="Times New Roman" pitchFamily="18" charset="0"/>
              </a:rPr>
              <a:t>EDTA method</a:t>
            </a:r>
            <a:endParaRPr lang="en-US" sz="4000" b="1" dirty="0">
              <a:latin typeface="Times New Roman" pitchFamily="18" charset="0"/>
              <a:cs typeface="Times New Roman" pitchFamily="18" charset="0"/>
            </a:endParaRPr>
          </a:p>
        </p:txBody>
      </p:sp>
      <p:sp>
        <p:nvSpPr>
          <p:cNvPr id="3" name="Content Placeholder 2"/>
          <p:cNvSpPr>
            <a:spLocks noGrp="1"/>
          </p:cNvSpPr>
          <p:nvPr>
            <p:ph idx="1"/>
          </p:nvPr>
        </p:nvSpPr>
        <p:spPr>
          <a:xfrm>
            <a:off x="628650" y="1825625"/>
            <a:ext cx="7886700" cy="3660775"/>
          </a:xfrm>
        </p:spPr>
        <p:txBody>
          <a:bodyPr>
            <a:normAutofit/>
          </a:bodyPr>
          <a:lstStyle/>
          <a:p>
            <a:pPr marL="447675" indent="-447675" algn="just">
              <a:buNone/>
            </a:pPr>
            <a:r>
              <a:rPr lang="en-US" dirty="0" smtClean="0"/>
              <a:t>a) </a:t>
            </a:r>
            <a:r>
              <a:rPr lang="en-US" sz="2400" dirty="0" smtClean="0">
                <a:latin typeface="Fira sans"/>
              </a:rPr>
              <a:t>0.28 g of CaCO</a:t>
            </a:r>
            <a:r>
              <a:rPr lang="en-US" sz="2400" baseline="-25000" dirty="0" smtClean="0">
                <a:latin typeface="Fira sans"/>
              </a:rPr>
              <a:t>3 </a:t>
            </a:r>
            <a:r>
              <a:rPr lang="en-US" sz="2400" dirty="0" smtClean="0">
                <a:latin typeface="Fira sans"/>
              </a:rPr>
              <a:t>was dissolved in </a:t>
            </a:r>
            <a:r>
              <a:rPr lang="en-US" sz="2400" dirty="0" err="1" smtClean="0">
                <a:latin typeface="Fira sans"/>
              </a:rPr>
              <a:t>HCl</a:t>
            </a:r>
            <a:r>
              <a:rPr lang="en-US" sz="2400" dirty="0" smtClean="0">
                <a:latin typeface="Fira sans"/>
              </a:rPr>
              <a:t> and the solution is diluted to 1 </a:t>
            </a:r>
            <a:r>
              <a:rPr lang="en-US" sz="2400" dirty="0" err="1" smtClean="0">
                <a:latin typeface="Fira sans"/>
              </a:rPr>
              <a:t>litre</a:t>
            </a:r>
            <a:r>
              <a:rPr lang="en-US" sz="2400" dirty="0" smtClean="0">
                <a:latin typeface="Fira sans"/>
              </a:rPr>
              <a:t>. </a:t>
            </a:r>
          </a:p>
          <a:p>
            <a:pPr marL="447675" algn="just"/>
            <a:r>
              <a:rPr lang="en-US" sz="2400" dirty="0" smtClean="0">
                <a:latin typeface="Fira sans"/>
              </a:rPr>
              <a:t>100 mL of the above solution required 28 mL of EDTA solution. </a:t>
            </a:r>
          </a:p>
          <a:p>
            <a:pPr marL="447675" algn="just"/>
            <a:r>
              <a:rPr lang="en-US" sz="2400" dirty="0" smtClean="0">
                <a:latin typeface="Fira sans"/>
              </a:rPr>
              <a:t>100 mL of unknown hard water sample required 33 mL of EDTA solution. </a:t>
            </a:r>
          </a:p>
          <a:p>
            <a:pPr marL="447675" algn="just"/>
            <a:r>
              <a:rPr lang="en-US" sz="2400" dirty="0" smtClean="0">
                <a:latin typeface="Fira sans"/>
              </a:rPr>
              <a:t>After boiling, cooling and filtration 100 mL of this solution on titration required 10 mL of EDTA solution. Calculate all types of hardness.  </a:t>
            </a:r>
            <a:endParaRPr lang="en-US" sz="2400" dirty="0">
              <a:latin typeface="Fira sans"/>
            </a:endParaRPr>
          </a:p>
        </p:txBody>
      </p:sp>
    </p:spTree>
    <p:extLst>
      <p:ext uri="{BB962C8B-B14F-4D97-AF65-F5344CB8AC3E}">
        <p14:creationId xmlns:p14="http://schemas.microsoft.com/office/powerpoint/2010/main" val="37458580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85800" y="840557"/>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C00000"/>
                </a:solidFill>
                <a:latin typeface="Times New Roman" pitchFamily="18" charset="0"/>
                <a:cs typeface="Times New Roman" pitchFamily="18" charset="0"/>
              </a:rPr>
              <a:t>Hard water in industry</a:t>
            </a:r>
            <a:endParaRPr lang="en-US" b="1" dirty="0">
              <a:solidFill>
                <a:srgbClr val="C00000"/>
              </a:solidFill>
              <a:latin typeface="Times New Roman" pitchFamily="18" charset="0"/>
              <a:cs typeface="Times New Roman" pitchFamily="18" charset="0"/>
            </a:endParaRPr>
          </a:p>
        </p:txBody>
      </p:sp>
      <p:graphicFrame>
        <p:nvGraphicFramePr>
          <p:cNvPr id="5" name="Content Placeholder 3"/>
          <p:cNvGraphicFramePr>
            <a:graphicFrameLocks/>
          </p:cNvGraphicFramePr>
          <p:nvPr>
            <p:extLst>
              <p:ext uri="{D42A27DB-BD31-4B8C-83A1-F6EECF244321}">
                <p14:modId xmlns:p14="http://schemas.microsoft.com/office/powerpoint/2010/main" val="2127519484"/>
              </p:ext>
            </p:extLst>
          </p:nvPr>
        </p:nvGraphicFramePr>
        <p:xfrm>
          <a:off x="1143000" y="2068391"/>
          <a:ext cx="7162800" cy="3352800"/>
        </p:xfrm>
        <a:graphic>
          <a:graphicData uri="http://schemas.openxmlformats.org/drawingml/2006/table">
            <a:tbl>
              <a:tblPr firstRow="1" bandRow="1">
                <a:tableStyleId>{5C22544A-7EE6-4342-B048-85BDC9FD1C3A}</a:tableStyleId>
              </a:tblPr>
              <a:tblGrid>
                <a:gridCol w="3657600"/>
                <a:gridCol w="3505200"/>
              </a:tblGrid>
              <a:tr h="1676400">
                <a:tc>
                  <a:txBody>
                    <a:bodyPr/>
                    <a:lstStyle/>
                    <a:p>
                      <a:endParaRPr lang="en-US" dirty="0"/>
                    </a:p>
                  </a:txBody>
                  <a:tcPr/>
                </a:tc>
                <a:tc>
                  <a:txBody>
                    <a:bodyPr/>
                    <a:lstStyle/>
                    <a:p>
                      <a:endParaRPr lang="en-US" dirty="0"/>
                    </a:p>
                  </a:txBody>
                  <a:tcPr/>
                </a:tc>
              </a:tr>
              <a:tr h="1676400">
                <a:tc>
                  <a:txBody>
                    <a:bodyPr/>
                    <a:lstStyle/>
                    <a:p>
                      <a:endParaRPr lang="en-US" dirty="0"/>
                    </a:p>
                  </a:txBody>
                  <a:tcPr/>
                </a:tc>
                <a:tc>
                  <a:txBody>
                    <a:bodyPr/>
                    <a:lstStyle/>
                    <a:p>
                      <a:endParaRPr lang="en-US" dirty="0"/>
                    </a:p>
                  </a:txBody>
                  <a:tcPr/>
                </a:tc>
              </a:tr>
            </a:tbl>
          </a:graphicData>
        </a:graphic>
      </p:graphicFrame>
      <p:pic>
        <p:nvPicPr>
          <p:cNvPr id="6"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403" y="2057401"/>
            <a:ext cx="3581398" cy="1704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585" y="3761643"/>
            <a:ext cx="3563816" cy="16595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2" y="3791318"/>
            <a:ext cx="3581398"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 name="Picture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0585" y="2057400"/>
            <a:ext cx="3563816" cy="173391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638114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968304"/>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latin typeface="Times New Roman" pitchFamily="18" charset="0"/>
                <a:cs typeface="Times New Roman" pitchFamily="18" charset="0"/>
              </a:rPr>
              <a:t>Numerical on </a:t>
            </a:r>
            <a:r>
              <a:rPr lang="en-US" b="1" dirty="0">
                <a:latin typeface="Times New Roman" pitchFamily="18" charset="0"/>
                <a:cs typeface="Times New Roman" pitchFamily="18" charset="0"/>
              </a:rPr>
              <a:t>EDTA method</a:t>
            </a:r>
          </a:p>
        </p:txBody>
      </p:sp>
      <p:sp>
        <p:nvSpPr>
          <p:cNvPr id="5" name="Content Placeholder 2"/>
          <p:cNvSpPr txBox="1">
            <a:spLocks/>
          </p:cNvSpPr>
          <p:nvPr/>
        </p:nvSpPr>
        <p:spPr>
          <a:xfrm>
            <a:off x="457200" y="2072640"/>
            <a:ext cx="8229600" cy="4709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57188" indent="-357188" algn="just">
              <a:buNone/>
              <a:tabLst>
                <a:tab pos="179388" algn="l"/>
                <a:tab pos="357188" algn="l"/>
              </a:tabLst>
            </a:pPr>
            <a:r>
              <a:rPr lang="en-US" dirty="0"/>
              <a:t>b</a:t>
            </a:r>
            <a:r>
              <a:rPr lang="en-US" dirty="0" smtClean="0"/>
              <a:t>) </a:t>
            </a:r>
            <a:r>
              <a:rPr lang="en-US" sz="2400" dirty="0" smtClean="0">
                <a:latin typeface="Fira sans"/>
                <a:cs typeface="Times New Roman" panose="02020603050405020304" pitchFamily="18" charset="0"/>
              </a:rPr>
              <a:t>55.5 mg of CaCl</a:t>
            </a:r>
            <a:r>
              <a:rPr lang="en-US" sz="2400" baseline="-25000" dirty="0" smtClean="0">
                <a:latin typeface="Fira sans"/>
                <a:cs typeface="Times New Roman" panose="02020603050405020304" pitchFamily="18" charset="0"/>
              </a:rPr>
              <a:t>2</a:t>
            </a:r>
            <a:r>
              <a:rPr lang="en-US" sz="2400" dirty="0" smtClean="0">
                <a:latin typeface="Fira sans"/>
                <a:cs typeface="Times New Roman" panose="02020603050405020304" pitchFamily="18" charset="0"/>
              </a:rPr>
              <a:t> is dissolved in 750 ml of distilled water and   50 ml of this water on titration required 14 ml of EDTA. </a:t>
            </a:r>
          </a:p>
          <a:p>
            <a:pPr marL="357188" indent="0" algn="just">
              <a:buNone/>
              <a:tabLst>
                <a:tab pos="357188" algn="l"/>
              </a:tabLst>
            </a:pPr>
            <a:r>
              <a:rPr lang="en-US" sz="2400" dirty="0" smtClean="0">
                <a:latin typeface="Fira sans"/>
                <a:cs typeface="Times New Roman" panose="02020603050405020304" pitchFamily="18" charset="0"/>
              </a:rPr>
              <a:t>100 ml of water sample on titration with same EDTA required 9.8 ml.</a:t>
            </a:r>
          </a:p>
          <a:p>
            <a:pPr marL="357188" indent="0" algn="just">
              <a:buNone/>
              <a:tabLst>
                <a:tab pos="357188" algn="l"/>
              </a:tabLst>
            </a:pPr>
            <a:r>
              <a:rPr lang="en-US" sz="2400" dirty="0" smtClean="0">
                <a:latin typeface="Fira sans"/>
                <a:cs typeface="Times New Roman" panose="02020603050405020304" pitchFamily="18" charset="0"/>
              </a:rPr>
              <a:t>50 ml of boiled water sample on titration required 2.7 ml of same EDTA. Calculate the all types of hardness.</a:t>
            </a:r>
            <a:endParaRPr lang="en-US" sz="2400" dirty="0">
              <a:latin typeface="Fira sans"/>
              <a:cs typeface="Times New Roman" panose="02020603050405020304" pitchFamily="18" charset="0"/>
            </a:endParaRPr>
          </a:p>
        </p:txBody>
      </p:sp>
    </p:spTree>
    <p:extLst>
      <p:ext uri="{BB962C8B-B14F-4D97-AF65-F5344CB8AC3E}">
        <p14:creationId xmlns:p14="http://schemas.microsoft.com/office/powerpoint/2010/main" val="1098990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1295400"/>
            <a:ext cx="8229600" cy="4709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smtClean="0"/>
              <a:t>750 ml of SHW = 55.5 mg of CaCl</a:t>
            </a:r>
            <a:r>
              <a:rPr lang="en-US" baseline="-25000" dirty="0" smtClean="0"/>
              <a:t>2</a:t>
            </a:r>
          </a:p>
          <a:p>
            <a:pPr marL="0" indent="0">
              <a:buNone/>
            </a:pPr>
            <a:r>
              <a:rPr lang="en-US" dirty="0" smtClean="0"/>
              <a:t>= (55.5 / 750) x 100/111 mg of CaCo</a:t>
            </a:r>
            <a:r>
              <a:rPr lang="en-US" baseline="-25000" dirty="0"/>
              <a:t>3</a:t>
            </a:r>
          </a:p>
          <a:p>
            <a:r>
              <a:rPr lang="en-US" dirty="0" smtClean="0"/>
              <a:t>1 ml of SHW = 0.067 mg of CaCO</a:t>
            </a:r>
            <a:r>
              <a:rPr lang="en-US" baseline="-25000" dirty="0"/>
              <a:t>3</a:t>
            </a:r>
          </a:p>
          <a:p>
            <a:endParaRPr lang="en-US" dirty="0" smtClean="0"/>
          </a:p>
          <a:p>
            <a:r>
              <a:rPr lang="en-US" dirty="0" smtClean="0"/>
              <a:t>50 ml of SHW  = 14 ml of EDTA</a:t>
            </a:r>
          </a:p>
          <a:p>
            <a:r>
              <a:rPr lang="en-US" dirty="0" smtClean="0"/>
              <a:t> 1 ml of EDTA  = 50 /14 ml of SHW</a:t>
            </a:r>
          </a:p>
          <a:p>
            <a:pPr marL="0" indent="0">
              <a:buNone/>
            </a:pPr>
            <a:r>
              <a:rPr lang="en-US" dirty="0" smtClean="0"/>
              <a:t>                         = 50 /14 x 0.067 mg of CaCO</a:t>
            </a:r>
            <a:r>
              <a:rPr lang="en-US" baseline="-25000" dirty="0"/>
              <a:t>3</a:t>
            </a:r>
          </a:p>
          <a:p>
            <a:r>
              <a:rPr lang="en-US" dirty="0" smtClean="0"/>
              <a:t> 1 ml of EDTA =  0.24 mg of CaCO</a:t>
            </a:r>
            <a:r>
              <a:rPr lang="en-US" baseline="-25000" dirty="0"/>
              <a:t>3</a:t>
            </a:r>
          </a:p>
        </p:txBody>
      </p:sp>
    </p:spTree>
    <p:extLst>
      <p:ext uri="{BB962C8B-B14F-4D97-AF65-F5344CB8AC3E}">
        <p14:creationId xmlns:p14="http://schemas.microsoft.com/office/powerpoint/2010/main" val="34700445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457200" y="1600200"/>
            <a:ext cx="8229600" cy="47091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smtClean="0"/>
              <a:t>Total Hardness</a:t>
            </a:r>
          </a:p>
          <a:p>
            <a:pPr marL="0" indent="0">
              <a:buNone/>
            </a:pPr>
            <a:r>
              <a:rPr lang="en-US" dirty="0" smtClean="0"/>
              <a:t>100 ml of water sample = 9.8 ml of EDTA = 9.8  x 0.24 mg of CaCO3</a:t>
            </a:r>
          </a:p>
          <a:p>
            <a:endParaRPr lang="en-US" dirty="0" smtClean="0"/>
          </a:p>
          <a:p>
            <a:r>
              <a:rPr lang="en-US" dirty="0" smtClean="0"/>
              <a:t>Total hardness =  9.8 x 0.24 x 1000/100 mg /L                  = 23.52 ppm or mg /l</a:t>
            </a:r>
            <a:endParaRPr lang="en-US" dirty="0"/>
          </a:p>
        </p:txBody>
      </p:sp>
    </p:spTree>
    <p:extLst>
      <p:ext uri="{BB962C8B-B14F-4D97-AF65-F5344CB8AC3E}">
        <p14:creationId xmlns:p14="http://schemas.microsoft.com/office/powerpoint/2010/main" val="33632728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7886700" cy="4953000"/>
          </a:xfrm>
        </p:spPr>
        <p:txBody>
          <a:bodyPr>
            <a:normAutofit/>
          </a:bodyPr>
          <a:lstStyle/>
          <a:p>
            <a:pPr marL="0" indent="0" algn="just">
              <a:buNone/>
            </a:pPr>
            <a:r>
              <a:rPr lang="en-US" sz="2200" dirty="0" smtClean="0">
                <a:latin typeface="Times New Roman" pitchFamily="18" charset="0"/>
                <a:cs typeface="Times New Roman" pitchFamily="18" charset="0"/>
              </a:rPr>
              <a:t>c) 50 mL sample of water required 8.2 mL of M/20 Disodium EDTA solution for titration. After boiling and filtration the same volume required 4.5 mL of EDTA. Calculate all types of hardness. </a:t>
            </a:r>
          </a:p>
          <a:p>
            <a:pPr marL="0" indent="0">
              <a:buNone/>
            </a:pPr>
            <a:r>
              <a:rPr lang="en-US" sz="2200" dirty="0">
                <a:latin typeface="Times New Roman" pitchFamily="18" charset="0"/>
                <a:cs typeface="Times New Roman" pitchFamily="18" charset="0"/>
              </a:rPr>
              <a:t>M/20 EDTA = 0.05 M EDTA</a:t>
            </a:r>
          </a:p>
          <a:p>
            <a:pPr marL="0" indent="0">
              <a:buNone/>
            </a:pPr>
            <a:r>
              <a:rPr lang="en-US" sz="2200" dirty="0">
                <a:latin typeface="Times New Roman" pitchFamily="18" charset="0"/>
                <a:cs typeface="Times New Roman" pitchFamily="18" charset="0"/>
              </a:rPr>
              <a:t>1000 mL 1 M EDTA = 100 g CaCO</a:t>
            </a:r>
            <a:r>
              <a:rPr lang="en-US" sz="2200" baseline="-25000" dirty="0">
                <a:latin typeface="Times New Roman" pitchFamily="18" charset="0"/>
                <a:cs typeface="Times New Roman" pitchFamily="18" charset="0"/>
              </a:rPr>
              <a:t>3</a:t>
            </a:r>
          </a:p>
          <a:p>
            <a:pPr marL="0" indent="0">
              <a:buNone/>
            </a:pPr>
            <a:r>
              <a:rPr lang="en-US" sz="2200" dirty="0">
                <a:latin typeface="Times New Roman" pitchFamily="18" charset="0"/>
                <a:cs typeface="Times New Roman" pitchFamily="18" charset="0"/>
              </a:rPr>
              <a:t>1 mL, 1 M EDTA = 100 mg CaCO</a:t>
            </a:r>
            <a:r>
              <a:rPr lang="en-US" sz="2200" baseline="-25000" dirty="0">
                <a:latin typeface="Times New Roman" pitchFamily="18" charset="0"/>
                <a:cs typeface="Times New Roman" pitchFamily="18" charset="0"/>
              </a:rPr>
              <a:t>3</a:t>
            </a:r>
          </a:p>
          <a:p>
            <a:pPr marL="0" indent="0">
              <a:buNone/>
            </a:pPr>
            <a:r>
              <a:rPr lang="en-US" sz="2200" dirty="0">
                <a:latin typeface="Times New Roman" pitchFamily="18" charset="0"/>
                <a:cs typeface="Times New Roman" pitchFamily="18" charset="0"/>
              </a:rPr>
              <a:t>50 mL water sample = 8.2 mL of 0.05 M EDTA</a:t>
            </a:r>
          </a:p>
          <a:p>
            <a:pPr marL="0" indent="0">
              <a:buNone/>
            </a:pPr>
            <a:r>
              <a:rPr lang="en-US" sz="2200" dirty="0">
                <a:latin typeface="Times New Roman" pitchFamily="18" charset="0"/>
                <a:cs typeface="Times New Roman" pitchFamily="18" charset="0"/>
              </a:rPr>
              <a:t>1000 mL water sample = 20 x 8.2 M of 0.05 M EDTA</a:t>
            </a:r>
          </a:p>
          <a:p>
            <a:pPr marL="0" indent="0">
              <a:buNone/>
            </a:pPr>
            <a:r>
              <a:rPr lang="en-US" sz="2200" dirty="0">
                <a:latin typeface="Times New Roman" pitchFamily="18" charset="0"/>
                <a:cs typeface="Times New Roman" pitchFamily="18" charset="0"/>
              </a:rPr>
              <a:t>                                      = 164 mL of 0.05 M EDTA</a:t>
            </a:r>
          </a:p>
          <a:p>
            <a:pPr marL="0" indent="0">
              <a:buNone/>
            </a:pPr>
            <a:r>
              <a:rPr lang="en-US" sz="2200" dirty="0">
                <a:latin typeface="Times New Roman" pitchFamily="18" charset="0"/>
                <a:cs typeface="Times New Roman" pitchFamily="18" charset="0"/>
              </a:rPr>
              <a:t>1 mL, 1 M EDTA = 100 mg CaCO</a:t>
            </a:r>
            <a:r>
              <a:rPr lang="en-US" sz="2200" baseline="-25000" dirty="0">
                <a:latin typeface="Times New Roman" pitchFamily="18" charset="0"/>
                <a:cs typeface="Times New Roman" pitchFamily="18" charset="0"/>
              </a:rPr>
              <a:t>3</a:t>
            </a:r>
          </a:p>
          <a:p>
            <a:pPr marL="0" indent="0">
              <a:buNone/>
            </a:pPr>
            <a:r>
              <a:rPr lang="en-US" sz="2200" dirty="0">
                <a:latin typeface="Times New Roman" pitchFamily="18" charset="0"/>
                <a:cs typeface="Times New Roman" pitchFamily="18" charset="0"/>
              </a:rPr>
              <a:t>164 mL of 0.05 M EDTA = 164 x 0.05 x 100 </a:t>
            </a:r>
            <a:endParaRPr lang="en-US" sz="2200" dirty="0" smtClean="0">
              <a:latin typeface="Times New Roman" pitchFamily="18" charset="0"/>
              <a:cs typeface="Times New Roman" pitchFamily="18" charset="0"/>
            </a:endParaRPr>
          </a:p>
          <a:p>
            <a:pPr marL="0" indent="0">
              <a:buNone/>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 </a:t>
            </a:r>
            <a:r>
              <a:rPr lang="en-US" sz="2200" b="1" dirty="0">
                <a:latin typeface="Times New Roman" pitchFamily="18" charset="0"/>
                <a:cs typeface="Times New Roman" pitchFamily="18" charset="0"/>
              </a:rPr>
              <a:t>820  ppm = Total Hardness</a:t>
            </a:r>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31630752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90600"/>
            <a:ext cx="7886700" cy="5186363"/>
          </a:xfrm>
        </p:spPr>
        <p:txBody>
          <a:bodyPr>
            <a:normAutofit/>
          </a:bodyPr>
          <a:lstStyle/>
          <a:p>
            <a:pPr marL="0" indent="0">
              <a:buNone/>
            </a:pPr>
            <a:endParaRPr lang="en-US" sz="2200" b="1" dirty="0" smtClean="0">
              <a:latin typeface="Times New Roman" pitchFamily="18" charset="0"/>
              <a:cs typeface="Times New Roman" pitchFamily="18" charset="0"/>
            </a:endParaRPr>
          </a:p>
          <a:p>
            <a:pPr marL="0" indent="0">
              <a:buNone/>
            </a:pPr>
            <a:r>
              <a:rPr lang="en-US" sz="2200" dirty="0" smtClean="0">
                <a:latin typeface="Times New Roman" pitchFamily="18" charset="0"/>
                <a:cs typeface="Times New Roman" pitchFamily="18" charset="0"/>
              </a:rPr>
              <a:t>Now, 50 mL of boiled water = 4.5 </a:t>
            </a:r>
            <a:r>
              <a:rPr lang="en-US" sz="2200" dirty="0">
                <a:latin typeface="Times New Roman" pitchFamily="18" charset="0"/>
                <a:cs typeface="Times New Roman" pitchFamily="18" charset="0"/>
              </a:rPr>
              <a:t>mL of 0.05 M EDTA</a:t>
            </a:r>
            <a:endParaRPr lang="en-US" sz="2200" dirty="0" smtClean="0">
              <a:latin typeface="Times New Roman" pitchFamily="18" charset="0"/>
              <a:cs typeface="Times New Roman" pitchFamily="18" charset="0"/>
            </a:endParaRPr>
          </a:p>
          <a:p>
            <a:pPr marL="0" indent="0">
              <a:buNone/>
            </a:pPr>
            <a:r>
              <a:rPr lang="en-US" sz="2200" dirty="0">
                <a:latin typeface="Times New Roman" pitchFamily="18" charset="0"/>
                <a:cs typeface="Times New Roman" pitchFamily="18" charset="0"/>
              </a:rPr>
              <a:t>1000 mL water sample = 20 x </a:t>
            </a:r>
            <a:r>
              <a:rPr lang="en-US" sz="2200" dirty="0" smtClean="0">
                <a:latin typeface="Times New Roman" pitchFamily="18" charset="0"/>
                <a:cs typeface="Times New Roman" pitchFamily="18" charset="0"/>
              </a:rPr>
              <a:t>4.5 </a:t>
            </a:r>
            <a:r>
              <a:rPr lang="en-US" sz="2200" dirty="0">
                <a:latin typeface="Times New Roman" pitchFamily="18" charset="0"/>
                <a:cs typeface="Times New Roman" pitchFamily="18" charset="0"/>
              </a:rPr>
              <a:t>M of 0.05 M EDTA</a:t>
            </a:r>
          </a:p>
          <a:p>
            <a:pPr marL="0" indent="0">
              <a:buNone/>
            </a:pPr>
            <a:r>
              <a:rPr lang="en-US" sz="2200" dirty="0">
                <a:latin typeface="Times New Roman" pitchFamily="18" charset="0"/>
                <a:cs typeface="Times New Roman" pitchFamily="18" charset="0"/>
              </a:rPr>
              <a:t>                                      = </a:t>
            </a:r>
            <a:r>
              <a:rPr lang="en-US" sz="2200" dirty="0" smtClean="0">
                <a:latin typeface="Times New Roman" pitchFamily="18" charset="0"/>
                <a:cs typeface="Times New Roman" pitchFamily="18" charset="0"/>
              </a:rPr>
              <a:t>90 </a:t>
            </a:r>
            <a:r>
              <a:rPr lang="en-US" sz="2200" dirty="0">
                <a:latin typeface="Times New Roman" pitchFamily="18" charset="0"/>
                <a:cs typeface="Times New Roman" pitchFamily="18" charset="0"/>
              </a:rPr>
              <a:t>mL of 0.05 M EDTA</a:t>
            </a:r>
          </a:p>
          <a:p>
            <a:pPr marL="0" indent="0">
              <a:buNone/>
            </a:pPr>
            <a:r>
              <a:rPr lang="en-US" sz="2200" dirty="0" smtClean="0">
                <a:latin typeface="Times New Roman" pitchFamily="18" charset="0"/>
                <a:cs typeface="Times New Roman" pitchFamily="18" charset="0"/>
              </a:rPr>
              <a:t>As, 1 </a:t>
            </a:r>
            <a:r>
              <a:rPr lang="en-US" sz="2200" dirty="0">
                <a:latin typeface="Times New Roman" pitchFamily="18" charset="0"/>
                <a:cs typeface="Times New Roman" pitchFamily="18" charset="0"/>
              </a:rPr>
              <a:t>mL, 1 M EDTA = 100 mg </a:t>
            </a:r>
            <a:r>
              <a:rPr lang="en-US" sz="2200" dirty="0" smtClean="0">
                <a:latin typeface="Times New Roman" pitchFamily="18" charset="0"/>
                <a:cs typeface="Times New Roman" pitchFamily="18" charset="0"/>
              </a:rPr>
              <a:t>CaCO</a:t>
            </a:r>
            <a:r>
              <a:rPr lang="en-US" sz="2200" baseline="-25000" dirty="0" smtClean="0">
                <a:latin typeface="Times New Roman" pitchFamily="18" charset="0"/>
                <a:cs typeface="Times New Roman" pitchFamily="18" charset="0"/>
              </a:rPr>
              <a:t>3</a:t>
            </a:r>
          </a:p>
          <a:p>
            <a:pPr marL="0" indent="0">
              <a:buNone/>
            </a:pPr>
            <a:r>
              <a:rPr lang="en-US" sz="2200" dirty="0">
                <a:latin typeface="Times New Roman" pitchFamily="18" charset="0"/>
                <a:cs typeface="Times New Roman" pitchFamily="18" charset="0"/>
              </a:rPr>
              <a:t>90 mL of 0.05 M </a:t>
            </a:r>
            <a:r>
              <a:rPr lang="en-US" sz="2200" dirty="0" smtClean="0">
                <a:latin typeface="Times New Roman" pitchFamily="18" charset="0"/>
                <a:cs typeface="Times New Roman" pitchFamily="18" charset="0"/>
              </a:rPr>
              <a:t>EDTA = 90 </a:t>
            </a:r>
            <a:r>
              <a:rPr lang="en-US" sz="2200" dirty="0">
                <a:latin typeface="Times New Roman" pitchFamily="18" charset="0"/>
                <a:cs typeface="Times New Roman" pitchFamily="18" charset="0"/>
              </a:rPr>
              <a:t>x 0.05 x 100 </a:t>
            </a:r>
            <a:r>
              <a:rPr lang="en-US" sz="2200" dirty="0" smtClean="0">
                <a:latin typeface="Times New Roman" pitchFamily="18" charset="0"/>
                <a:cs typeface="Times New Roman" pitchFamily="18" charset="0"/>
              </a:rPr>
              <a:t> </a:t>
            </a:r>
          </a:p>
          <a:p>
            <a:pPr marL="0" indent="0">
              <a:buNone/>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                                       = </a:t>
            </a:r>
            <a:r>
              <a:rPr lang="en-US" sz="2200" b="1" dirty="0" smtClean="0">
                <a:latin typeface="Times New Roman" pitchFamily="18" charset="0"/>
                <a:cs typeface="Times New Roman" pitchFamily="18" charset="0"/>
              </a:rPr>
              <a:t>450 ppm = Permanent hardness</a:t>
            </a:r>
            <a:endParaRPr lang="en-US" sz="2200" b="1" baseline="-25000" dirty="0">
              <a:latin typeface="Times New Roman" pitchFamily="18" charset="0"/>
              <a:cs typeface="Times New Roman" pitchFamily="18" charset="0"/>
            </a:endParaRPr>
          </a:p>
          <a:p>
            <a:pPr marL="0" indent="0">
              <a:buNone/>
            </a:pPr>
            <a:r>
              <a:rPr lang="en-US" sz="2200" b="1" dirty="0" smtClean="0">
                <a:latin typeface="Times New Roman" pitchFamily="18" charset="0"/>
                <a:cs typeface="Times New Roman" pitchFamily="18" charset="0"/>
              </a:rPr>
              <a:t>Temporary hardness = 820 – 450 =  370 ppm</a:t>
            </a:r>
            <a:endParaRPr lang="en-US" sz="2200" b="1" dirty="0">
              <a:latin typeface="Times New Roman" pitchFamily="18" charset="0"/>
              <a:cs typeface="Times New Roman" pitchFamily="18" charset="0"/>
            </a:endParaRPr>
          </a:p>
          <a:p>
            <a:pPr marL="0" indent="0">
              <a:buNone/>
            </a:pPr>
            <a:endParaRPr lang="en-US" sz="2200" baseline="-25000" dirty="0">
              <a:latin typeface="Times New Roman" pitchFamily="18" charset="0"/>
              <a:cs typeface="Times New Roman" pitchFamily="18" charset="0"/>
            </a:endParaRPr>
          </a:p>
        </p:txBody>
      </p:sp>
    </p:spTree>
    <p:extLst>
      <p:ext uri="{BB962C8B-B14F-4D97-AF65-F5344CB8AC3E}">
        <p14:creationId xmlns:p14="http://schemas.microsoft.com/office/powerpoint/2010/main" val="25506253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90600"/>
            <a:ext cx="7886700" cy="5029200"/>
          </a:xfrm>
        </p:spPr>
        <p:txBody>
          <a:bodyPr>
            <a:normAutofit/>
          </a:bodyPr>
          <a:lstStyle/>
          <a:p>
            <a:pPr marL="0" indent="0">
              <a:buNone/>
            </a:pPr>
            <a:r>
              <a:rPr lang="en-US" sz="2200" dirty="0" smtClean="0">
                <a:latin typeface="Times New Roman" pitchFamily="18" charset="0"/>
                <a:cs typeface="Times New Roman" pitchFamily="18" charset="0"/>
              </a:rPr>
              <a:t>d) 25 </a:t>
            </a:r>
            <a:r>
              <a:rPr lang="en-US" sz="2200" dirty="0">
                <a:latin typeface="Times New Roman" pitchFamily="18" charset="0"/>
                <a:cs typeface="Times New Roman" pitchFamily="18" charset="0"/>
              </a:rPr>
              <a:t>mL sample of water required </a:t>
            </a:r>
            <a:r>
              <a:rPr lang="en-US" sz="2200" dirty="0" smtClean="0">
                <a:latin typeface="Times New Roman" pitchFamily="18" charset="0"/>
                <a:cs typeface="Times New Roman" pitchFamily="18" charset="0"/>
              </a:rPr>
              <a:t>5.5 </a:t>
            </a:r>
            <a:r>
              <a:rPr lang="en-US" sz="2200" dirty="0">
                <a:latin typeface="Times New Roman" pitchFamily="18" charset="0"/>
                <a:cs typeface="Times New Roman" pitchFamily="18" charset="0"/>
              </a:rPr>
              <a:t>mL of </a:t>
            </a:r>
            <a:r>
              <a:rPr lang="en-US" sz="2200" dirty="0" smtClean="0">
                <a:latin typeface="Times New Roman" pitchFamily="18" charset="0"/>
                <a:cs typeface="Times New Roman" pitchFamily="18" charset="0"/>
              </a:rPr>
              <a:t>M/10 </a:t>
            </a:r>
            <a:r>
              <a:rPr lang="en-US" sz="2200" dirty="0">
                <a:latin typeface="Times New Roman" pitchFamily="18" charset="0"/>
                <a:cs typeface="Times New Roman" pitchFamily="18" charset="0"/>
              </a:rPr>
              <a:t>Disodium EDTA solution for titration. After boiling and filtration </a:t>
            </a:r>
            <a:r>
              <a:rPr lang="en-US" sz="2200" dirty="0" smtClean="0">
                <a:latin typeface="Times New Roman" pitchFamily="18" charset="0"/>
                <a:cs typeface="Times New Roman" pitchFamily="18" charset="0"/>
              </a:rPr>
              <a:t>50  mL of water sample </a:t>
            </a:r>
            <a:r>
              <a:rPr lang="en-US" sz="2200" dirty="0">
                <a:latin typeface="Times New Roman" pitchFamily="18" charset="0"/>
                <a:cs typeface="Times New Roman" pitchFamily="18" charset="0"/>
              </a:rPr>
              <a:t>required </a:t>
            </a:r>
            <a:r>
              <a:rPr lang="en-US" sz="2200" dirty="0" smtClean="0">
                <a:latin typeface="Times New Roman" pitchFamily="18" charset="0"/>
                <a:cs typeface="Times New Roman" pitchFamily="18" charset="0"/>
              </a:rPr>
              <a:t>3.9 </a:t>
            </a:r>
            <a:r>
              <a:rPr lang="en-US" sz="2200" dirty="0">
                <a:latin typeface="Times New Roman" pitchFamily="18" charset="0"/>
                <a:cs typeface="Times New Roman" pitchFamily="18" charset="0"/>
              </a:rPr>
              <a:t>mL of EDTA. Calculate all types of hardness. </a:t>
            </a:r>
          </a:p>
          <a:p>
            <a:endParaRPr lang="en-US" sz="2200" dirty="0"/>
          </a:p>
        </p:txBody>
      </p:sp>
    </p:spTree>
    <p:extLst>
      <p:ext uri="{BB962C8B-B14F-4D97-AF65-F5344CB8AC3E}">
        <p14:creationId xmlns:p14="http://schemas.microsoft.com/office/powerpoint/2010/main" val="25526295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838200"/>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C00000"/>
                </a:solidFill>
                <a:latin typeface="Times New Roman" pitchFamily="18" charset="0"/>
                <a:cs typeface="Times New Roman" pitchFamily="18" charset="0"/>
              </a:rPr>
              <a:t>Classification of Hardness </a:t>
            </a:r>
            <a:endParaRPr lang="en-US" b="1" dirty="0">
              <a:solidFill>
                <a:srgbClr val="C00000"/>
              </a:solidFill>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981200"/>
            <a:ext cx="6629400" cy="3428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2308724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6" descr="Is hard water bad for your health? | Communicating Science (2018w11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95586" y="4191000"/>
            <a:ext cx="2148414" cy="1734902"/>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143000"/>
            <a:ext cx="7710834"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14651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76200" y="1143000"/>
            <a:ext cx="4876800" cy="1143000"/>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smtClean="0">
                <a:solidFill>
                  <a:srgbClr val="C00000"/>
                </a:solidFill>
                <a:latin typeface="Times New Roman" pitchFamily="18" charset="0"/>
                <a:cs typeface="Times New Roman" pitchFamily="18" charset="0"/>
              </a:rPr>
              <a:t>Reaction of Soap with Water</a:t>
            </a:r>
            <a:endParaRPr lang="en-US" b="1" dirty="0">
              <a:solidFill>
                <a:srgbClr val="C00000"/>
              </a:solidFill>
              <a:latin typeface="Times New Roman" pitchFamily="18" charset="0"/>
              <a:cs typeface="Times New Roman" pitchFamily="18"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45137"/>
            <a:ext cx="5791200" cy="35984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7291" y="914400"/>
            <a:ext cx="3380509" cy="1828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557483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1066800"/>
            <a:ext cx="8229600" cy="792162"/>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smtClean="0">
                <a:solidFill>
                  <a:srgbClr val="C00000"/>
                </a:solidFill>
                <a:latin typeface="Times New Roman" pitchFamily="18" charset="0"/>
                <a:cs typeface="Times New Roman" pitchFamily="18" charset="0"/>
              </a:rPr>
              <a:t>How to detect hardness?</a:t>
            </a:r>
            <a:endParaRPr lang="en-US" sz="3600" b="1" dirty="0">
              <a:solidFill>
                <a:srgbClr val="C00000"/>
              </a:solidFill>
              <a:latin typeface="Times New Roman" pitchFamily="18" charset="0"/>
              <a:cs typeface="Times New Roman" pitchFamily="18" charset="0"/>
            </a:endParaRPr>
          </a:p>
        </p:txBody>
      </p:sp>
      <p:sp>
        <p:nvSpPr>
          <p:cNvPr id="5" name="Content Placeholder 2"/>
          <p:cNvSpPr txBox="1">
            <a:spLocks/>
          </p:cNvSpPr>
          <p:nvPr/>
        </p:nvSpPr>
        <p:spPr>
          <a:xfrm>
            <a:off x="457200" y="1905000"/>
            <a:ext cx="8229600" cy="38100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dirty="0" smtClean="0">
                <a:latin typeface="Times New Roman" pitchFamily="18" charset="0"/>
                <a:cs typeface="Times New Roman" pitchFamily="18" charset="0"/>
              </a:rPr>
              <a:t>When the water is treated with soap solution, if it prevents lathering and forms white scum, the water contains hardness. Or  Water containing hardness, gives wine red colour with Eriochrome Black –T indicator.</a:t>
            </a:r>
          </a:p>
          <a:p>
            <a:pPr algn="just"/>
            <a:r>
              <a:rPr lang="en-US" sz="2400" dirty="0" smtClean="0">
                <a:latin typeface="Times New Roman" pitchFamily="18" charset="0"/>
                <a:cs typeface="Times New Roman" pitchFamily="18" charset="0"/>
              </a:rPr>
              <a:t>Although water hardness usually measures only the total concentrations of calcium and magnesium (the two most prevalent, divalent metal ions), iron, aluminum and manganese may also be present at elevated levels in some geographical locations. The predominant source of magnesium is dolomite </a:t>
            </a:r>
            <a:r>
              <a:rPr lang="en-US" sz="2400" dirty="0">
                <a:latin typeface="Times New Roman" pitchFamily="18" charset="0"/>
                <a:cs typeface="Times New Roman" pitchFamily="18" charset="0"/>
              </a:rPr>
              <a:t>[</a:t>
            </a:r>
            <a:r>
              <a:rPr lang="en-US" sz="2400" dirty="0" err="1" smtClean="0">
                <a:latin typeface="Times New Roman" pitchFamily="18" charset="0"/>
                <a:cs typeface="Times New Roman" pitchFamily="18" charset="0"/>
              </a:rPr>
              <a:t>Ca</a:t>
            </a:r>
            <a:r>
              <a:rPr lang="en-US" sz="2400" dirty="0" smtClean="0">
                <a:latin typeface="Times New Roman" pitchFamily="18" charset="0"/>
                <a:cs typeface="Times New Roman" pitchFamily="18" charset="0"/>
              </a:rPr>
              <a:t>-Mg(CO</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a:t>
            </a:r>
            <a:r>
              <a:rPr lang="en-US" sz="2400" baseline="-25000" dirty="0" smtClean="0">
                <a:latin typeface="Times New Roman" pitchFamily="18" charset="0"/>
                <a:cs typeface="Times New Roman" pitchFamily="18" charset="0"/>
              </a:rPr>
              <a:t>2</a:t>
            </a:r>
            <a:r>
              <a:rPr lang="en-US" sz="2400" dirty="0">
                <a:latin typeface="Times New Roman" pitchFamily="18" charset="0"/>
                <a:cs typeface="Times New Roman" pitchFamily="18" charset="0"/>
              </a:rPr>
              <a:t>]</a:t>
            </a:r>
            <a:r>
              <a:rPr lang="en-US" sz="2400" dirty="0" smtClean="0">
                <a:latin typeface="Times New Roman" pitchFamily="18" charset="0"/>
                <a:cs typeface="Times New Roman" pitchFamily="18" charset="0"/>
              </a:rPr>
              <a:t>.</a:t>
            </a: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3141528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39994" y="1219200"/>
            <a:ext cx="8229600" cy="94512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200" b="1" dirty="0" smtClean="0">
                <a:solidFill>
                  <a:srgbClr val="C00000"/>
                </a:solidFill>
                <a:latin typeface="Times New Roman" pitchFamily="18" charset="0"/>
                <a:cs typeface="Times New Roman" pitchFamily="18" charset="0"/>
              </a:rPr>
              <a:t>TYPES OF HARDNESS</a:t>
            </a:r>
            <a:endParaRPr lang="en-US" sz="3200" b="1" dirty="0">
              <a:solidFill>
                <a:srgbClr val="C00000"/>
              </a:solidFill>
              <a:latin typeface="Times New Roman" pitchFamily="18" charset="0"/>
              <a:cs typeface="Times New Roman" pitchFamily="18" charset="0"/>
            </a:endParaRPr>
          </a:p>
        </p:txBody>
      </p:sp>
      <p:sp>
        <p:nvSpPr>
          <p:cNvPr id="5" name="Content Placeholder 2"/>
          <p:cNvSpPr txBox="1">
            <a:spLocks/>
          </p:cNvSpPr>
          <p:nvPr/>
        </p:nvSpPr>
        <p:spPr>
          <a:xfrm>
            <a:off x="272845" y="2362200"/>
            <a:ext cx="8534400" cy="32004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dirty="0" smtClean="0">
                <a:latin typeface="Times New Roman" pitchFamily="18" charset="0"/>
                <a:cs typeface="Times New Roman" pitchFamily="18" charset="0"/>
              </a:rPr>
              <a:t>Depending upon the types of dissolved salts present in water, hardness of water can be classified into two types:</a:t>
            </a:r>
          </a:p>
          <a:p>
            <a:pPr algn="just"/>
            <a:r>
              <a:rPr lang="en-US" dirty="0" smtClean="0">
                <a:latin typeface="Times New Roman" pitchFamily="18" charset="0"/>
                <a:cs typeface="Times New Roman" pitchFamily="18" charset="0"/>
              </a:rPr>
              <a:t>Temporary Hardness</a:t>
            </a:r>
          </a:p>
          <a:p>
            <a:pPr marL="137160" indent="0" algn="just">
              <a:buFont typeface="Arial" panose="020B0604020202020204" pitchFamily="34" charset="0"/>
              <a:buNone/>
            </a:pPr>
            <a:r>
              <a:rPr lang="en-US" dirty="0" smtClean="0">
                <a:latin typeface="Times New Roman" pitchFamily="18" charset="0"/>
                <a:cs typeface="Times New Roman" pitchFamily="18" charset="0"/>
              </a:rPr>
              <a:t>(Carbonate hardness or Alkaline hardness)</a:t>
            </a:r>
          </a:p>
          <a:p>
            <a:pPr algn="just"/>
            <a:r>
              <a:rPr lang="en-US" dirty="0" smtClean="0">
                <a:latin typeface="Times New Roman" pitchFamily="18" charset="0"/>
                <a:cs typeface="Times New Roman" pitchFamily="18" charset="0"/>
              </a:rPr>
              <a:t>Permanent Hardness</a:t>
            </a:r>
          </a:p>
          <a:p>
            <a:pPr marL="137160" indent="0" algn="just">
              <a:buFont typeface="Arial" panose="020B0604020202020204" pitchFamily="34" charset="0"/>
              <a:buNone/>
            </a:pPr>
            <a:r>
              <a:rPr lang="en-US" dirty="0" smtClean="0">
                <a:latin typeface="Times New Roman" pitchFamily="18" charset="0"/>
                <a:cs typeface="Times New Roman" pitchFamily="18" charset="0"/>
              </a:rPr>
              <a:t>(Non carbonate hardness or Non alkaline hardness)</a:t>
            </a: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2714658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600" b="1" dirty="0" smtClean="0">
                <a:solidFill>
                  <a:srgbClr val="C00000"/>
                </a:solidFill>
                <a:latin typeface="Times New Roman" pitchFamily="18" charset="0"/>
                <a:cs typeface="Times New Roman" pitchFamily="18" charset="0"/>
              </a:rPr>
              <a:t>Types of Hardness</a:t>
            </a:r>
            <a:endParaRPr lang="en-US" sz="3600" b="1" dirty="0">
              <a:solidFill>
                <a:srgbClr val="C00000"/>
              </a:solidFill>
              <a:latin typeface="Times New Roman" pitchFamily="18" charset="0"/>
              <a:cs typeface="Times New Roman" pitchFamily="18" charset="0"/>
            </a:endParaRPr>
          </a:p>
        </p:txBody>
      </p:sp>
      <p:pic>
        <p:nvPicPr>
          <p:cNvPr id="5" name="Picture 2" descr="Impact of water hardness on energy consumption of geyser heating eleme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01306"/>
            <a:ext cx="7772400" cy="4766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07894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1158240"/>
            <a:ext cx="8229600" cy="103663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smtClean="0">
                <a:solidFill>
                  <a:srgbClr val="C00000"/>
                </a:solidFill>
                <a:latin typeface="Times New Roman" pitchFamily="18" charset="0"/>
                <a:cs typeface="Times New Roman" pitchFamily="18" charset="0"/>
              </a:rPr>
              <a:t>Temporary Hardness (or) Carbonate Hardness </a:t>
            </a:r>
          </a:p>
          <a:p>
            <a:pPr algn="ctr"/>
            <a:r>
              <a:rPr lang="en-US" sz="2800" b="1" dirty="0" smtClean="0">
                <a:solidFill>
                  <a:srgbClr val="C00000"/>
                </a:solidFill>
                <a:latin typeface="Times New Roman" pitchFamily="18" charset="0"/>
                <a:cs typeface="Times New Roman" pitchFamily="18" charset="0"/>
              </a:rPr>
              <a:t>(or) Alkaline Hardness</a:t>
            </a:r>
            <a:endParaRPr lang="en-US" sz="2800" b="1" dirty="0">
              <a:solidFill>
                <a:srgbClr val="C00000"/>
              </a:solidFill>
              <a:latin typeface="Times New Roman" pitchFamily="18" charset="0"/>
              <a:cs typeface="Times New Roman" pitchFamily="18" charset="0"/>
            </a:endParaRPr>
          </a:p>
        </p:txBody>
      </p:sp>
      <p:sp>
        <p:nvSpPr>
          <p:cNvPr id="5" name="Content Placeholder 2"/>
          <p:cNvSpPr txBox="1">
            <a:spLocks/>
          </p:cNvSpPr>
          <p:nvPr/>
        </p:nvSpPr>
        <p:spPr>
          <a:xfrm>
            <a:off x="457200" y="2377440"/>
            <a:ext cx="8229600" cy="348996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200" dirty="0" smtClean="0">
                <a:latin typeface="Times New Roman" pitchFamily="18" charset="0"/>
                <a:cs typeface="Times New Roman" pitchFamily="18" charset="0"/>
              </a:rPr>
              <a:t>Temporary hardness is caused by carbonate, bicarbonate and hydroxide of calcium and magnesium ions in the water. </a:t>
            </a:r>
          </a:p>
          <a:p>
            <a:pPr algn="just"/>
            <a:r>
              <a:rPr lang="en-US" sz="2200" dirty="0" smtClean="0">
                <a:latin typeface="Times New Roman" pitchFamily="18" charset="0"/>
                <a:cs typeface="Times New Roman" pitchFamily="18" charset="0"/>
              </a:rPr>
              <a:t>It can be removed by boiling water or by the addition of lime [Ca(OH)</a:t>
            </a:r>
            <a:r>
              <a:rPr lang="en-US" sz="2200" baseline="-25000" dirty="0" smtClean="0">
                <a:latin typeface="Times New Roman" pitchFamily="18" charset="0"/>
                <a:cs typeface="Times New Roman" pitchFamily="18" charset="0"/>
              </a:rPr>
              <a:t>2</a:t>
            </a:r>
            <a:r>
              <a:rPr lang="en-US" sz="2200" dirty="0">
                <a:latin typeface="Times New Roman" pitchFamily="18" charset="0"/>
                <a:cs typeface="Times New Roman" pitchFamily="18" charset="0"/>
              </a:rPr>
              <a:t>]</a:t>
            </a:r>
            <a:endParaRPr lang="en-US" sz="2200" dirty="0" smtClean="0">
              <a:latin typeface="Times New Roman" pitchFamily="18" charset="0"/>
              <a:cs typeface="Times New Roman" pitchFamily="18" charset="0"/>
            </a:endParaRPr>
          </a:p>
          <a:p>
            <a:pPr algn="just"/>
            <a:r>
              <a:rPr lang="en-US" sz="2200" dirty="0" smtClean="0">
                <a:latin typeface="Times New Roman" pitchFamily="18" charset="0"/>
                <a:cs typeface="Times New Roman" pitchFamily="18" charset="0"/>
              </a:rPr>
              <a:t>Boiling promotes the formation of carbonate from the bicarbonate and precipitates calcium carbonate out of solution, leaving water that is softer upon filtration and removal of residue.</a:t>
            </a:r>
          </a:p>
          <a:p>
            <a:pPr marL="137160" indent="0" algn="ctr">
              <a:buFont typeface="Arial" panose="020B0604020202020204" pitchFamily="34" charset="0"/>
              <a:buNone/>
            </a:pPr>
            <a:r>
              <a:rPr lang="en-US" sz="2400" smtClean="0">
                <a:latin typeface="Times New Roman" pitchFamily="18" charset="0"/>
                <a:cs typeface="Times New Roman" pitchFamily="18" charset="0"/>
              </a:rPr>
              <a:t>Ca(HCO</a:t>
            </a:r>
            <a:r>
              <a:rPr lang="en-US" sz="2400" baseline="-25000" smtClean="0">
                <a:latin typeface="Times New Roman" pitchFamily="18" charset="0"/>
                <a:cs typeface="Times New Roman" pitchFamily="18" charset="0"/>
              </a:rPr>
              <a:t>3</a:t>
            </a:r>
            <a:r>
              <a:rPr lang="en-US" sz="2400" smtClean="0">
                <a:latin typeface="Times New Roman" pitchFamily="18" charset="0"/>
                <a:cs typeface="Times New Roman" pitchFamily="18" charset="0"/>
              </a:rPr>
              <a:t>)</a:t>
            </a:r>
            <a:r>
              <a:rPr lang="en-US" sz="2400" baseline="-2500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 CaCO</a:t>
            </a:r>
            <a:r>
              <a:rPr lang="en-US" sz="2400" baseline="-25000" dirty="0" smtClean="0">
                <a:latin typeface="Times New Roman" pitchFamily="18" charset="0"/>
                <a:cs typeface="Times New Roman" pitchFamily="18" charset="0"/>
              </a:rPr>
              <a:t>3</a:t>
            </a:r>
            <a:r>
              <a:rPr lang="en-US" sz="2400" dirty="0" smtClean="0">
                <a:latin typeface="Times New Roman" pitchFamily="18" charset="0"/>
                <a:cs typeface="Times New Roman" pitchFamily="18" charset="0"/>
              </a:rPr>
              <a:t> ↓+ H</a:t>
            </a:r>
            <a:r>
              <a:rPr lang="en-US" sz="2400" baseline="-25000" dirty="0" smtClean="0">
                <a:latin typeface="Times New Roman" pitchFamily="18" charset="0"/>
                <a:cs typeface="Times New Roman" pitchFamily="18" charset="0"/>
              </a:rPr>
              <a:t>2</a:t>
            </a:r>
            <a:r>
              <a:rPr lang="en-US" sz="2400" dirty="0" smtClean="0">
                <a:latin typeface="Times New Roman" pitchFamily="18" charset="0"/>
                <a:cs typeface="Times New Roman" pitchFamily="18" charset="0"/>
              </a:rPr>
              <a:t>O + CO</a:t>
            </a:r>
            <a:r>
              <a:rPr lang="en-US" sz="2400" baseline="-25000" dirty="0" smtClean="0">
                <a:latin typeface="Times New Roman" pitchFamily="18" charset="0"/>
                <a:cs typeface="Times New Roman" pitchFamily="18" charset="0"/>
              </a:rPr>
              <a:t>2</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3593919068"/>
      </p:ext>
    </p:extLst>
  </p:cSld>
  <p:clrMapOvr>
    <a:masterClrMapping/>
  </p:clrMapOvr>
  <p:timing>
    <p:tnLst>
      <p:par>
        <p:cTn id="1" dur="indefinite" restart="never" nodeType="tmRoot"/>
      </p:par>
    </p:tnLst>
  </p:timing>
</p:sld>
</file>

<file path=ppt/theme/theme1.xml><?xml version="1.0" encoding="utf-8"?>
<a:theme xmlns:a="http://schemas.openxmlformats.org/drawingml/2006/main" name="SVU_KJSCE THEME TEMPLATE FOR PPT_Standard Screen">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SVU_KJSCE THEME TEMPLATE FOR PPT_Standard Screen</Template>
  <TotalTime>1861</TotalTime>
  <Words>1365</Words>
  <Application>Microsoft Office PowerPoint</Application>
  <PresentationFormat>On-screen Show (4:3)</PresentationFormat>
  <Paragraphs>113</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SVU_KJSCE THEME TEMPLATE FOR PPT_Standard Screen</vt:lpstr>
      <vt:lpstr>Engineering Chemistry F. Y. B. Tech.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Expression of hardness in terms of  equivalents of CaCO3</vt:lpstr>
      <vt:lpstr>PowerPoint Presentation</vt:lpstr>
      <vt:lpstr>PowerPoint Presentation</vt:lpstr>
      <vt:lpstr>PowerPoint Presentation</vt:lpstr>
      <vt:lpstr>PowerPoint Presentation</vt:lpstr>
      <vt:lpstr>PowerPoint Presentation</vt:lpstr>
      <vt:lpstr>PowerPoint Presentation</vt:lpstr>
      <vt:lpstr>Numerical on EDTA method</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Chemistry F. Y. B. Tech. (Div. G) Lecture-1 (Introduction)</dc:title>
  <dc:creator>Lenovo</dc:creator>
  <cp:lastModifiedBy>Admin</cp:lastModifiedBy>
  <cp:revision>125</cp:revision>
  <dcterms:created xsi:type="dcterms:W3CDTF">2006-08-16T00:00:00Z</dcterms:created>
  <dcterms:modified xsi:type="dcterms:W3CDTF">2024-08-13T10:49:08Z</dcterms:modified>
</cp:coreProperties>
</file>