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81" d="100"/>
          <a:sy n="81" d="100"/>
        </p:scale>
        <p:origin x="153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0BD2-7D21-4A2D-B54A-95B8836074AD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033FE-CD68-4889-9FE5-AE8C0D5B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iodine charge transfer complexes the I2 acts as a Lewis acid. This is possible since iodine is a Row 3+ element and so is capable of forming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hypervalent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complexes on reaction with a Lewis base.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033FE-CD68-4889-9FE5-AE8C0D5BD0A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2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0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7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8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9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5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BB62-A4BA-447A-B51F-06A46A37F5B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Conducting Polymers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By Dr. </a:t>
            </a:r>
            <a:r>
              <a:rPr lang="en-US" dirty="0" err="1"/>
              <a:t>Deepali</a:t>
            </a:r>
            <a:r>
              <a:rPr lang="en-US" dirty="0"/>
              <a:t> </a:t>
            </a:r>
            <a:r>
              <a:rPr lang="en-US" dirty="0" err="1"/>
              <a:t>Kanekar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2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36904" cy="720080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DCP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These are prepared by exposure of charge transfer agents either in gas or liquid phase.</a:t>
            </a:r>
          </a:p>
          <a:p>
            <a:pPr>
              <a:lnSpc>
                <a:spcPct val="170000"/>
              </a:lnSpc>
            </a:pPr>
            <a:r>
              <a:rPr lang="en-US" dirty="0"/>
              <a:t>Compared to plane ICP, these have low I.P. and high E. A.</a:t>
            </a:r>
          </a:p>
          <a:p>
            <a:pPr>
              <a:lnSpc>
                <a:spcPct val="170000"/>
              </a:lnSpc>
            </a:pPr>
            <a:r>
              <a:rPr lang="en-US" dirty="0"/>
              <a:t>ICP can be more conductive by creating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charge on its backbone by oxidation or reduction. </a:t>
            </a:r>
          </a:p>
          <a:p>
            <a:pPr>
              <a:lnSpc>
                <a:spcPct val="170000"/>
              </a:lnSpc>
            </a:pPr>
            <a:r>
              <a:rPr lang="en-US" dirty="0"/>
              <a:t>This technique called as doping. It has two types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P-doping  (oxidation with </a:t>
            </a:r>
            <a:r>
              <a:rPr lang="en-US" dirty="0" err="1"/>
              <a:t>lewis</a:t>
            </a:r>
            <a:r>
              <a:rPr lang="en-US" dirty="0"/>
              <a:t> acid)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N-doping (reduction with </a:t>
            </a:r>
            <a:r>
              <a:rPr lang="en-US" dirty="0" err="1"/>
              <a:t>lewis</a:t>
            </a:r>
            <a:r>
              <a:rPr lang="en-US" dirty="0"/>
              <a:t> base)</a:t>
            </a:r>
          </a:p>
        </p:txBody>
      </p:sp>
    </p:spTree>
    <p:extLst>
      <p:ext uri="{BB962C8B-B14F-4D97-AF65-F5344CB8AC3E}">
        <p14:creationId xmlns:p14="http://schemas.microsoft.com/office/powerpoint/2010/main" val="396689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/>
            </a:pPr>
            <a:r>
              <a:rPr lang="en-US" dirty="0"/>
              <a:t>P-doping-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technique, ICP oxidized with </a:t>
            </a:r>
            <a:r>
              <a:rPr lang="en-US" dirty="0" err="1"/>
              <a:t>lewis</a:t>
            </a:r>
            <a:r>
              <a:rPr lang="en-US" dirty="0"/>
              <a:t> acid creates +</a:t>
            </a:r>
            <a:r>
              <a:rPr lang="en-US" dirty="0" err="1"/>
              <a:t>ve</a:t>
            </a:r>
            <a:r>
              <a:rPr lang="en-US" dirty="0"/>
              <a:t> charge on backbone of polymer.</a:t>
            </a:r>
          </a:p>
          <a:p>
            <a:r>
              <a:rPr lang="en-US" dirty="0"/>
              <a:t>Thus, Lewis acid is called p-dopant.</a:t>
            </a:r>
          </a:p>
          <a:p>
            <a:r>
              <a:rPr lang="en-US" dirty="0" err="1"/>
              <a:t>Eg</a:t>
            </a:r>
            <a:r>
              <a:rPr lang="en-US" dirty="0"/>
              <a:t>. I</a:t>
            </a:r>
            <a:r>
              <a:rPr lang="en-US" baseline="-25000" dirty="0"/>
              <a:t>2 ,</a:t>
            </a:r>
            <a:r>
              <a:rPr lang="en-US" dirty="0"/>
              <a:t>Br</a:t>
            </a:r>
            <a:r>
              <a:rPr lang="en-US" baseline="-25000" dirty="0"/>
              <a:t>2 , </a:t>
            </a:r>
            <a:r>
              <a:rPr lang="en-US" dirty="0"/>
              <a:t>AsF</a:t>
            </a:r>
            <a:r>
              <a:rPr lang="en-US" baseline="-25000" dirty="0"/>
              <a:t>6 ,</a:t>
            </a:r>
            <a:r>
              <a:rPr lang="en-US" dirty="0"/>
              <a:t> PF</a:t>
            </a:r>
            <a:r>
              <a:rPr lang="en-US" baseline="-25000" dirty="0"/>
              <a:t>6</a:t>
            </a:r>
            <a:r>
              <a:rPr lang="en-US" dirty="0"/>
              <a:t> </a:t>
            </a:r>
            <a:endParaRPr lang="en-IN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83805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Polymer       +       Lewis Acid                        </a:t>
            </a:r>
            <a:r>
              <a:rPr lang="en-US" dirty="0">
                <a:sym typeface="Wingdings" panose="05000000000000000000" pitchFamily="2" charset="2"/>
              </a:rPr>
              <a:t>               P-doping (oxidative coupling)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4468471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t="32434" r="45847" b="35132"/>
          <a:stretch/>
        </p:blipFill>
        <p:spPr bwMode="auto">
          <a:xfrm>
            <a:off x="821819" y="1484784"/>
            <a:ext cx="7848872" cy="396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75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2. N-doping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this, reduction of ICP with </a:t>
            </a:r>
            <a:r>
              <a:rPr lang="en-US" dirty="0" err="1"/>
              <a:t>lewis</a:t>
            </a:r>
            <a:r>
              <a:rPr lang="en-US" dirty="0"/>
              <a:t> base forms negative charge on backbone of ICP.</a:t>
            </a:r>
          </a:p>
          <a:p>
            <a:r>
              <a:rPr lang="en-US" dirty="0" err="1"/>
              <a:t>Eg</a:t>
            </a:r>
            <a:r>
              <a:rPr lang="en-US" dirty="0"/>
              <a:t>. Li, Na, Cu, </a:t>
            </a:r>
            <a:r>
              <a:rPr lang="en-US" dirty="0" err="1"/>
              <a:t>Napthyl</a:t>
            </a:r>
            <a:r>
              <a:rPr lang="en-US" dirty="0"/>
              <a:t> amine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77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29365" r="44781" b="33532"/>
          <a:stretch/>
        </p:blipFill>
        <p:spPr bwMode="auto">
          <a:xfrm>
            <a:off x="1403648" y="1772816"/>
            <a:ext cx="6747146" cy="36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88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/>
          <a:lstStyle/>
          <a:p>
            <a:pPr algn="just"/>
            <a:r>
              <a:rPr lang="en-US" sz="3200" dirty="0"/>
              <a:t>ECP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53285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CP which posses conductivity due to externally added ingredient in them.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Conductive element filled polymer </a:t>
            </a:r>
            <a:r>
              <a:rPr lang="en-US" sz="2400" dirty="0"/>
              <a:t>–</a:t>
            </a:r>
          </a:p>
          <a:p>
            <a:pPr marL="550800" indent="0" algn="just">
              <a:buNone/>
            </a:pPr>
            <a:r>
              <a:rPr lang="en-US" sz="2400" dirty="0"/>
              <a:t>1. Resin or polymer filled with conducting element. </a:t>
            </a:r>
            <a:r>
              <a:rPr lang="en-US" sz="2400" dirty="0" err="1"/>
              <a:t>Eg</a:t>
            </a:r>
            <a:r>
              <a:rPr lang="en-US" sz="2400" dirty="0"/>
              <a:t>. Carbon black, metallic </a:t>
            </a:r>
            <a:r>
              <a:rPr lang="en-US" sz="2400" dirty="0" err="1"/>
              <a:t>fibres</a:t>
            </a:r>
            <a:r>
              <a:rPr lang="en-US" sz="2400" dirty="0"/>
              <a:t>, metal oxides</a:t>
            </a:r>
          </a:p>
          <a:p>
            <a:pPr marL="550800" indent="0" algn="just">
              <a:buNone/>
            </a:pPr>
            <a:r>
              <a:rPr lang="en-US" sz="2400" dirty="0"/>
              <a:t>2. Polymer holds metallic element (act as binder)</a:t>
            </a:r>
          </a:p>
          <a:p>
            <a:pPr marL="1008000" indent="-457200" algn="just">
              <a:lnSpc>
                <a:spcPct val="150000"/>
              </a:lnSpc>
              <a:buAutoNum type="arabicPeriod" startAt="3"/>
            </a:pPr>
            <a:r>
              <a:rPr lang="en-US" sz="2400" dirty="0"/>
              <a:t>Possess reasonably </a:t>
            </a:r>
            <a:r>
              <a:rPr lang="en-US" sz="2400" dirty="0">
                <a:solidFill>
                  <a:srgbClr val="FFC000"/>
                </a:solidFill>
              </a:rPr>
              <a:t>high conductivity</a:t>
            </a:r>
            <a:r>
              <a:rPr lang="en-US" sz="2400" dirty="0"/>
              <a:t>.</a:t>
            </a:r>
            <a:endParaRPr lang="en-IN" sz="2400" dirty="0"/>
          </a:p>
          <a:p>
            <a:pPr marL="1008000" indent="-457200" algn="just">
              <a:lnSpc>
                <a:spcPct val="150000"/>
              </a:lnSpc>
              <a:buAutoNum type="arabicPeriod" startAt="3"/>
            </a:pPr>
            <a:r>
              <a:rPr lang="en-US" sz="2400" dirty="0"/>
              <a:t> Properties- Strong, light weight, easy to </a:t>
            </a:r>
            <a:r>
              <a:rPr lang="en-US" sz="2400" dirty="0" err="1"/>
              <a:t>mould</a:t>
            </a:r>
            <a:r>
              <a:rPr lang="en-US" sz="2400" dirty="0"/>
              <a:t> and low cost.</a:t>
            </a:r>
          </a:p>
        </p:txBody>
      </p:sp>
    </p:spTree>
    <p:extLst>
      <p:ext uri="{BB962C8B-B14F-4D97-AF65-F5344CB8AC3E}">
        <p14:creationId xmlns:p14="http://schemas.microsoft.com/office/powerpoint/2010/main" val="31626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2"/>
                </a:solidFill>
              </a:rPr>
              <a:t>2. Blended CP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 of normal polymer with conducting polymer.</a:t>
            </a:r>
          </a:p>
          <a:p>
            <a:r>
              <a:rPr lang="en-US" dirty="0"/>
              <a:t>Blending done either by physical change or in certain cases chemical change.</a:t>
            </a:r>
          </a:p>
          <a:p>
            <a:r>
              <a:rPr lang="en-US" dirty="0"/>
              <a:t>They possess good mechanical properties.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62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Inorganic in nature</a:t>
            </a:r>
          </a:p>
          <a:p>
            <a:r>
              <a:rPr lang="en-US" dirty="0"/>
              <a:t>In which the complex involved in transfer of charge is combined with polymer, and metal atom combined with </a:t>
            </a:r>
            <a:r>
              <a:rPr lang="en-US" dirty="0" err="1"/>
              <a:t>polydenated</a:t>
            </a:r>
            <a:r>
              <a:rPr lang="en-US" dirty="0"/>
              <a:t> ligands.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Co-ordination CP/Inorganic CP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21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CP: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710531"/>
            <a:ext cx="55054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Conductive polymer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Polymer (plastic, elastomers and </a:t>
            </a:r>
            <a:r>
              <a:rPr lang="en-US" dirty="0" err="1"/>
              <a:t>fibres</a:t>
            </a:r>
            <a:r>
              <a:rPr lang="en-US" dirty="0"/>
              <a:t>) at start consider as insulators due to their intrinsic property of C—C covalent bond. (</a:t>
            </a:r>
            <a:r>
              <a:rPr lang="el-GR" dirty="0"/>
              <a:t>σ</a:t>
            </a:r>
            <a:r>
              <a:rPr lang="en-US" dirty="0"/>
              <a:t> = 10</a:t>
            </a:r>
            <a:r>
              <a:rPr lang="en-US" baseline="30000" dirty="0"/>
              <a:t>-7</a:t>
            </a:r>
            <a:r>
              <a:rPr lang="en-US" dirty="0"/>
              <a:t> to 10 </a:t>
            </a:r>
            <a:r>
              <a:rPr lang="en-US" baseline="30000" dirty="0"/>
              <a:t>-18 </a:t>
            </a:r>
            <a:r>
              <a:rPr lang="en-US" dirty="0"/>
              <a:t>S/Cm)</a:t>
            </a:r>
          </a:p>
          <a:p>
            <a:r>
              <a:rPr lang="en-US" dirty="0"/>
              <a:t>Examples, PE and PVC used as insulating material.</a:t>
            </a:r>
          </a:p>
          <a:p>
            <a:r>
              <a:rPr lang="en-US" dirty="0"/>
              <a:t>Under certain circumstances it can behave as conductors (</a:t>
            </a:r>
            <a:r>
              <a:rPr lang="el-GR" dirty="0"/>
              <a:t>σ</a:t>
            </a:r>
            <a:r>
              <a:rPr lang="en-US" dirty="0"/>
              <a:t> = 10</a:t>
            </a:r>
            <a:r>
              <a:rPr lang="en-US" baseline="30000" dirty="0"/>
              <a:t>3</a:t>
            </a:r>
            <a:r>
              <a:rPr lang="en-US" dirty="0"/>
              <a:t> to 10</a:t>
            </a:r>
            <a:r>
              <a:rPr lang="en-US" baseline="30000" dirty="0"/>
              <a:t>7 </a:t>
            </a:r>
            <a:r>
              <a:rPr lang="en-US" dirty="0"/>
              <a:t>S/Cm)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9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712968" cy="2736304"/>
          </a:xfrm>
        </p:spPr>
        <p:txBody>
          <a:bodyPr/>
          <a:lstStyle/>
          <a:p>
            <a:pPr algn="just"/>
            <a:r>
              <a:rPr lang="en-US" dirty="0"/>
              <a:t>Discovery of conductivity in organic material (</a:t>
            </a:r>
            <a:r>
              <a:rPr lang="en-US" dirty="0" err="1"/>
              <a:t>polyacetylene</a:t>
            </a:r>
            <a:r>
              <a:rPr lang="en-US" dirty="0"/>
              <a:t>) by </a:t>
            </a:r>
            <a:r>
              <a:rPr lang="en-US" dirty="0" err="1"/>
              <a:t>Shirakawa</a:t>
            </a:r>
            <a:r>
              <a:rPr lang="en-US" dirty="0"/>
              <a:t> et. al received Nobel Prize in 2000.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65" y="1988840"/>
            <a:ext cx="717072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1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525963"/>
          </a:xfrm>
        </p:spPr>
        <p:txBody>
          <a:bodyPr/>
          <a:lstStyle/>
          <a:p>
            <a:r>
              <a:rPr lang="en-US" dirty="0"/>
              <a:t>Conductivity increases with decrease in band gap (facilitates easy promotion of electron from HOMO (Highest Occupied Molecular Orbital) or Valence band to LUMO(Lowest Unoccupied Molecular Orbital) or conduction band.)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Semiconductors: Why ∆E≤3.2 eV ? | Metallurgie Wiss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01008"/>
            <a:ext cx="6120680" cy="28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1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496944" cy="59046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Metals have zero band gap, whereas insulator have large band gap (3 – 4 eV). </a:t>
            </a:r>
          </a:p>
          <a:p>
            <a:pPr algn="just"/>
            <a:r>
              <a:rPr lang="en-US" dirty="0"/>
              <a:t>In case of semiconductors Band gap is &lt; 3.2 eV.</a:t>
            </a:r>
          </a:p>
          <a:p>
            <a:pPr algn="just"/>
            <a:r>
              <a:rPr lang="en-US" dirty="0"/>
              <a:t>low conductivity in polymers with Band gap &gt; 2 eV have been obtained.</a:t>
            </a:r>
          </a:p>
          <a:p>
            <a:pPr algn="just"/>
            <a:r>
              <a:rPr lang="en-US" dirty="0"/>
              <a:t>However, It is possible to obtain band gad in the range of 0.5 to 1 eV through careful designing of polymer structure. </a:t>
            </a:r>
          </a:p>
          <a:p>
            <a:pPr algn="just"/>
            <a:r>
              <a:rPr lang="en-US" dirty="0"/>
              <a:t>Conductivity related with free moving electron thus introduction of conjugation in polymer structure help to hop electron throughout the polymer backbone.</a:t>
            </a:r>
            <a:r>
              <a:rPr lang="en-IN" dirty="0"/>
              <a:t> For this polymer has to disturbed by oxidation or reduction called doping.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4" name="Picture 4" descr="Conducting polymers |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0"/>
          <a:stretch/>
        </p:blipFill>
        <p:spPr bwMode="auto">
          <a:xfrm>
            <a:off x="683568" y="1556792"/>
            <a:ext cx="705678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6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CONDUCTING POLYMERS: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Intrinsically conducting polymer (ICP)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Doped conducting polymer (DCP)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Extrinsically conducting polymer (ECP)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Co-ordination conducting polymer (CCP) (Inorganic polymer)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50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ICP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19256" cy="499715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possess conjugated </a:t>
            </a:r>
            <a:r>
              <a:rPr lang="el-GR" sz="2400" dirty="0"/>
              <a:t>π</a:t>
            </a:r>
            <a:r>
              <a:rPr lang="en-US" sz="2400" dirty="0"/>
              <a:t>- electrons backbone.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When such polymer subjected to electric field, these electrons get excited and move through (hopping)polymeric material.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orbitals of conjugated </a:t>
            </a:r>
            <a:r>
              <a:rPr lang="el-GR" sz="2400" dirty="0"/>
              <a:t>π</a:t>
            </a:r>
            <a:r>
              <a:rPr lang="en-US" sz="2400" dirty="0"/>
              <a:t>- electrons overlapped on the backbone which form Valence and conduction band distributed over entire surface of polymer.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Appropriate proportion of conjugation makes polymer to conduct the electricity efficiently.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E.g. </a:t>
            </a:r>
            <a:r>
              <a:rPr lang="en-US" sz="2400" dirty="0" err="1"/>
              <a:t>Polyacetylene</a:t>
            </a:r>
            <a:r>
              <a:rPr lang="en-US" sz="2400" dirty="0"/>
              <a:t>, Polyaniline, </a:t>
            </a:r>
            <a:r>
              <a:rPr lang="en-US" sz="2400" dirty="0" err="1"/>
              <a:t>polypyrrole</a:t>
            </a:r>
            <a:r>
              <a:rPr lang="en-US" sz="2400" dirty="0"/>
              <a:t>, </a:t>
            </a:r>
            <a:r>
              <a:rPr lang="en-US" sz="2400" dirty="0" err="1"/>
              <a:t>polythiophene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2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electrically conducting polymers (ICP):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47799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5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651</Words>
  <Application>Microsoft Office PowerPoint</Application>
  <PresentationFormat>On-screen Show (4:3)</PresentationFormat>
  <Paragraphs>58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Conducting Polymers</vt:lpstr>
      <vt:lpstr>Conductive polymer</vt:lpstr>
      <vt:lpstr>PowerPoint Presentation</vt:lpstr>
      <vt:lpstr>PowerPoint Presentation</vt:lpstr>
      <vt:lpstr>PowerPoint Presentation</vt:lpstr>
      <vt:lpstr>Classification</vt:lpstr>
      <vt:lpstr>TYPES OF CONDUCTING POLYMERS:</vt:lpstr>
      <vt:lpstr>ICP</vt:lpstr>
      <vt:lpstr>Examples of electrically conducting polymers (ICP):</vt:lpstr>
      <vt:lpstr>DCP</vt:lpstr>
      <vt:lpstr>P-doping- </vt:lpstr>
      <vt:lpstr>PowerPoint Presentation</vt:lpstr>
      <vt:lpstr>2. N-doping</vt:lpstr>
      <vt:lpstr>PowerPoint Presentation</vt:lpstr>
      <vt:lpstr>ECP</vt:lpstr>
      <vt:lpstr>2. Blended CP</vt:lpstr>
      <vt:lpstr>Co-ordination CP/Inorganic CP</vt:lpstr>
      <vt:lpstr>Applications of CP: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Conducting Polymers</dc:title>
  <dc:creator>KJSCE</dc:creator>
  <cp:lastModifiedBy>VINAYAK PAI</cp:lastModifiedBy>
  <cp:revision>24</cp:revision>
  <dcterms:created xsi:type="dcterms:W3CDTF">2023-10-26T09:27:47Z</dcterms:created>
  <dcterms:modified xsi:type="dcterms:W3CDTF">2024-10-02T13:56:09Z</dcterms:modified>
</cp:coreProperties>
</file>