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52"/>
  </p:notesMasterIdLst>
  <p:sldIdLst>
    <p:sldId id="256" r:id="rId2"/>
    <p:sldId id="258" r:id="rId3"/>
    <p:sldId id="260" r:id="rId4"/>
    <p:sldId id="362" r:id="rId5"/>
    <p:sldId id="262" r:id="rId6"/>
    <p:sldId id="261" r:id="rId7"/>
    <p:sldId id="263" r:id="rId8"/>
    <p:sldId id="267" r:id="rId9"/>
    <p:sldId id="268" r:id="rId10"/>
    <p:sldId id="266" r:id="rId11"/>
    <p:sldId id="363" r:id="rId12"/>
    <p:sldId id="270" r:id="rId13"/>
    <p:sldId id="271" r:id="rId14"/>
    <p:sldId id="272" r:id="rId15"/>
    <p:sldId id="273" r:id="rId16"/>
    <p:sldId id="274" r:id="rId17"/>
    <p:sldId id="275" r:id="rId18"/>
    <p:sldId id="276" r:id="rId19"/>
    <p:sldId id="277" r:id="rId20"/>
    <p:sldId id="357" r:id="rId21"/>
    <p:sldId id="354" r:id="rId22"/>
    <p:sldId id="364" r:id="rId23"/>
    <p:sldId id="365" r:id="rId24"/>
    <p:sldId id="366" r:id="rId25"/>
    <p:sldId id="367" r:id="rId26"/>
    <p:sldId id="368" r:id="rId27"/>
    <p:sldId id="369" r:id="rId28"/>
    <p:sldId id="370" r:id="rId29"/>
    <p:sldId id="371" r:id="rId30"/>
    <p:sldId id="372" r:id="rId31"/>
    <p:sldId id="314" r:id="rId32"/>
    <p:sldId id="315" r:id="rId33"/>
    <p:sldId id="320" r:id="rId34"/>
    <p:sldId id="321" r:id="rId35"/>
    <p:sldId id="373" r:id="rId36"/>
    <p:sldId id="374" r:id="rId37"/>
    <p:sldId id="375" r:id="rId38"/>
    <p:sldId id="327" r:id="rId39"/>
    <p:sldId id="328" r:id="rId40"/>
    <p:sldId id="376" r:id="rId41"/>
    <p:sldId id="377" r:id="rId42"/>
    <p:sldId id="332" r:id="rId43"/>
    <p:sldId id="333" r:id="rId44"/>
    <p:sldId id="334" r:id="rId45"/>
    <p:sldId id="335" r:id="rId46"/>
    <p:sldId id="336" r:id="rId47"/>
    <p:sldId id="338" r:id="rId48"/>
    <p:sldId id="379" r:id="rId49"/>
    <p:sldId id="339" r:id="rId50"/>
    <p:sldId id="344"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4" autoAdjust="0"/>
    <p:restoredTop sz="94660"/>
  </p:normalViewPr>
  <p:slideViewPr>
    <p:cSldViewPr>
      <p:cViewPr>
        <p:scale>
          <a:sx n="78" d="100"/>
          <a:sy n="78" d="100"/>
        </p:scale>
        <p:origin x="1565" y="125"/>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A97A9-1F93-4F5A-A750-495B408D3C03}" type="datetimeFigureOut">
              <a:rPr lang="en-IN" smtClean="0"/>
              <a:t>24-11-2024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B9B92A-4A97-4263-9442-EEDB87BBFE12}" type="slidenum">
              <a:rPr lang="en-IN" smtClean="0"/>
              <a:t>‹#›</a:t>
            </a:fld>
            <a:endParaRPr lang="en-IN"/>
          </a:p>
        </p:txBody>
      </p:sp>
    </p:spTree>
    <p:extLst>
      <p:ext uri="{BB962C8B-B14F-4D97-AF65-F5344CB8AC3E}">
        <p14:creationId xmlns:p14="http://schemas.microsoft.com/office/powerpoint/2010/main" val="1896439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93C252E-255B-4948-B0BC-71E14CEB49A8}" type="slidenum">
              <a:rPr lang="en-US" smtClean="0"/>
              <a:t>38</a:t>
            </a:fld>
            <a:endParaRPr lang="en-US"/>
          </a:p>
        </p:txBody>
      </p:sp>
    </p:spTree>
    <p:extLst>
      <p:ext uri="{BB962C8B-B14F-4D97-AF65-F5344CB8AC3E}">
        <p14:creationId xmlns:p14="http://schemas.microsoft.com/office/powerpoint/2010/main" val="3565516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3670E-220B-4C31-B617-3B3A7BE05A9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80C02BC-D707-4C63-AFCA-D3A13229C4C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6E17D7-DCFB-499D-964C-3D97863712BA}"/>
              </a:ext>
            </a:extLst>
          </p:cNvPr>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a:extLst>
              <a:ext uri="{FF2B5EF4-FFF2-40B4-BE49-F238E27FC236}">
                <a16:creationId xmlns:a16="http://schemas.microsoft.com/office/drawing/2014/main" id="{3C135AF5-AE59-478B-864F-5252540A3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20D6E9-C995-48DA-9E1F-DBC0EDCB8B9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0007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C83F6-5A82-4AB6-9FF7-F796FCB0940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E80B89F-118D-43B0-885A-5EFCB465E8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E0CFFC-705D-4C86-BDFE-EB0FC7615111}"/>
              </a:ext>
            </a:extLst>
          </p:cNvPr>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a:extLst>
              <a:ext uri="{FF2B5EF4-FFF2-40B4-BE49-F238E27FC236}">
                <a16:creationId xmlns:a16="http://schemas.microsoft.com/office/drawing/2014/main" id="{E345E863-49AF-4857-B8B3-C7706987A6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497C5C-B268-4DA1-B4AE-52AA054FE2B8}"/>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14421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01924-4321-40DC-B2AC-8AAE72CC79E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30A4-BEE6-44EA-B65E-FA30A1058CCB}"/>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D2BF312-AD96-484E-8F55-885B603A28CF}"/>
              </a:ext>
            </a:extLst>
          </p:cNvPr>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a:extLst>
              <a:ext uri="{FF2B5EF4-FFF2-40B4-BE49-F238E27FC236}">
                <a16:creationId xmlns:a16="http://schemas.microsoft.com/office/drawing/2014/main" id="{E7C4120D-0C8F-438B-827F-F38A7A7800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52B4F-B5A2-4D79-809A-7734620AFE8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48152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BC070-046F-49A3-A572-39A1E1BC9E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B2D02F7-BDE0-4A4C-B349-9CCC924DE7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44CAE8-5EFB-44DE-AB3A-4AA10D065031}"/>
              </a:ext>
            </a:extLst>
          </p:cNvPr>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a:extLst>
              <a:ext uri="{FF2B5EF4-FFF2-40B4-BE49-F238E27FC236}">
                <a16:creationId xmlns:a16="http://schemas.microsoft.com/office/drawing/2014/main" id="{3FFCCFA5-2AF0-4CE2-873A-192A1F208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67EFD-DA80-4840-A24F-0BC8F5484BFB}"/>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170906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D93E5-7A07-406B-9845-1F7938FCC783}"/>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B6B969-F40C-4FAF-B51F-88B0604A619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90772A-39A5-4EA7-BCFC-214FFC3B1C30}"/>
              </a:ext>
            </a:extLst>
          </p:cNvPr>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a:extLst>
              <a:ext uri="{FF2B5EF4-FFF2-40B4-BE49-F238E27FC236}">
                <a16:creationId xmlns:a16="http://schemas.microsoft.com/office/drawing/2014/main" id="{C99AA41B-096D-4497-B7FE-C2513B17E3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3A49B-AA62-4201-B4C4-E263FDBEA15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711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B20F-5B42-4ACE-A057-EB6EED82F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C9CAFD-3227-4B9A-9709-DD1453846AD1}"/>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3C31857-B11D-4FA7-9049-928AABB6EFE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593191D-9E64-4D63-8A3C-378FA5808F5E}"/>
              </a:ext>
            </a:extLst>
          </p:cNvPr>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a:extLst>
              <a:ext uri="{FF2B5EF4-FFF2-40B4-BE49-F238E27FC236}">
                <a16:creationId xmlns:a16="http://schemas.microsoft.com/office/drawing/2014/main" id="{7B94130A-0698-40D9-BEAF-9AC8805F75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1EA1D-70C7-4199-8DAC-9A694580120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772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1676B-8D0B-42E3-8A7F-C900B2F49963}"/>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04EE28-62B7-4649-B279-272D4E7F999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E371ED7-8A28-4D03-BD0D-0F5EC65D7E2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6310FE3-F361-4D0C-81D3-B5B36465E3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56820F7-2DA1-4694-B23B-5B8C20E73B2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DF1A73B-E4C8-478E-8904-2F9B5735F3F4}"/>
              </a:ext>
            </a:extLst>
          </p:cNvPr>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8" name="Footer Placeholder 7">
            <a:extLst>
              <a:ext uri="{FF2B5EF4-FFF2-40B4-BE49-F238E27FC236}">
                <a16:creationId xmlns:a16="http://schemas.microsoft.com/office/drawing/2014/main" id="{92768CAC-26FE-42BE-8185-9FE91E4726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98B595D-6163-45AF-B641-411A74F0B471}"/>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9793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B227-8A4F-4F29-99FB-51BBFBF73E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1695D7-43E9-4F95-871B-9C53BBB6A444}"/>
              </a:ext>
            </a:extLst>
          </p:cNvPr>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4" name="Footer Placeholder 3">
            <a:extLst>
              <a:ext uri="{FF2B5EF4-FFF2-40B4-BE49-F238E27FC236}">
                <a16:creationId xmlns:a16="http://schemas.microsoft.com/office/drawing/2014/main" id="{158B8621-DBD7-4A1B-854B-9D5AAABB476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E47E07-0AFF-4D40-BB4F-1DD822734A6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592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455E4A-863A-48A0-9494-68D480F0AE0A}"/>
              </a:ext>
            </a:extLst>
          </p:cNvPr>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3" name="Footer Placeholder 2">
            <a:extLst>
              <a:ext uri="{FF2B5EF4-FFF2-40B4-BE49-F238E27FC236}">
                <a16:creationId xmlns:a16="http://schemas.microsoft.com/office/drawing/2014/main" id="{667C3F3D-9DD7-4263-8E49-EB1184FCB3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2301C7-EEA2-44AB-9FF5-97C46713BD22}"/>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9400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3FA4C-1666-4079-89E6-F82B2D00974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5991A7-2B6A-43A4-A36B-2E59130CDD0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DFB845-454C-4473-A9F7-208A3A8CDEE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0CF5FEC-B59E-40AF-851A-217FE9C554CB}"/>
              </a:ext>
            </a:extLst>
          </p:cNvPr>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a:extLst>
              <a:ext uri="{FF2B5EF4-FFF2-40B4-BE49-F238E27FC236}">
                <a16:creationId xmlns:a16="http://schemas.microsoft.com/office/drawing/2014/main" id="{41DE5C8F-685E-4E08-BA01-E34709B578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E7180A-01CF-4C2D-A73A-9FDD2CFA9B3A}"/>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960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769B-70F7-4FC6-AEB7-6BABCCEC911C}"/>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C13B4-F251-449B-A7F9-A4CB15BDF73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2649DEA7-28C1-4EC6-9133-208F64891B9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5512306-EB1A-4345-B922-83C3628B5C79}"/>
              </a:ext>
            </a:extLst>
          </p:cNvPr>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a:extLst>
              <a:ext uri="{FF2B5EF4-FFF2-40B4-BE49-F238E27FC236}">
                <a16:creationId xmlns:a16="http://schemas.microsoft.com/office/drawing/2014/main" id="{CD4EC924-A216-4E3C-98FC-E4D925037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F2140-7C2F-4F3E-9A0B-564BFE320C5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243958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AF61F-13B7-4A5B-8EEB-CDF3E9CC2E8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A42FAF2-2BCB-4EB3-96FE-B41929B3607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14EA98-E264-46DA-85C3-46FF8BD276EE}"/>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11/24/2024</a:t>
            </a:fld>
            <a:endParaRPr lang="en-US"/>
          </a:p>
        </p:txBody>
      </p:sp>
      <p:sp>
        <p:nvSpPr>
          <p:cNvPr id="5" name="Footer Placeholder 4">
            <a:extLst>
              <a:ext uri="{FF2B5EF4-FFF2-40B4-BE49-F238E27FC236}">
                <a16:creationId xmlns:a16="http://schemas.microsoft.com/office/drawing/2014/main" id="{64DAAF6F-579A-4C4D-8387-329767B30380}"/>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940231-3C90-48D3-A0BB-98DA3D25481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5078759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sz="7200" i="1" dirty="0">
                <a:latin typeface="Aparajita" panose="02020603050405020304" pitchFamily="18" charset="0"/>
                <a:cs typeface="Aparajita" panose="02020603050405020304" pitchFamily="18" charset="0"/>
              </a:rPr>
              <a:t>Chemistry for Sustainable Energies</a:t>
            </a:r>
            <a:endParaRPr lang="en-US" sz="7200" b="1" i="1" dirty="0">
              <a:latin typeface="Aparajita" panose="02020603050405020304" pitchFamily="18" charset="0"/>
              <a:cs typeface="Aparajita" panose="02020603050405020304" pitchFamily="18" charset="0"/>
            </a:endParaRPr>
          </a:p>
        </p:txBody>
      </p:sp>
      <p:sp>
        <p:nvSpPr>
          <p:cNvPr id="3" name="Subtitle 2"/>
          <p:cNvSpPr>
            <a:spLocks noGrp="1"/>
          </p:cNvSpPr>
          <p:nvPr>
            <p:ph type="subTitle" idx="1"/>
          </p:nvPr>
        </p:nvSpPr>
        <p:spPr>
          <a:xfrm>
            <a:off x="1143000" y="4267200"/>
            <a:ext cx="6858000" cy="990600"/>
          </a:xfrm>
        </p:spPr>
        <p:txBody>
          <a:bodyPr/>
          <a:lstStyle/>
          <a:p>
            <a:r>
              <a:rPr lang="en-US" dirty="0"/>
              <a:t>Prepared by Dr. </a:t>
            </a:r>
            <a:r>
              <a:rPr lang="en-US" dirty="0" err="1"/>
              <a:t>Pushpendra</a:t>
            </a:r>
            <a:r>
              <a:rPr lang="en-US" dirty="0"/>
              <a:t> rai</a:t>
            </a:r>
          </a:p>
          <a:p>
            <a:r>
              <a:rPr lang="en-US" dirty="0"/>
              <a:t>Modified by Dr. Druman Utekar</a:t>
            </a:r>
          </a:p>
        </p:txBody>
      </p:sp>
    </p:spTree>
    <p:extLst>
      <p:ext uri="{BB962C8B-B14F-4D97-AF65-F5344CB8AC3E}">
        <p14:creationId xmlns:p14="http://schemas.microsoft.com/office/powerpoint/2010/main" val="1314764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457200"/>
            <a:ext cx="7924800" cy="762000"/>
          </a:xfrm>
        </p:spPr>
        <p:txBody>
          <a:bodyPr/>
          <a:lstStyle/>
          <a:p>
            <a:r>
              <a:rPr lang="en-US" sz="3200" dirty="0"/>
              <a:t>Advantages</a:t>
            </a:r>
          </a:p>
        </p:txBody>
      </p:sp>
      <p:sp>
        <p:nvSpPr>
          <p:cNvPr id="2" name="Content Placeholder 1"/>
          <p:cNvSpPr>
            <a:spLocks noGrp="1"/>
          </p:cNvSpPr>
          <p:nvPr>
            <p:ph idx="1"/>
          </p:nvPr>
        </p:nvSpPr>
        <p:spPr>
          <a:xfrm>
            <a:off x="381000" y="1447800"/>
            <a:ext cx="8134350" cy="4729163"/>
          </a:xfrm>
        </p:spPr>
        <p:txBody>
          <a:bodyPr>
            <a:normAutofit/>
          </a:bodyPr>
          <a:lstStyle/>
          <a:p>
            <a:r>
              <a:rPr lang="en-US" sz="1700" b="1" dirty="0">
                <a:latin typeface="Times New Roman" panose="02020603050405020304" pitchFamily="18" charset="0"/>
                <a:cs typeface="Times New Roman" panose="02020603050405020304" pitchFamily="18" charset="0"/>
              </a:rPr>
              <a:t>Renewable Energy Source:</a:t>
            </a:r>
            <a:r>
              <a:rPr lang="en-US" sz="1700" dirty="0">
                <a:latin typeface="Times New Roman" panose="02020603050405020304" pitchFamily="18" charset="0"/>
                <a:cs typeface="Times New Roman" panose="02020603050405020304" pitchFamily="18" charset="0"/>
              </a:rPr>
              <a:t> Solar energy is abundant and renewable, making PV cells an eco-friendly option for generating electricity without depleting natural resources.</a:t>
            </a:r>
          </a:p>
          <a:p>
            <a:r>
              <a:rPr lang="en-US" sz="1700" b="1" dirty="0">
                <a:latin typeface="Times New Roman" panose="02020603050405020304" pitchFamily="18" charset="0"/>
                <a:cs typeface="Times New Roman" panose="02020603050405020304" pitchFamily="18" charset="0"/>
              </a:rPr>
              <a:t>Low Operating Costs:</a:t>
            </a:r>
            <a:r>
              <a:rPr lang="en-US" sz="1700" dirty="0">
                <a:latin typeface="Times New Roman" panose="02020603050405020304" pitchFamily="18" charset="0"/>
                <a:cs typeface="Times New Roman" panose="02020603050405020304" pitchFamily="18" charset="0"/>
              </a:rPr>
              <a:t> Once installed, PV systems have minimal operating costs as they require little maintenance and can generate electricity for 25-30 years or more.</a:t>
            </a:r>
          </a:p>
          <a:p>
            <a:r>
              <a:rPr lang="en-US" sz="1700" b="1" dirty="0">
                <a:latin typeface="Times New Roman" panose="02020603050405020304" pitchFamily="18" charset="0"/>
                <a:cs typeface="Times New Roman" panose="02020603050405020304" pitchFamily="18" charset="0"/>
              </a:rPr>
              <a:t>Silent and Clean Energy Production:</a:t>
            </a:r>
            <a:r>
              <a:rPr lang="en-US" sz="1700" dirty="0">
                <a:latin typeface="Times New Roman" panose="02020603050405020304" pitchFamily="18" charset="0"/>
                <a:cs typeface="Times New Roman" panose="02020603050405020304" pitchFamily="18" charset="0"/>
              </a:rPr>
              <a:t> PV cells operate silently and produce electricity without emitting greenhouse gases or other pollutants, contributing to a cleaner environment.</a:t>
            </a:r>
          </a:p>
          <a:p>
            <a:r>
              <a:rPr lang="en-US" sz="1700" b="1" dirty="0">
                <a:latin typeface="Times New Roman" panose="02020603050405020304" pitchFamily="18" charset="0"/>
                <a:cs typeface="Times New Roman" panose="02020603050405020304" pitchFamily="18" charset="0"/>
              </a:rPr>
              <a:t>Scalability:</a:t>
            </a:r>
            <a:r>
              <a:rPr lang="en-US" sz="1700" dirty="0">
                <a:latin typeface="Times New Roman" panose="02020603050405020304" pitchFamily="18" charset="0"/>
                <a:cs typeface="Times New Roman" panose="02020603050405020304" pitchFamily="18" charset="0"/>
              </a:rPr>
              <a:t> PV systems come in various sizes and can be installed in different locations (rooftops, ground-mounted arrays, portable systems), making them versatile for residential, commercial, and even off-grid applications. They can be scaled up by adding more panels to meet increasing energy needs.</a:t>
            </a:r>
          </a:p>
          <a:p>
            <a:r>
              <a:rPr lang="en-US" sz="1700" b="1" dirty="0">
                <a:latin typeface="Times New Roman" panose="02020603050405020304" pitchFamily="18" charset="0"/>
                <a:cs typeface="Times New Roman" panose="02020603050405020304" pitchFamily="18" charset="0"/>
              </a:rPr>
              <a:t>Energy Independence:</a:t>
            </a:r>
            <a:r>
              <a:rPr lang="en-US" sz="1700" dirty="0">
                <a:latin typeface="Times New Roman" panose="02020603050405020304" pitchFamily="18" charset="0"/>
                <a:cs typeface="Times New Roman" panose="02020603050405020304" pitchFamily="18" charset="0"/>
              </a:rPr>
              <a:t> Using solar power reduces dependence on fossil fuels and centralized power grids, offering energy independence to individual households or businesses.</a:t>
            </a:r>
          </a:p>
          <a:p>
            <a:r>
              <a:rPr lang="en-US" sz="1700" b="1" dirty="0">
                <a:latin typeface="Times New Roman" panose="02020603050405020304" pitchFamily="18" charset="0"/>
                <a:cs typeface="Times New Roman" panose="02020603050405020304" pitchFamily="18" charset="0"/>
              </a:rPr>
              <a:t>Remote Area Power Generation:</a:t>
            </a:r>
            <a:r>
              <a:rPr lang="en-US" sz="1700" dirty="0">
                <a:latin typeface="Times New Roman" panose="02020603050405020304" pitchFamily="18" charset="0"/>
                <a:cs typeface="Times New Roman" panose="02020603050405020304" pitchFamily="18" charset="0"/>
              </a:rPr>
              <a:t> PV cells can provide electricity in remote or off-grid areas where traditional power infrastructure is unavailable or costly to install.</a:t>
            </a:r>
          </a:p>
          <a:p>
            <a:endParaRPr lang="en-IN" dirty="0"/>
          </a:p>
        </p:txBody>
      </p:sp>
    </p:spTree>
    <p:extLst>
      <p:ext uri="{BB962C8B-B14F-4D97-AF65-F5344CB8AC3E}">
        <p14:creationId xmlns:p14="http://schemas.microsoft.com/office/powerpoint/2010/main" val="207850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IN" dirty="0"/>
              <a:t>Limitations</a:t>
            </a:r>
          </a:p>
        </p:txBody>
      </p:sp>
      <p:sp>
        <p:nvSpPr>
          <p:cNvPr id="3" name="Content Placeholder 2"/>
          <p:cNvSpPr>
            <a:spLocks noGrp="1"/>
          </p:cNvSpPr>
          <p:nvPr>
            <p:ph idx="1"/>
          </p:nvPr>
        </p:nvSpPr>
        <p:spPr/>
        <p:txBody>
          <a:bodyPr>
            <a:normAutofit/>
          </a:bodyPr>
          <a:lstStyle/>
          <a:p>
            <a:r>
              <a:rPr lang="en-US" sz="1700" b="1" dirty="0">
                <a:latin typeface="Times New Roman" panose="02020603050405020304" pitchFamily="18" charset="0"/>
                <a:cs typeface="Times New Roman" panose="02020603050405020304" pitchFamily="18" charset="0"/>
              </a:rPr>
              <a:t>Intermittency and Weather Dependency:</a:t>
            </a:r>
            <a:r>
              <a:rPr lang="en-US" sz="1700" dirty="0">
                <a:latin typeface="Times New Roman" panose="02020603050405020304" pitchFamily="18" charset="0"/>
                <a:cs typeface="Times New Roman" panose="02020603050405020304" pitchFamily="18" charset="0"/>
              </a:rPr>
              <a:t> Solar power generation is dependent on sunlight availability, making it intermittent. Cloudy weather, nighttime, or shading can significantly reduce electricity output.</a:t>
            </a:r>
          </a:p>
          <a:p>
            <a:r>
              <a:rPr lang="en-US" sz="1700" b="1" dirty="0">
                <a:latin typeface="Times New Roman" panose="02020603050405020304" pitchFamily="18" charset="0"/>
                <a:cs typeface="Times New Roman" panose="02020603050405020304" pitchFamily="18" charset="0"/>
              </a:rPr>
              <a:t>Initial Cost:</a:t>
            </a:r>
            <a:r>
              <a:rPr lang="en-US" sz="1700" dirty="0">
                <a:latin typeface="Times New Roman" panose="02020603050405020304" pitchFamily="18" charset="0"/>
                <a:cs typeface="Times New Roman" panose="02020603050405020304" pitchFamily="18" charset="0"/>
              </a:rPr>
              <a:t> The initial installation cost of PV systems can be relatively high, although prices have been decreasing. The overall return on investment depends on factors like incentives, energy prices, and system efficiency.</a:t>
            </a:r>
          </a:p>
          <a:p>
            <a:r>
              <a:rPr lang="en-US" sz="1700" b="1" dirty="0">
                <a:latin typeface="Times New Roman" panose="02020603050405020304" pitchFamily="18" charset="0"/>
                <a:cs typeface="Times New Roman" panose="02020603050405020304" pitchFamily="18" charset="0"/>
              </a:rPr>
              <a:t>Space Requirement:</a:t>
            </a:r>
            <a:r>
              <a:rPr lang="en-US" sz="1700" dirty="0">
                <a:latin typeface="Times New Roman" panose="02020603050405020304" pitchFamily="18" charset="0"/>
                <a:cs typeface="Times New Roman" panose="02020603050405020304" pitchFamily="18" charset="0"/>
              </a:rPr>
              <a:t> Generating significant power may require considerable space for installing multiple solar panels, especially for large-scale applications.</a:t>
            </a:r>
          </a:p>
          <a:p>
            <a:r>
              <a:rPr lang="en-US" sz="1700" b="1" dirty="0">
                <a:latin typeface="Times New Roman" panose="02020603050405020304" pitchFamily="18" charset="0"/>
                <a:cs typeface="Times New Roman" panose="02020603050405020304" pitchFamily="18" charset="0"/>
              </a:rPr>
              <a:t>Energy Storage Challenges:</a:t>
            </a:r>
            <a:r>
              <a:rPr lang="en-US" sz="1700" dirty="0">
                <a:latin typeface="Times New Roman" panose="02020603050405020304" pitchFamily="18" charset="0"/>
                <a:cs typeface="Times New Roman" panose="02020603050405020304" pitchFamily="18" charset="0"/>
              </a:rPr>
              <a:t> Storing surplus energy generated by PV cells for use during low-light or nighttime hours can be challenging and might require additional equipment like batteries, adding to the overall system cost.</a:t>
            </a:r>
          </a:p>
          <a:p>
            <a:r>
              <a:rPr lang="en-US" sz="1700" b="1" dirty="0">
                <a:latin typeface="Times New Roman" panose="02020603050405020304" pitchFamily="18" charset="0"/>
                <a:cs typeface="Times New Roman" panose="02020603050405020304" pitchFamily="18" charset="0"/>
              </a:rPr>
              <a:t>Resource Intensive Production:</a:t>
            </a:r>
            <a:r>
              <a:rPr lang="en-US" sz="1700" dirty="0">
                <a:latin typeface="Times New Roman" panose="02020603050405020304" pitchFamily="18" charset="0"/>
                <a:cs typeface="Times New Roman" panose="02020603050405020304" pitchFamily="18" charset="0"/>
              </a:rPr>
              <a:t> The manufacturing process of PV cells involves some resource-intensive procedures, including mining and refining of materials, which can have environmental impacts.</a:t>
            </a:r>
          </a:p>
          <a:p>
            <a:r>
              <a:rPr lang="en-US" sz="1700" b="1" dirty="0">
                <a:latin typeface="Times New Roman" panose="02020603050405020304" pitchFamily="18" charset="0"/>
                <a:cs typeface="Times New Roman" panose="02020603050405020304" pitchFamily="18" charset="0"/>
              </a:rPr>
              <a:t>Efficiency Variability:</a:t>
            </a:r>
            <a:r>
              <a:rPr lang="en-US" sz="1700" dirty="0">
                <a:latin typeface="Times New Roman" panose="02020603050405020304" pitchFamily="18" charset="0"/>
                <a:cs typeface="Times New Roman" panose="02020603050405020304" pitchFamily="18" charset="0"/>
              </a:rPr>
              <a:t> The efficiency of PV cells can be affected by factors like temperature, shading, and dust accumulation, leading to variable energy output.</a:t>
            </a:r>
          </a:p>
          <a:p>
            <a:endParaRPr lang="en-IN" dirty="0"/>
          </a:p>
        </p:txBody>
      </p:sp>
    </p:spTree>
    <p:extLst>
      <p:ext uri="{BB962C8B-B14F-4D97-AF65-F5344CB8AC3E}">
        <p14:creationId xmlns:p14="http://schemas.microsoft.com/office/powerpoint/2010/main" val="2720045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65D3-2998-4322-93D6-1BA9BB921BD8}"/>
              </a:ext>
            </a:extLst>
          </p:cNvPr>
          <p:cNvSpPr>
            <a:spLocks noGrp="1"/>
          </p:cNvSpPr>
          <p:nvPr>
            <p:ph type="title"/>
          </p:nvPr>
        </p:nvSpPr>
        <p:spPr/>
        <p:txBody>
          <a:bodyPr/>
          <a:lstStyle/>
          <a:p>
            <a:r>
              <a:rPr lang="en-US" dirty="0"/>
              <a:t>Fuels</a:t>
            </a:r>
            <a:endParaRPr lang="en-IN" dirty="0"/>
          </a:p>
        </p:txBody>
      </p:sp>
      <p:sp>
        <p:nvSpPr>
          <p:cNvPr id="3" name="Content Placeholder 2">
            <a:extLst>
              <a:ext uri="{FF2B5EF4-FFF2-40B4-BE49-F238E27FC236}">
                <a16:creationId xmlns:a16="http://schemas.microsoft.com/office/drawing/2014/main" id="{F3603E26-6008-41EC-8BAA-E56D3CACEDC1}"/>
              </a:ext>
            </a:extLst>
          </p:cNvPr>
          <p:cNvSpPr>
            <a:spLocks noGrp="1"/>
          </p:cNvSpPr>
          <p:nvPr>
            <p:ph idx="1"/>
          </p:nvPr>
        </p:nvSpPr>
        <p:spPr/>
        <p:txBody>
          <a:bodyPr/>
          <a:lstStyle/>
          <a:p>
            <a:r>
              <a:rPr lang="en-US" dirty="0"/>
              <a:t>Fuels can be defined as substances which undergo combustion in the presence of air to produce a  large amount of heat that can be used economically for domestic and industrial purpose.</a:t>
            </a:r>
          </a:p>
          <a:p>
            <a:r>
              <a:rPr lang="en-US" dirty="0"/>
              <a:t>Examples, Wood, Coal, Kerosene, Petrol</a:t>
            </a:r>
            <a:endParaRPr lang="en-IN" dirty="0"/>
          </a:p>
        </p:txBody>
      </p:sp>
    </p:spTree>
    <p:extLst>
      <p:ext uri="{BB962C8B-B14F-4D97-AF65-F5344CB8AC3E}">
        <p14:creationId xmlns:p14="http://schemas.microsoft.com/office/powerpoint/2010/main" val="391576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DBF3-B806-4028-8B37-2B2AA07F9EC3}"/>
              </a:ext>
            </a:extLst>
          </p:cNvPr>
          <p:cNvSpPr>
            <a:spLocks noGrp="1"/>
          </p:cNvSpPr>
          <p:nvPr>
            <p:ph type="title"/>
          </p:nvPr>
        </p:nvSpPr>
        <p:spPr/>
        <p:txBody>
          <a:bodyPr/>
          <a:lstStyle/>
          <a:p>
            <a:r>
              <a:rPr lang="en-US" dirty="0"/>
              <a:t>Classification of chemical fuels</a:t>
            </a:r>
            <a:endParaRPr lang="en-IN" dirty="0"/>
          </a:p>
        </p:txBody>
      </p:sp>
      <p:sp>
        <p:nvSpPr>
          <p:cNvPr id="3" name="Content Placeholder 2">
            <a:extLst>
              <a:ext uri="{FF2B5EF4-FFF2-40B4-BE49-F238E27FC236}">
                <a16:creationId xmlns:a16="http://schemas.microsoft.com/office/drawing/2014/main" id="{D5EF08BD-555E-4231-95EB-BAA95EC8BDBC}"/>
              </a:ext>
            </a:extLst>
          </p:cNvPr>
          <p:cNvSpPr>
            <a:spLocks noGrp="1"/>
          </p:cNvSpPr>
          <p:nvPr>
            <p:ph idx="1"/>
          </p:nvPr>
        </p:nvSpPr>
        <p:spPr/>
        <p:txBody>
          <a:bodyPr/>
          <a:lstStyle/>
          <a:p>
            <a:pPr marL="457200" indent="-457200">
              <a:buAutoNum type="alphaUcParenR"/>
            </a:pPr>
            <a:r>
              <a:rPr lang="en-US" dirty="0"/>
              <a:t>Based on the  origin: </a:t>
            </a:r>
            <a:r>
              <a:rPr lang="en-US" dirty="0" err="1"/>
              <a:t>i</a:t>
            </a:r>
            <a:r>
              <a:rPr lang="en-US" dirty="0"/>
              <a:t>) Primary or natural fuels</a:t>
            </a:r>
          </a:p>
          <a:p>
            <a:pPr marL="0" indent="0">
              <a:buNone/>
            </a:pPr>
            <a:r>
              <a:rPr lang="en-US" dirty="0"/>
              <a:t>                                              ii) Secondary or artificial or derived fuels</a:t>
            </a:r>
          </a:p>
          <a:p>
            <a:pPr marL="0" indent="0">
              <a:buNone/>
            </a:pPr>
            <a:endParaRPr lang="en-US" dirty="0"/>
          </a:p>
          <a:p>
            <a:pPr marL="0" indent="0">
              <a:buNone/>
            </a:pPr>
            <a:r>
              <a:rPr lang="en-US" dirty="0"/>
              <a:t>B) Based on Physical State: </a:t>
            </a:r>
            <a:r>
              <a:rPr lang="en-US" dirty="0" err="1"/>
              <a:t>i</a:t>
            </a:r>
            <a:r>
              <a:rPr lang="en-US" dirty="0"/>
              <a:t>) Solid Fuels</a:t>
            </a:r>
          </a:p>
          <a:p>
            <a:pPr marL="0" indent="0">
              <a:buNone/>
            </a:pPr>
            <a:r>
              <a:rPr lang="en-US" dirty="0"/>
              <a:t>                                                 ii) Liquid Fuels</a:t>
            </a:r>
          </a:p>
          <a:p>
            <a:pPr marL="0" indent="0">
              <a:buNone/>
            </a:pPr>
            <a:r>
              <a:rPr lang="en-US" dirty="0"/>
              <a:t>                                                  iii) Gaseous Fuels</a:t>
            </a:r>
          </a:p>
          <a:p>
            <a:pPr marL="0" indent="0">
              <a:buNone/>
            </a:pPr>
            <a:endParaRPr lang="en-US" dirty="0"/>
          </a:p>
          <a:p>
            <a:pPr marL="0" indent="0">
              <a:buNone/>
            </a:pPr>
            <a:r>
              <a:rPr lang="en-US" dirty="0"/>
              <a:t>C) Based on Chemical Nature</a:t>
            </a:r>
          </a:p>
          <a:p>
            <a:pPr marL="514350" indent="-514350">
              <a:buAutoNum type="romanLcParenR"/>
            </a:pPr>
            <a:r>
              <a:rPr lang="en-US" dirty="0"/>
              <a:t>Organic </a:t>
            </a:r>
            <a:r>
              <a:rPr lang="en-US" dirty="0" err="1"/>
              <a:t>eg.</a:t>
            </a:r>
            <a:r>
              <a:rPr lang="en-US" dirty="0"/>
              <a:t> Vegetable fuel, coal</a:t>
            </a:r>
          </a:p>
          <a:p>
            <a:pPr marL="514350" indent="-514350">
              <a:buAutoNum type="romanLcParenR"/>
            </a:pPr>
            <a:r>
              <a:rPr lang="en-US" dirty="0"/>
              <a:t>Inorganic </a:t>
            </a:r>
            <a:r>
              <a:rPr lang="en-US" dirty="0" err="1"/>
              <a:t>eg.</a:t>
            </a:r>
            <a:r>
              <a:rPr lang="en-US" dirty="0"/>
              <a:t> Iron Pyrites</a:t>
            </a:r>
          </a:p>
          <a:p>
            <a:pPr marL="514350" indent="-514350">
              <a:buAutoNum type="romanLcParenR"/>
            </a:pPr>
            <a:r>
              <a:rPr lang="en-US" dirty="0"/>
              <a:t>Nuclear Fuels </a:t>
            </a:r>
            <a:r>
              <a:rPr lang="en-US" dirty="0" err="1"/>
              <a:t>eg.</a:t>
            </a:r>
            <a:r>
              <a:rPr lang="en-US" dirty="0"/>
              <a:t> Uranium oxide</a:t>
            </a:r>
            <a:endParaRPr lang="en-IN" dirty="0"/>
          </a:p>
        </p:txBody>
      </p:sp>
    </p:spTree>
    <p:extLst>
      <p:ext uri="{BB962C8B-B14F-4D97-AF65-F5344CB8AC3E}">
        <p14:creationId xmlns:p14="http://schemas.microsoft.com/office/powerpoint/2010/main" val="290669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BA81C-7FBA-43C6-B8D4-1321894A8191}"/>
              </a:ext>
            </a:extLst>
          </p:cNvPr>
          <p:cNvSpPr>
            <a:spLocks noGrp="1"/>
          </p:cNvSpPr>
          <p:nvPr>
            <p:ph type="title"/>
          </p:nvPr>
        </p:nvSpPr>
        <p:spPr/>
        <p:txBody>
          <a:bodyPr/>
          <a:lstStyle/>
          <a:p>
            <a:r>
              <a:rPr lang="en-US" b="1" dirty="0"/>
              <a:t>Characteristic Properties of Fuels</a:t>
            </a:r>
            <a:endParaRPr lang="en-IN" b="1" dirty="0"/>
          </a:p>
        </p:txBody>
      </p:sp>
      <p:sp>
        <p:nvSpPr>
          <p:cNvPr id="3" name="Content Placeholder 2">
            <a:extLst>
              <a:ext uri="{FF2B5EF4-FFF2-40B4-BE49-F238E27FC236}">
                <a16:creationId xmlns:a16="http://schemas.microsoft.com/office/drawing/2014/main" id="{6C2E4A7A-C695-4BB4-9B01-AAB93EC091BE}"/>
              </a:ext>
            </a:extLst>
          </p:cNvPr>
          <p:cNvSpPr>
            <a:spLocks noGrp="1"/>
          </p:cNvSpPr>
          <p:nvPr>
            <p:ph idx="1"/>
          </p:nvPr>
        </p:nvSpPr>
        <p:spPr>
          <a:xfrm>
            <a:off x="628650" y="1825624"/>
            <a:ext cx="8210550" cy="4879975"/>
          </a:xfrm>
        </p:spPr>
        <p:txBody>
          <a:bodyPr>
            <a:normAutofit fontScale="85000" lnSpcReduction="20000"/>
          </a:bodyPr>
          <a:lstStyle/>
          <a:p>
            <a:r>
              <a:rPr lang="en-US" dirty="0"/>
              <a:t>Fuels are characterized by testing certain physical and chemical properties.</a:t>
            </a:r>
          </a:p>
          <a:p>
            <a:pPr marL="514350" indent="-514350">
              <a:buAutoNum type="romanLcParenR"/>
            </a:pPr>
            <a:r>
              <a:rPr lang="en-US" dirty="0"/>
              <a:t>Calorific Value should be as high as possible.</a:t>
            </a:r>
          </a:p>
          <a:p>
            <a:pPr marL="514350" indent="-514350">
              <a:buAutoNum type="romanLcParenR"/>
            </a:pPr>
            <a:r>
              <a:rPr lang="en-US" dirty="0"/>
              <a:t>Ignition temperature-Moderate</a:t>
            </a:r>
          </a:p>
          <a:p>
            <a:pPr marL="514350" indent="-514350">
              <a:buAutoNum type="romanLcParenR"/>
            </a:pPr>
            <a:r>
              <a:rPr lang="en-US" dirty="0"/>
              <a:t>Flame temperature should be as high as possible.</a:t>
            </a:r>
          </a:p>
          <a:p>
            <a:pPr marL="514350" indent="-514350">
              <a:buAutoNum type="romanLcParenR"/>
            </a:pPr>
            <a:r>
              <a:rPr lang="en-US" dirty="0"/>
              <a:t>Flash and Fire point should be as high as possible.</a:t>
            </a:r>
          </a:p>
          <a:p>
            <a:pPr marL="514350" indent="-514350">
              <a:buAutoNum type="romanLcParenR"/>
            </a:pPr>
            <a:r>
              <a:rPr lang="en-US" dirty="0"/>
              <a:t>Aniline point should be low.</a:t>
            </a:r>
          </a:p>
          <a:p>
            <a:pPr marL="514350" indent="-514350">
              <a:buAutoNum type="romanLcParenR"/>
            </a:pPr>
            <a:r>
              <a:rPr lang="en-US" dirty="0"/>
              <a:t>Cloud and  Pour point should be as low as possible.</a:t>
            </a:r>
          </a:p>
          <a:p>
            <a:pPr marL="514350" indent="-514350">
              <a:buAutoNum type="romanLcParenR"/>
            </a:pPr>
            <a:r>
              <a:rPr lang="en-US" dirty="0"/>
              <a:t>Viscosity should be adequate.</a:t>
            </a:r>
          </a:p>
          <a:p>
            <a:pPr marL="514350" indent="-514350">
              <a:buAutoNum type="romanLcParenR"/>
            </a:pPr>
            <a:r>
              <a:rPr lang="en-US" dirty="0"/>
              <a:t>Coke number should be as high as possible.</a:t>
            </a:r>
          </a:p>
          <a:p>
            <a:pPr marL="514350" indent="-514350">
              <a:buAutoNum type="romanLcParenR"/>
            </a:pPr>
            <a:r>
              <a:rPr lang="en-US" dirty="0"/>
              <a:t>Moisture content-as low as possible.</a:t>
            </a:r>
          </a:p>
          <a:p>
            <a:pPr marL="514350" indent="-514350">
              <a:buAutoNum type="romanLcParenR"/>
            </a:pPr>
            <a:r>
              <a:rPr lang="en-US" dirty="0"/>
              <a:t>Volatile matter as low as possible.</a:t>
            </a:r>
          </a:p>
          <a:p>
            <a:pPr marL="514350" indent="-514350">
              <a:buAutoNum type="romanLcParenR"/>
            </a:pPr>
            <a:r>
              <a:rPr lang="en-US" dirty="0"/>
              <a:t>Ash content should be absent.</a:t>
            </a:r>
          </a:p>
          <a:p>
            <a:pPr marL="514350" indent="-514350">
              <a:buAutoNum type="romanLcParenR"/>
            </a:pPr>
            <a:r>
              <a:rPr lang="en-US" dirty="0"/>
              <a:t>Easy risk free transport should be possible.</a:t>
            </a:r>
          </a:p>
          <a:p>
            <a:pPr marL="514350" indent="-514350">
              <a:buAutoNum type="romanLcParenR"/>
            </a:pPr>
            <a:r>
              <a:rPr lang="en-US" dirty="0"/>
              <a:t>Storage space-ideally fuel should occupy small space.</a:t>
            </a:r>
          </a:p>
          <a:p>
            <a:pPr marL="514350" indent="-514350">
              <a:buAutoNum type="romanLcParenR"/>
            </a:pPr>
            <a:r>
              <a:rPr lang="en-US" dirty="0"/>
              <a:t>Air requirement- adequate</a:t>
            </a:r>
          </a:p>
          <a:p>
            <a:pPr marL="514350" indent="-514350">
              <a:buAutoNum type="romanLcParenR"/>
            </a:pPr>
            <a:r>
              <a:rPr lang="en-US" dirty="0"/>
              <a:t>Harmless products should be  produced on combustion.</a:t>
            </a:r>
          </a:p>
          <a:p>
            <a:pPr marL="0" indent="0">
              <a:buNone/>
            </a:pPr>
            <a:endParaRPr lang="en-IN" dirty="0"/>
          </a:p>
        </p:txBody>
      </p:sp>
    </p:spTree>
    <p:extLst>
      <p:ext uri="{BB962C8B-B14F-4D97-AF65-F5344CB8AC3E}">
        <p14:creationId xmlns:p14="http://schemas.microsoft.com/office/powerpoint/2010/main" val="1847548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B37F3-23CB-4167-8785-B1E14AB61D52}"/>
              </a:ext>
            </a:extLst>
          </p:cNvPr>
          <p:cNvSpPr>
            <a:spLocks noGrp="1"/>
          </p:cNvSpPr>
          <p:nvPr>
            <p:ph type="title"/>
          </p:nvPr>
        </p:nvSpPr>
        <p:spPr/>
        <p:txBody>
          <a:bodyPr/>
          <a:lstStyle/>
          <a:p>
            <a:r>
              <a:rPr lang="en-US" dirty="0"/>
              <a:t>Calorific Value</a:t>
            </a:r>
            <a:endParaRPr lang="en-IN" dirty="0"/>
          </a:p>
        </p:txBody>
      </p:sp>
      <p:sp>
        <p:nvSpPr>
          <p:cNvPr id="3" name="Content Placeholder 2">
            <a:extLst>
              <a:ext uri="{FF2B5EF4-FFF2-40B4-BE49-F238E27FC236}">
                <a16:creationId xmlns:a16="http://schemas.microsoft.com/office/drawing/2014/main" id="{EA8BF88F-3DBC-418A-B264-A1AEC124B1B7}"/>
              </a:ext>
            </a:extLst>
          </p:cNvPr>
          <p:cNvSpPr>
            <a:spLocks noGrp="1"/>
          </p:cNvSpPr>
          <p:nvPr>
            <p:ph idx="1"/>
          </p:nvPr>
        </p:nvSpPr>
        <p:spPr/>
        <p:txBody>
          <a:bodyPr/>
          <a:lstStyle/>
          <a:p>
            <a:r>
              <a:rPr lang="en-US" dirty="0"/>
              <a:t>Calorific value is defined as the number of  parts of water which gets heated through 1°C by the heat evolved by the complete combustion of one unit weight  of fuel( unit volume of gaseous fuels) under the conditions such as </a:t>
            </a:r>
          </a:p>
          <a:p>
            <a:pPr marL="514350" indent="-514350">
              <a:buAutoNum type="romanLcParenR"/>
            </a:pPr>
            <a:r>
              <a:rPr lang="en-US" dirty="0"/>
              <a:t>Whole of heat evolved is absorbed by water.</a:t>
            </a:r>
          </a:p>
          <a:p>
            <a:pPr marL="514350" indent="-514350">
              <a:buAutoNum type="romanLcParenR"/>
            </a:pPr>
            <a:r>
              <a:rPr lang="en-US" dirty="0"/>
              <a:t>The products formed leave the system at atmospheric temperature and pressure.</a:t>
            </a:r>
          </a:p>
          <a:p>
            <a:pPr marL="0" indent="0">
              <a:buNone/>
            </a:pPr>
            <a:endParaRPr lang="en-US" dirty="0"/>
          </a:p>
          <a:p>
            <a:r>
              <a:rPr lang="en-US" dirty="0"/>
              <a:t>It is the most important property of fuel. </a:t>
            </a:r>
            <a:endParaRPr lang="en-IN" dirty="0"/>
          </a:p>
        </p:txBody>
      </p:sp>
    </p:spTree>
    <p:extLst>
      <p:ext uri="{BB962C8B-B14F-4D97-AF65-F5344CB8AC3E}">
        <p14:creationId xmlns:p14="http://schemas.microsoft.com/office/powerpoint/2010/main" val="188024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5D9F3-E95F-4331-8B07-81008DE3E798}"/>
              </a:ext>
            </a:extLst>
          </p:cNvPr>
          <p:cNvSpPr>
            <a:spLocks noGrp="1"/>
          </p:cNvSpPr>
          <p:nvPr>
            <p:ph type="title"/>
          </p:nvPr>
        </p:nvSpPr>
        <p:spPr/>
        <p:txBody>
          <a:bodyPr/>
          <a:lstStyle/>
          <a:p>
            <a:r>
              <a:rPr lang="en-US" b="1" dirty="0"/>
              <a:t>Units of calorific value</a:t>
            </a:r>
            <a:endParaRPr lang="en-IN" b="1" dirty="0"/>
          </a:p>
        </p:txBody>
      </p:sp>
      <p:sp>
        <p:nvSpPr>
          <p:cNvPr id="3" name="Content Placeholder 2">
            <a:extLst>
              <a:ext uri="{FF2B5EF4-FFF2-40B4-BE49-F238E27FC236}">
                <a16:creationId xmlns:a16="http://schemas.microsoft.com/office/drawing/2014/main" id="{6EC4050A-BAC8-47ED-BBF4-BB69C3D26F36}"/>
              </a:ext>
            </a:extLst>
          </p:cNvPr>
          <p:cNvSpPr>
            <a:spLocks noGrp="1"/>
          </p:cNvSpPr>
          <p:nvPr>
            <p:ph idx="1"/>
          </p:nvPr>
        </p:nvSpPr>
        <p:spPr/>
        <p:txBody>
          <a:bodyPr>
            <a:normAutofit fontScale="92500" lnSpcReduction="20000"/>
          </a:bodyPr>
          <a:lstStyle/>
          <a:p>
            <a:pPr marL="457200" indent="-457200">
              <a:buAutoNum type="arabicParenR"/>
            </a:pPr>
            <a:r>
              <a:rPr lang="en-US" dirty="0"/>
              <a:t>B.T.U. (British Thermal Unit)</a:t>
            </a:r>
          </a:p>
          <a:p>
            <a:pPr marL="0" indent="0">
              <a:buNone/>
            </a:pPr>
            <a:r>
              <a:rPr lang="en-US" dirty="0"/>
              <a:t>A British thermal unit may be defined as the heat required to raise the temperature of one pound of water from 60°F to 61°F.</a:t>
            </a:r>
          </a:p>
          <a:p>
            <a:pPr marL="0" indent="0">
              <a:buNone/>
            </a:pPr>
            <a:endParaRPr lang="en-US" dirty="0"/>
          </a:p>
          <a:p>
            <a:pPr marL="0" indent="0">
              <a:buNone/>
            </a:pPr>
            <a:r>
              <a:rPr lang="en-US" dirty="0"/>
              <a:t>2) K.C.U. (Kilogram Centigrade Unit)</a:t>
            </a:r>
          </a:p>
          <a:p>
            <a:pPr marL="0" indent="0">
              <a:buNone/>
            </a:pPr>
            <a:r>
              <a:rPr lang="en-US" dirty="0"/>
              <a:t>The calorie, a unit of heat may be defined as, the heat required to raise the  temperature of one Kg of water from 15°C to 16°C.</a:t>
            </a:r>
          </a:p>
          <a:p>
            <a:pPr marL="0" indent="0">
              <a:buNone/>
            </a:pPr>
            <a:r>
              <a:rPr lang="en-US" dirty="0"/>
              <a:t>Correlation between BTU and KCU:</a:t>
            </a:r>
          </a:p>
          <a:p>
            <a:pPr marL="0" indent="0">
              <a:buNone/>
            </a:pPr>
            <a:r>
              <a:rPr lang="en-US" dirty="0"/>
              <a:t>1BTU  = 0.252KCal  =252Cal</a:t>
            </a:r>
          </a:p>
          <a:p>
            <a:pPr marL="0" indent="0">
              <a:buNone/>
            </a:pPr>
            <a:r>
              <a:rPr lang="en-US" dirty="0"/>
              <a:t>1KCal = 3.968 BTU</a:t>
            </a:r>
          </a:p>
          <a:p>
            <a:pPr marL="0" indent="0">
              <a:buNone/>
            </a:pPr>
            <a:endParaRPr lang="en-US" dirty="0"/>
          </a:p>
          <a:p>
            <a:pPr marL="0" indent="0">
              <a:buNone/>
            </a:pPr>
            <a:r>
              <a:rPr lang="en-US" dirty="0"/>
              <a:t>3) C.H.U. (Centigrade Heat Unit)</a:t>
            </a:r>
          </a:p>
          <a:p>
            <a:pPr marL="0" indent="0">
              <a:buNone/>
            </a:pPr>
            <a:r>
              <a:rPr lang="en-US" dirty="0"/>
              <a:t>The calorific value can also be expressed as centigrade heat unit (C.H.U.)., which is the amount of heat required to raise temperature of one pound of water through one degree centigrade.</a:t>
            </a:r>
            <a:endParaRPr lang="en-IN" dirty="0"/>
          </a:p>
        </p:txBody>
      </p:sp>
    </p:spTree>
    <p:extLst>
      <p:ext uri="{BB962C8B-B14F-4D97-AF65-F5344CB8AC3E}">
        <p14:creationId xmlns:p14="http://schemas.microsoft.com/office/powerpoint/2010/main" val="35355420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EFCF7A-73D5-4A6D-AC70-951B82B7DD9F}"/>
              </a:ext>
            </a:extLst>
          </p:cNvPr>
          <p:cNvSpPr>
            <a:spLocks noGrp="1"/>
          </p:cNvSpPr>
          <p:nvPr>
            <p:ph idx="1"/>
          </p:nvPr>
        </p:nvSpPr>
        <p:spPr>
          <a:xfrm>
            <a:off x="628650" y="304800"/>
            <a:ext cx="7886700" cy="5872163"/>
          </a:xfrm>
        </p:spPr>
        <p:txBody>
          <a:bodyPr>
            <a:normAutofit lnSpcReduction="10000"/>
          </a:bodyPr>
          <a:lstStyle/>
          <a:p>
            <a:pPr marL="0" indent="0">
              <a:buNone/>
            </a:pPr>
            <a:r>
              <a:rPr lang="en-US" b="1" dirty="0"/>
              <a:t>1) High Calorific value (HCV) or Gross Calorific value (GCV):</a:t>
            </a:r>
          </a:p>
          <a:p>
            <a:pPr marL="0" indent="0">
              <a:buNone/>
            </a:pPr>
            <a:r>
              <a:rPr lang="en-US" dirty="0"/>
              <a:t>High calorific value may be defined as the total amount of heat produced when one unit of the fuel has been burnt completely and the  products of combustion have been cooled to 16°C or 60°F.</a:t>
            </a:r>
          </a:p>
          <a:p>
            <a:pPr marL="0" indent="0">
              <a:buNone/>
            </a:pPr>
            <a:endParaRPr lang="en-US" dirty="0"/>
          </a:p>
          <a:p>
            <a:pPr marL="0" indent="0">
              <a:buNone/>
            </a:pPr>
            <a:r>
              <a:rPr lang="en-US" b="1" dirty="0"/>
              <a:t>2) Low calorific value( LCV) or Net Calorific value (NCV)</a:t>
            </a:r>
          </a:p>
          <a:p>
            <a:pPr marL="0" indent="0">
              <a:buNone/>
            </a:pPr>
            <a:r>
              <a:rPr lang="en-US" dirty="0"/>
              <a:t>Low calorific value may be defined as the  net heat produced when unit mass or volume of fuel is completely burnt and  products are allowed to escape. </a:t>
            </a:r>
          </a:p>
          <a:p>
            <a:pPr marL="0" indent="0">
              <a:buNone/>
            </a:pPr>
            <a:endParaRPr lang="en-US" dirty="0"/>
          </a:p>
          <a:p>
            <a:pPr marL="0" indent="0">
              <a:buNone/>
            </a:pPr>
            <a:r>
              <a:rPr lang="en-US" dirty="0"/>
              <a:t>NCV or LCV  =  GCV (HCV) – Latent Heat of water formed</a:t>
            </a:r>
          </a:p>
          <a:p>
            <a:pPr marL="0" indent="0">
              <a:buNone/>
            </a:pPr>
            <a:r>
              <a:rPr lang="en-US" dirty="0"/>
              <a:t>                      =   GCV(HCV) – Mass of hydrogen x 9 x Latent  heat of steam</a:t>
            </a:r>
          </a:p>
          <a:p>
            <a:pPr marL="0" indent="0">
              <a:buNone/>
            </a:pPr>
            <a:r>
              <a:rPr lang="en-US" dirty="0"/>
              <a:t>                      =   GCV(HCV)  – 0.09 x %H  x 587</a:t>
            </a:r>
          </a:p>
          <a:p>
            <a:pPr marL="0" indent="0">
              <a:buNone/>
            </a:pPr>
            <a:endParaRPr lang="en-US" dirty="0"/>
          </a:p>
          <a:p>
            <a:pPr marL="0" indent="0">
              <a:buNone/>
            </a:pPr>
            <a:r>
              <a:rPr lang="en-US" dirty="0"/>
              <a:t>Because 1 part by weight of hydrogen produces 9 parts (1+8) by mass of water. </a:t>
            </a:r>
          </a:p>
          <a:p>
            <a:pPr marL="0" indent="0">
              <a:buNone/>
            </a:pPr>
            <a:endParaRPr lang="en-IN" dirty="0"/>
          </a:p>
        </p:txBody>
      </p:sp>
    </p:spTree>
    <p:extLst>
      <p:ext uri="{BB962C8B-B14F-4D97-AF65-F5344CB8AC3E}">
        <p14:creationId xmlns:p14="http://schemas.microsoft.com/office/powerpoint/2010/main" val="1005192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F1EF-E616-4046-9B33-8C2040B8D926}"/>
              </a:ext>
            </a:extLst>
          </p:cNvPr>
          <p:cNvSpPr>
            <a:spLocks noGrp="1"/>
          </p:cNvSpPr>
          <p:nvPr>
            <p:ph type="title"/>
          </p:nvPr>
        </p:nvSpPr>
        <p:spPr>
          <a:xfrm>
            <a:off x="628650" y="365127"/>
            <a:ext cx="7886700" cy="854074"/>
          </a:xfrm>
        </p:spPr>
        <p:txBody>
          <a:bodyPr/>
          <a:lstStyle/>
          <a:p>
            <a:r>
              <a:rPr lang="en-US" dirty="0"/>
              <a:t>Dulong Formula</a:t>
            </a:r>
            <a:endParaRPr lang="en-IN" dirty="0"/>
          </a:p>
        </p:txBody>
      </p:sp>
      <p:sp>
        <p:nvSpPr>
          <p:cNvPr id="3" name="Content Placeholder 2">
            <a:extLst>
              <a:ext uri="{FF2B5EF4-FFF2-40B4-BE49-F238E27FC236}">
                <a16:creationId xmlns:a16="http://schemas.microsoft.com/office/drawing/2014/main" id="{E9E08CBA-825D-4F20-9DAE-673AA5BCD895}"/>
              </a:ext>
            </a:extLst>
          </p:cNvPr>
          <p:cNvSpPr>
            <a:spLocks noGrp="1"/>
          </p:cNvSpPr>
          <p:nvPr>
            <p:ph idx="1"/>
          </p:nvPr>
        </p:nvSpPr>
        <p:spPr>
          <a:xfrm>
            <a:off x="457200" y="1535111"/>
            <a:ext cx="8305800" cy="4957762"/>
          </a:xfrm>
        </p:spPr>
        <p:txBody>
          <a:bodyPr>
            <a:normAutofit fontScale="92500" lnSpcReduction="20000"/>
          </a:bodyPr>
          <a:lstStyle/>
          <a:p>
            <a:r>
              <a:rPr lang="en-US" dirty="0"/>
              <a:t>The calorific value of fuels is determined theoretically by Dulong formula or I.A. Davies formula.</a:t>
            </a:r>
          </a:p>
          <a:p>
            <a:r>
              <a:rPr lang="en-US" dirty="0"/>
              <a:t>It is expressed as  </a:t>
            </a:r>
          </a:p>
          <a:p>
            <a:pPr marL="0" indent="0">
              <a:buNone/>
            </a:pPr>
            <a:endParaRPr lang="en-US" dirty="0"/>
          </a:p>
          <a:p>
            <a:pPr marL="0" indent="0">
              <a:buNone/>
            </a:pPr>
            <a:r>
              <a:rPr lang="en-US" dirty="0"/>
              <a:t>Q  =  1/100 [ 8080 x C  + 34500 x (H – O/8)  + 2240 x S]</a:t>
            </a:r>
          </a:p>
          <a:p>
            <a:pPr marL="0" indent="0">
              <a:buNone/>
            </a:pPr>
            <a:r>
              <a:rPr lang="en-US" dirty="0"/>
              <a:t>Where, Q = Calorific value in KCU/Kg</a:t>
            </a:r>
          </a:p>
          <a:p>
            <a:pPr marL="0" indent="0">
              <a:buNone/>
            </a:pPr>
            <a:r>
              <a:rPr lang="en-US" dirty="0"/>
              <a:t>              C = % of carbon</a:t>
            </a:r>
          </a:p>
          <a:p>
            <a:pPr marL="0" indent="0">
              <a:buNone/>
            </a:pPr>
            <a:r>
              <a:rPr lang="en-US" dirty="0"/>
              <a:t>              H = % of hydrogen</a:t>
            </a:r>
          </a:p>
          <a:p>
            <a:pPr marL="0" indent="0">
              <a:buNone/>
            </a:pPr>
            <a:r>
              <a:rPr lang="en-US" dirty="0"/>
              <a:t>               O = % of oxygen</a:t>
            </a:r>
          </a:p>
          <a:p>
            <a:pPr marL="0" indent="0">
              <a:buNone/>
            </a:pPr>
            <a:r>
              <a:rPr lang="en-US" dirty="0"/>
              <a:t>              S = % of </a:t>
            </a:r>
            <a:r>
              <a:rPr lang="en-US" dirty="0" err="1"/>
              <a:t>sulphur</a:t>
            </a:r>
            <a:endParaRPr lang="en-US" dirty="0"/>
          </a:p>
          <a:p>
            <a:pPr marL="0" indent="0">
              <a:buNone/>
            </a:pPr>
            <a:r>
              <a:rPr lang="en-US" dirty="0"/>
              <a:t>Dulong formula for HCV &amp; LCV</a:t>
            </a:r>
          </a:p>
          <a:p>
            <a:pPr marL="0" indent="0">
              <a:buNone/>
            </a:pPr>
            <a:r>
              <a:rPr lang="en-US" dirty="0"/>
              <a:t>HCV = 1/100  [8080 x C  + 34500 x (H – O/8)  + 2240 x S]</a:t>
            </a:r>
          </a:p>
          <a:p>
            <a:pPr marL="0" indent="0">
              <a:buNone/>
            </a:pPr>
            <a:r>
              <a:rPr lang="en-US" dirty="0"/>
              <a:t>LCV  = HCV –[ 9/100 x %H x 587]</a:t>
            </a:r>
          </a:p>
          <a:p>
            <a:pPr marL="0" indent="0">
              <a:buNone/>
            </a:pPr>
            <a:endParaRPr lang="en-US" dirty="0"/>
          </a:p>
          <a:p>
            <a:pPr marL="0" indent="0">
              <a:buNone/>
            </a:pPr>
            <a:r>
              <a:rPr lang="en-US" dirty="0"/>
              <a:t>Experimentally calorific value of solid and liquid fuel is determined using Bomb Calorimeter.</a:t>
            </a:r>
          </a:p>
        </p:txBody>
      </p:sp>
    </p:spTree>
    <p:extLst>
      <p:ext uri="{BB962C8B-B14F-4D97-AF65-F5344CB8AC3E}">
        <p14:creationId xmlns:p14="http://schemas.microsoft.com/office/powerpoint/2010/main" val="1896101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6B4655-4414-4DA3-B2F6-5738FC6D69C3}"/>
              </a:ext>
            </a:extLst>
          </p:cNvPr>
          <p:cNvSpPr>
            <a:spLocks noGrp="1"/>
          </p:cNvSpPr>
          <p:nvPr>
            <p:ph idx="1"/>
          </p:nvPr>
        </p:nvSpPr>
        <p:spPr>
          <a:xfrm>
            <a:off x="628650" y="381000"/>
            <a:ext cx="7886700" cy="5795963"/>
          </a:xfrm>
        </p:spPr>
        <p:txBody>
          <a:bodyPr>
            <a:normAutofit fontScale="77500" lnSpcReduction="20000"/>
          </a:bodyPr>
          <a:lstStyle/>
          <a:p>
            <a:r>
              <a:rPr lang="en-US" dirty="0"/>
              <a:t>Numerical 1: A sample of coal contains C = 55%, O = 28%, H =7%, S = 0.7%, N =0.2%, Ash = 0.2%. Calculate the GCV and NCV.</a:t>
            </a:r>
          </a:p>
          <a:p>
            <a:pPr marL="0" indent="0">
              <a:buNone/>
            </a:pPr>
            <a:r>
              <a:rPr lang="en-US" dirty="0" err="1"/>
              <a:t>Soln</a:t>
            </a:r>
            <a:r>
              <a:rPr lang="en-US" dirty="0"/>
              <a:t>:</a:t>
            </a:r>
          </a:p>
          <a:p>
            <a:pPr marL="0" indent="0">
              <a:buNone/>
            </a:pPr>
            <a:r>
              <a:rPr lang="en-US" dirty="0"/>
              <a:t>GCV = 1/100[ 8080C + 34500(H-O/8) + 2240S]</a:t>
            </a:r>
          </a:p>
          <a:p>
            <a:pPr marL="0" indent="0">
              <a:buNone/>
            </a:pPr>
            <a:r>
              <a:rPr lang="en-US" dirty="0"/>
              <a:t>           = 1/100 [ 8080x55  + 34500(7-28/8) + 2240 x 0.7]</a:t>
            </a:r>
          </a:p>
          <a:p>
            <a:pPr marL="0" indent="0">
              <a:buNone/>
            </a:pPr>
            <a:r>
              <a:rPr lang="en-US" dirty="0"/>
              <a:t>           = 5667 Kcal/Kg</a:t>
            </a:r>
          </a:p>
          <a:p>
            <a:pPr marL="0" indent="0">
              <a:buNone/>
            </a:pPr>
            <a:endParaRPr lang="en-US" dirty="0"/>
          </a:p>
          <a:p>
            <a:pPr marL="0" indent="0">
              <a:buNone/>
            </a:pPr>
            <a:r>
              <a:rPr lang="en-US" dirty="0"/>
              <a:t>NCV = HCV – 0.09 x % H x 587</a:t>
            </a:r>
          </a:p>
          <a:p>
            <a:pPr marL="0" indent="0">
              <a:buNone/>
            </a:pPr>
            <a:r>
              <a:rPr lang="en-US" dirty="0"/>
              <a:t>         = 5667 – 0.09 x 7 x 587</a:t>
            </a:r>
          </a:p>
          <a:p>
            <a:pPr marL="0" indent="0">
              <a:buNone/>
            </a:pPr>
            <a:r>
              <a:rPr lang="en-US" dirty="0"/>
              <a:t>         = 5297.19Kcal/Kg</a:t>
            </a:r>
          </a:p>
          <a:p>
            <a:pPr marL="0" indent="0">
              <a:buNone/>
            </a:pPr>
            <a:endParaRPr lang="en-US" dirty="0"/>
          </a:p>
          <a:p>
            <a:pPr marL="0" indent="0">
              <a:buNone/>
            </a:pPr>
            <a:r>
              <a:rPr lang="en-US" dirty="0"/>
              <a:t>Numerical 2: A sample of coal has following composition C = 70%, O = 8%, H = 10%, N =3%, S = 2%, Ash = 7%. Calculate HCV and GCV.</a:t>
            </a:r>
          </a:p>
          <a:p>
            <a:pPr marL="0" indent="0">
              <a:buNone/>
            </a:pPr>
            <a:endParaRPr lang="en-US" dirty="0"/>
          </a:p>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a:t>
            </a:r>
            <a:r>
              <a:rPr lang="en-US" dirty="0" err="1"/>
              <a:t>i</a:t>
            </a:r>
            <a:r>
              <a:rPr lang="en-US" dirty="0"/>
              <a:t>)</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p:txBody>
      </p:sp>
    </p:spTree>
    <p:extLst>
      <p:ext uri="{BB962C8B-B14F-4D97-AF65-F5344CB8AC3E}">
        <p14:creationId xmlns:p14="http://schemas.microsoft.com/office/powerpoint/2010/main" val="217956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543800" cy="914400"/>
          </a:xfrm>
        </p:spPr>
        <p:txBody>
          <a:bodyPr/>
          <a:lstStyle/>
          <a:p>
            <a:r>
              <a:rPr lang="en-US" dirty="0"/>
              <a:t>Sustainable Energy</a:t>
            </a:r>
          </a:p>
        </p:txBody>
      </p:sp>
      <p:sp>
        <p:nvSpPr>
          <p:cNvPr id="3" name="Content Placeholder 2"/>
          <p:cNvSpPr>
            <a:spLocks noGrp="1"/>
          </p:cNvSpPr>
          <p:nvPr>
            <p:ph idx="1"/>
          </p:nvPr>
        </p:nvSpPr>
        <p:spPr>
          <a:xfrm>
            <a:off x="381000" y="1676400"/>
            <a:ext cx="8458200" cy="4648200"/>
          </a:xfrm>
        </p:spPr>
        <p:txBody>
          <a:bodyPr/>
          <a:lstStyle/>
          <a:p>
            <a:pPr marL="137160" indent="0">
              <a:buNone/>
            </a:pPr>
            <a:r>
              <a:rPr lang="en-US" dirty="0"/>
              <a:t>Sustainable energy can be defined as a form of energy that can be utilized again and again without putting a source in danger of getting depleted, expired, or vanished.</a:t>
            </a:r>
          </a:p>
          <a:p>
            <a:pPr marL="137160" indent="0">
              <a:buNone/>
            </a:pPr>
            <a:r>
              <a:rPr lang="en-US" dirty="0"/>
              <a:t>Sustainable energy is power which is able to be replenished within a human lifetime and so cause no long-term damage to the environment. Sustainable energy includes all renewable energy sources, such as hydroelectricity, biomass, geothermal, wind, wave, tidal and solar energies.</a:t>
            </a:r>
          </a:p>
        </p:txBody>
      </p:sp>
    </p:spTree>
    <p:extLst>
      <p:ext uri="{BB962C8B-B14F-4D97-AF65-F5344CB8AC3E}">
        <p14:creationId xmlns:p14="http://schemas.microsoft.com/office/powerpoint/2010/main" val="3688831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Numerical 3: A sample of coal contains C = 61% , O = 32%, S = 0.5%, N = 0.2% and Ash = 0.3%. If NCV of coal is 5313.02KCal/Kg. Calculate % H and GCV.</a:t>
            </a:r>
          </a:p>
          <a:p>
            <a:pPr marL="0" indent="0">
              <a:buNone/>
            </a:pPr>
            <a:r>
              <a:rPr lang="en-US" dirty="0"/>
              <a:t>GCV =1/100[8080C + 34500(H-O/8) + 2240S]----</a:t>
            </a:r>
            <a:r>
              <a:rPr lang="en-US" dirty="0" err="1"/>
              <a:t>i</a:t>
            </a:r>
            <a:r>
              <a:rPr lang="en-US" dirty="0"/>
              <a:t>)</a:t>
            </a:r>
          </a:p>
          <a:p>
            <a:pPr marL="0" indent="0">
              <a:buNone/>
            </a:pPr>
            <a:r>
              <a:rPr lang="en-US" dirty="0"/>
              <a:t>NCV = GCV -0.09x%Hx587</a:t>
            </a:r>
          </a:p>
          <a:p>
            <a:pPr marL="0" indent="0">
              <a:buNone/>
            </a:pPr>
            <a:r>
              <a:rPr lang="en-US" dirty="0"/>
              <a:t>GCV = NCV + 0.09x%H x587-------ii)</a:t>
            </a:r>
          </a:p>
          <a:p>
            <a:pPr marL="0" indent="0">
              <a:buNone/>
            </a:pPr>
            <a:r>
              <a:rPr lang="en-US" dirty="0"/>
              <a:t>1/100[8080C + 34500(H-O/8) + 2240S) = NCV + 0.09x%Hx587</a:t>
            </a: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3263543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7886700" cy="4351338"/>
          </a:xfrm>
        </p:spPr>
        <p:txBody>
          <a:bodyPr>
            <a:normAutofit fontScale="92500" lnSpcReduction="10000"/>
          </a:bodyPr>
          <a:lstStyle/>
          <a:p>
            <a:pPr marL="0" indent="0">
              <a:buNone/>
            </a:pPr>
            <a:r>
              <a:rPr lang="en-US" dirty="0"/>
              <a:t>Numerical 3: A sample of coal contains C = 70% , O = 25%, S = 1%, N = 1% and Ash = 0.5%. If NCV of coal is 5200KCal/Kg. Calculate % H and GCV.</a:t>
            </a:r>
          </a:p>
          <a:p>
            <a:pPr marL="0" indent="0">
              <a:buNone/>
            </a:pPr>
            <a:r>
              <a:rPr lang="en-US" dirty="0">
                <a:solidFill>
                  <a:srgbClr val="C00000"/>
                </a:solidFill>
              </a:rPr>
              <a:t>GCV =80.80x70 + 345(H-25/8) + 22.40x1]----</a:t>
            </a:r>
            <a:r>
              <a:rPr lang="en-US" dirty="0" err="1">
                <a:solidFill>
                  <a:srgbClr val="C00000"/>
                </a:solidFill>
              </a:rPr>
              <a:t>i</a:t>
            </a:r>
            <a:r>
              <a:rPr lang="en-US" dirty="0">
                <a:solidFill>
                  <a:srgbClr val="C00000"/>
                </a:solidFill>
              </a:rPr>
              <a:t>)</a:t>
            </a:r>
          </a:p>
          <a:p>
            <a:pPr marL="0" indent="0">
              <a:buNone/>
            </a:pPr>
            <a:r>
              <a:rPr lang="en-US" dirty="0">
                <a:solidFill>
                  <a:srgbClr val="C00000"/>
                </a:solidFill>
              </a:rPr>
              <a:t>         =5656+345H-1078.125+22.4</a:t>
            </a:r>
          </a:p>
          <a:p>
            <a:pPr marL="0" indent="0">
              <a:buNone/>
            </a:pPr>
            <a:r>
              <a:rPr lang="en-US" dirty="0">
                <a:solidFill>
                  <a:srgbClr val="C00000"/>
                </a:solidFill>
              </a:rPr>
              <a:t>          = 4600+345H</a:t>
            </a:r>
          </a:p>
          <a:p>
            <a:pPr marL="0" indent="0">
              <a:buNone/>
            </a:pPr>
            <a:r>
              <a:rPr lang="en-US" dirty="0">
                <a:solidFill>
                  <a:srgbClr val="C00000"/>
                </a:solidFill>
              </a:rPr>
              <a:t>NCV = GCV - 0.09x%Hx587</a:t>
            </a:r>
          </a:p>
          <a:p>
            <a:pPr marL="0" indent="0">
              <a:buNone/>
            </a:pPr>
            <a:r>
              <a:rPr lang="en-US" dirty="0">
                <a:solidFill>
                  <a:srgbClr val="C00000"/>
                </a:solidFill>
              </a:rPr>
              <a:t>GCV = 5200 + 0.09x%H x587</a:t>
            </a:r>
          </a:p>
          <a:p>
            <a:pPr marL="0" indent="0">
              <a:buNone/>
            </a:pPr>
            <a:r>
              <a:rPr lang="en-US" dirty="0">
                <a:solidFill>
                  <a:srgbClr val="C00000"/>
                </a:solidFill>
              </a:rPr>
              <a:t>         = 5200 + 52.83H-------ii)</a:t>
            </a:r>
          </a:p>
          <a:p>
            <a:pPr marL="0" indent="0">
              <a:buNone/>
            </a:pPr>
            <a:r>
              <a:rPr lang="en-US" dirty="0">
                <a:solidFill>
                  <a:srgbClr val="C00000"/>
                </a:solidFill>
              </a:rPr>
              <a:t> 4600.275+345H = 5200 + 52.83H</a:t>
            </a:r>
          </a:p>
          <a:p>
            <a:pPr marL="0" indent="0">
              <a:buNone/>
            </a:pPr>
            <a:r>
              <a:rPr lang="en-IN" dirty="0">
                <a:solidFill>
                  <a:srgbClr val="C00000"/>
                </a:solidFill>
              </a:rPr>
              <a:t>345H- 52.83H = 5200-4600.275</a:t>
            </a:r>
          </a:p>
          <a:p>
            <a:pPr marL="0" indent="0">
              <a:buNone/>
            </a:pPr>
            <a:r>
              <a:rPr lang="en-IN" dirty="0">
                <a:solidFill>
                  <a:srgbClr val="C00000"/>
                </a:solidFill>
              </a:rPr>
              <a:t>292.17H = 599.725</a:t>
            </a:r>
          </a:p>
          <a:p>
            <a:pPr marL="0" indent="0">
              <a:buNone/>
            </a:pPr>
            <a:r>
              <a:rPr lang="en-IN" dirty="0">
                <a:solidFill>
                  <a:srgbClr val="C00000"/>
                </a:solidFill>
              </a:rPr>
              <a:t>H = 2.05%</a:t>
            </a:r>
          </a:p>
          <a:p>
            <a:pPr marL="0" indent="0">
              <a:buNone/>
            </a:pPr>
            <a:r>
              <a:rPr lang="en-IN" dirty="0">
                <a:solidFill>
                  <a:srgbClr val="C00000"/>
                </a:solidFill>
              </a:rPr>
              <a:t>GCV= 5308.44Kcal/Kg</a:t>
            </a:r>
          </a:p>
        </p:txBody>
      </p:sp>
    </p:spTree>
    <p:extLst>
      <p:ext uri="{BB962C8B-B14F-4D97-AF65-F5344CB8AC3E}">
        <p14:creationId xmlns:p14="http://schemas.microsoft.com/office/powerpoint/2010/main" val="3478058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930274"/>
          </a:xfrm>
        </p:spPr>
        <p:txBody>
          <a:bodyPr/>
          <a:lstStyle/>
          <a:p>
            <a:r>
              <a:rPr lang="en-IN" dirty="0"/>
              <a:t>Hydrocarbon as Fuel</a:t>
            </a:r>
          </a:p>
        </p:txBody>
      </p:sp>
      <p:sp>
        <p:nvSpPr>
          <p:cNvPr id="3" name="Content Placeholder 2"/>
          <p:cNvSpPr>
            <a:spLocks noGrp="1"/>
          </p:cNvSpPr>
          <p:nvPr>
            <p:ph idx="1"/>
          </p:nvPr>
        </p:nvSpPr>
        <p:spPr/>
        <p:txBody>
          <a:bodyPr>
            <a:normAutofit fontScale="92500" lnSpcReduction="20000"/>
          </a:bodyPr>
          <a:lstStyle/>
          <a:p>
            <a:r>
              <a:rPr lang="en-US" dirty="0"/>
              <a:t>Hydrocarbons are organic compounds composed primarily of hydrogen and carbon atoms. Hydrocarbons are the primary constituents of fossil fuels, which have been the backbone of modern civilization's energy consumption for decades. They power vehicles, aircraft, ships, and provide heating and electricity for residential, commercial, and industrial purposes.</a:t>
            </a:r>
          </a:p>
          <a:p>
            <a:r>
              <a:rPr lang="en-US" b="1" dirty="0"/>
              <a:t>Characteristics of Hydrocarbons as Fuel:</a:t>
            </a:r>
          </a:p>
          <a:p>
            <a:r>
              <a:rPr lang="en-US" b="1" dirty="0"/>
              <a:t>Energy-Dense:</a:t>
            </a:r>
            <a:r>
              <a:rPr lang="en-US" dirty="0"/>
              <a:t> Hydrocarbons are highly energy-dense compounds, making them efficient sources of fuel. When burned, they release significant amounts of energy, which can be harnessed for various purposes like transportation, electricity generation, heating, and industrial processes.</a:t>
            </a:r>
          </a:p>
          <a:p>
            <a:r>
              <a:rPr lang="en-US" b="1" dirty="0"/>
              <a:t>Various Forms:</a:t>
            </a:r>
            <a:r>
              <a:rPr lang="en-US" dirty="0"/>
              <a:t> Hydrocarbons exist in different forms, including solid (like coal), liquid (such as crude oil and its derivatives like gasoline, diesel, and kerosene), and gaseous (like natural gas). This diversity allows for flexibility in their applications.</a:t>
            </a:r>
          </a:p>
          <a:p>
            <a:r>
              <a:rPr lang="en-US" b="1" dirty="0"/>
              <a:t>Ease of Transport and Storage:</a:t>
            </a:r>
            <a:r>
              <a:rPr lang="en-US" dirty="0"/>
              <a:t> Liquid hydrocarbons, such as gasoline and diesel, are relatively easy to transport and store compared to other forms of energy. They have high energy density per unit volume, allowing for convenient storage and transportation via pipelines, tankers, and fuel storage facilities.</a:t>
            </a:r>
          </a:p>
        </p:txBody>
      </p:sp>
    </p:spTree>
    <p:extLst>
      <p:ext uri="{BB962C8B-B14F-4D97-AF65-F5344CB8AC3E}">
        <p14:creationId xmlns:p14="http://schemas.microsoft.com/office/powerpoint/2010/main" val="3528164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Environmental and Societal Impact:</a:t>
            </a:r>
            <a:endParaRPr lang="en-IN" dirty="0"/>
          </a:p>
        </p:txBody>
      </p:sp>
      <p:sp>
        <p:nvSpPr>
          <p:cNvPr id="3" name="Content Placeholder 2"/>
          <p:cNvSpPr>
            <a:spLocks noGrp="1"/>
          </p:cNvSpPr>
          <p:nvPr>
            <p:ph idx="1"/>
          </p:nvPr>
        </p:nvSpPr>
        <p:spPr>
          <a:xfrm>
            <a:off x="628650" y="1447800"/>
            <a:ext cx="7886700" cy="4729163"/>
          </a:xfrm>
        </p:spPr>
        <p:txBody>
          <a:bodyPr>
            <a:normAutofit/>
          </a:bodyPr>
          <a:lstStyle/>
          <a:p>
            <a:pPr algn="just"/>
            <a:r>
              <a:rPr lang="en-US" dirty="0"/>
              <a:t>The biggest challenge modern industrial society is facing today is the decline and exhaustion of the fossil energy resources. The primary sources of energy that power our civilization are those fossil fuels.</a:t>
            </a:r>
          </a:p>
          <a:p>
            <a:pPr algn="just"/>
            <a:r>
              <a:rPr lang="en-US" dirty="0"/>
              <a:t>The combustion of hydrocarbons releases carbon dioxide (CO2), a greenhouse gas contributing to climate change. Additionally, incomplete combustion can result in emissions of harmful pollutants like carbon monoxide (CO), nitrogen oxides (NOx), and particulate matter, which contribute to air pollution and health issues.</a:t>
            </a:r>
          </a:p>
          <a:p>
            <a:pPr algn="just"/>
            <a:r>
              <a:rPr lang="en-US" dirty="0"/>
              <a:t>Therefore continued use of hydrocarbon derived from fossils-sourced fuels is now widely recognized as unsustainable because of depleting supplies and increasing demand. </a:t>
            </a:r>
          </a:p>
        </p:txBody>
      </p:sp>
    </p:spTree>
    <p:extLst>
      <p:ext uri="{BB962C8B-B14F-4D97-AF65-F5344CB8AC3E}">
        <p14:creationId xmlns:p14="http://schemas.microsoft.com/office/powerpoint/2010/main" val="2077977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Future Trends and Alternatives:</a:t>
            </a:r>
            <a:endParaRPr lang="en-IN" dirty="0"/>
          </a:p>
        </p:txBody>
      </p:sp>
      <p:sp>
        <p:nvSpPr>
          <p:cNvPr id="3" name="Content Placeholder 2"/>
          <p:cNvSpPr>
            <a:spLocks noGrp="1"/>
          </p:cNvSpPr>
          <p:nvPr>
            <p:ph idx="1"/>
          </p:nvPr>
        </p:nvSpPr>
        <p:spPr/>
        <p:txBody>
          <a:bodyPr/>
          <a:lstStyle/>
          <a:p>
            <a:pPr algn="just"/>
            <a:r>
              <a:rPr lang="en-US" b="1" dirty="0"/>
              <a:t>Shift Towards Renewable Energy:</a:t>
            </a:r>
            <a:r>
              <a:rPr lang="en-US" dirty="0"/>
              <a:t> Increasing concerns about climate change and environmental impact are driving efforts to transition away from fossil fuels. Renewables like power alcohol and biodiesel, fuel cell are gaining prominence due to their lower environmental impact and potential for sustainable energy generation.</a:t>
            </a:r>
          </a:p>
          <a:p>
            <a:pPr marL="0" indent="0" algn="just">
              <a:buNone/>
            </a:pPr>
            <a:endParaRPr lang="en-US" dirty="0"/>
          </a:p>
          <a:p>
            <a:pPr algn="just"/>
            <a:r>
              <a:rPr lang="en-US" b="1" dirty="0"/>
              <a:t>Technological Innovations:</a:t>
            </a:r>
            <a:r>
              <a:rPr lang="en-US" dirty="0"/>
              <a:t> Ongoing research and development aim to improve the efficiency of hydrocarbon-based fuel production and reduce their environmental footprint.</a:t>
            </a:r>
          </a:p>
          <a:p>
            <a:pPr algn="just"/>
            <a:endParaRPr lang="en-IN" dirty="0"/>
          </a:p>
        </p:txBody>
      </p:sp>
    </p:spTree>
    <p:extLst>
      <p:ext uri="{BB962C8B-B14F-4D97-AF65-F5344CB8AC3E}">
        <p14:creationId xmlns:p14="http://schemas.microsoft.com/office/powerpoint/2010/main" val="394731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1"/>
            <a:ext cx="7886700" cy="914400"/>
          </a:xfrm>
        </p:spPr>
        <p:txBody>
          <a:bodyPr/>
          <a:lstStyle/>
          <a:p>
            <a:r>
              <a:rPr lang="en-IN" b="1" dirty="0"/>
              <a:t>Power alcohol</a:t>
            </a:r>
          </a:p>
        </p:txBody>
      </p:sp>
      <p:sp>
        <p:nvSpPr>
          <p:cNvPr id="3" name="Content Placeholder 2"/>
          <p:cNvSpPr>
            <a:spLocks noGrp="1"/>
          </p:cNvSpPr>
          <p:nvPr>
            <p:ph idx="1"/>
          </p:nvPr>
        </p:nvSpPr>
        <p:spPr>
          <a:xfrm>
            <a:off x="304800" y="914400"/>
            <a:ext cx="8210550" cy="5262563"/>
          </a:xfrm>
        </p:spPr>
        <p:txBody>
          <a:bodyPr/>
          <a:lstStyle/>
          <a:p>
            <a:pPr marL="0" indent="0" algn="just">
              <a:buNone/>
            </a:pPr>
            <a:r>
              <a:rPr lang="en-US" dirty="0"/>
              <a:t>Power alcohol, also known as ethanol or ethyl alcohol, is a type of renewable biofuel derived from plant materials such as sugarcane, corn, barley, wheat, or cellulose-rich materials like wood chips and agricultural residues. </a:t>
            </a:r>
          </a:p>
          <a:p>
            <a:pPr marL="0" indent="0" algn="just">
              <a:buNone/>
            </a:pPr>
            <a:r>
              <a:rPr lang="en-US" b="1" dirty="0"/>
              <a:t>Production:</a:t>
            </a:r>
          </a:p>
          <a:p>
            <a:pPr algn="just"/>
            <a:r>
              <a:rPr lang="en-US" b="1" dirty="0"/>
              <a:t>Fermentation:</a:t>
            </a:r>
            <a:r>
              <a:rPr lang="en-US" dirty="0"/>
              <a:t> Power alcohol is primarily produced through a process called fermentation, where sugars present in plant materials are converted into ethanol by the action of yeast or bacteria in the absence of oxygen.</a:t>
            </a:r>
          </a:p>
          <a:p>
            <a:pPr algn="just"/>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429001"/>
            <a:ext cx="5807075" cy="3322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25164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a:t>
            </a:r>
          </a:p>
        </p:txBody>
      </p:sp>
      <p:sp>
        <p:nvSpPr>
          <p:cNvPr id="3" name="Content Placeholder 2"/>
          <p:cNvSpPr>
            <a:spLocks noGrp="1"/>
          </p:cNvSpPr>
          <p:nvPr>
            <p:ph idx="1"/>
          </p:nvPr>
        </p:nvSpPr>
        <p:spPr>
          <a:xfrm>
            <a:off x="628650" y="1371600"/>
            <a:ext cx="7886700" cy="4805363"/>
          </a:xfrm>
        </p:spPr>
        <p:txBody>
          <a:bodyPr>
            <a:normAutofit/>
          </a:bodyPr>
          <a:lstStyle/>
          <a:p>
            <a:r>
              <a:rPr lang="en-US" sz="1600" b="1" dirty="0">
                <a:latin typeface="Times New Roman" panose="02020603050405020304" pitchFamily="18" charset="0"/>
                <a:cs typeface="Times New Roman" panose="02020603050405020304" pitchFamily="18" charset="0"/>
              </a:rPr>
              <a:t>Reduced Greenhouse Gas Emissions:</a:t>
            </a:r>
            <a:r>
              <a:rPr lang="en-US" sz="1600" dirty="0">
                <a:latin typeface="Times New Roman" panose="02020603050405020304" pitchFamily="18" charset="0"/>
                <a:cs typeface="Times New Roman" panose="02020603050405020304" pitchFamily="18" charset="0"/>
              </a:rPr>
              <a:t> When compared to fossil fuels, ethanol generally produces lower net carbon dioxide emissions, contributing to mitigating climate change.</a:t>
            </a:r>
          </a:p>
          <a:p>
            <a:r>
              <a:rPr lang="en-US" sz="1600" b="1" dirty="0">
                <a:latin typeface="Times New Roman" panose="02020603050405020304" pitchFamily="18" charset="0"/>
                <a:cs typeface="Times New Roman" panose="02020603050405020304" pitchFamily="18" charset="0"/>
              </a:rPr>
              <a:t>Domestic Production:</a:t>
            </a:r>
            <a:r>
              <a:rPr lang="en-US" sz="1600" dirty="0">
                <a:latin typeface="Times New Roman" panose="02020603050405020304" pitchFamily="18" charset="0"/>
                <a:cs typeface="Times New Roman" panose="02020603050405020304" pitchFamily="18" charset="0"/>
              </a:rPr>
              <a:t> Many countries aim to promote ethanol production from locally grown crops, reducing dependence on imported oil and enhancing energy security.</a:t>
            </a:r>
          </a:p>
          <a:p>
            <a:r>
              <a:rPr lang="en-US" sz="1600" b="1" dirty="0">
                <a:latin typeface="Times New Roman" panose="02020603050405020304" pitchFamily="18" charset="0"/>
                <a:cs typeface="Times New Roman" panose="02020603050405020304" pitchFamily="18" charset="0"/>
              </a:rPr>
              <a:t>Fuel Properties:</a:t>
            </a:r>
            <a:r>
              <a:rPr lang="en-US" sz="1600" dirty="0">
                <a:latin typeface="Times New Roman" panose="02020603050405020304" pitchFamily="18" charset="0"/>
                <a:cs typeface="Times New Roman" panose="02020603050405020304" pitchFamily="18" charset="0"/>
              </a:rPr>
              <a:t> Ethanol has high octane ratings and can be used as a blending component in gasoline to enhance its octane level and reduce emissions. </a:t>
            </a:r>
          </a:p>
          <a:p>
            <a:r>
              <a:rPr lang="en-US" sz="1600" b="1" dirty="0">
                <a:latin typeface="Times New Roman" panose="02020603050405020304" pitchFamily="18" charset="0"/>
                <a:cs typeface="Times New Roman" panose="02020603050405020304" pitchFamily="18" charset="0"/>
              </a:rPr>
              <a:t>Renewable and Environmentally Friendly:</a:t>
            </a:r>
            <a:r>
              <a:rPr lang="en-US" sz="1600" dirty="0">
                <a:latin typeface="Times New Roman" panose="02020603050405020304" pitchFamily="18" charset="0"/>
                <a:cs typeface="Times New Roman" panose="02020603050405020304" pitchFamily="18" charset="0"/>
              </a:rPr>
              <a:t> Power alcohol is considered a renewable fuel as it is derived from plant matter that can be grown and harvested repeatedly. It is also relatively cleaner burning compared to fossil fuels, emitting fewer greenhouse gases and pollutants like carbon monoxide and particulate matter</a:t>
            </a:r>
            <a:r>
              <a:rPr lang="en-US" dirty="0"/>
              <a:t>.</a:t>
            </a:r>
            <a:endParaRPr lang="en-IN" dirty="0"/>
          </a:p>
        </p:txBody>
      </p:sp>
    </p:spTree>
    <p:extLst>
      <p:ext uri="{BB962C8B-B14F-4D97-AF65-F5344CB8AC3E}">
        <p14:creationId xmlns:p14="http://schemas.microsoft.com/office/powerpoint/2010/main" val="23710966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Limitations</a:t>
            </a:r>
          </a:p>
        </p:txBody>
      </p:sp>
      <p:sp>
        <p:nvSpPr>
          <p:cNvPr id="3" name="Content Placeholder 2"/>
          <p:cNvSpPr>
            <a:spLocks noGrp="1"/>
          </p:cNvSpPr>
          <p:nvPr>
            <p:ph idx="1"/>
          </p:nvPr>
        </p:nvSpPr>
        <p:spPr>
          <a:xfrm>
            <a:off x="628650" y="1371600"/>
            <a:ext cx="7886700" cy="4351338"/>
          </a:xfrm>
        </p:spPr>
        <p:txBody>
          <a:bodyPr>
            <a:normAutofit/>
          </a:bodyPr>
          <a:lstStyle/>
          <a:p>
            <a:pPr algn="just"/>
            <a:r>
              <a:rPr lang="en-US" sz="1700" b="1" dirty="0">
                <a:latin typeface="Times New Roman" panose="02020603050405020304" pitchFamily="18" charset="0"/>
                <a:cs typeface="Times New Roman" panose="02020603050405020304" pitchFamily="18" charset="0"/>
              </a:rPr>
              <a:t>Lower Energy Density:</a:t>
            </a:r>
            <a:r>
              <a:rPr lang="en-US" sz="1700" dirty="0">
                <a:latin typeface="Times New Roman" panose="02020603050405020304" pitchFamily="18" charset="0"/>
                <a:cs typeface="Times New Roman" panose="02020603050405020304" pitchFamily="18" charset="0"/>
              </a:rPr>
              <a:t> Ethanol has a lower energy density ( calorific value 7000 Kcal/Kg as compared to gasoline ( 12000 Kcal /Kg), resulting in decreased fuel efficiency when used as a standalone fuel. Vehicles running on ethanol may experience reduced mileage compared to gasoline-powered vehicles.</a:t>
            </a:r>
          </a:p>
          <a:p>
            <a:pPr algn="just"/>
            <a:r>
              <a:rPr lang="en-US" sz="1700" b="1" dirty="0">
                <a:latin typeface="Times New Roman" panose="02020603050405020304" pitchFamily="18" charset="0"/>
                <a:cs typeface="Times New Roman" panose="02020603050405020304" pitchFamily="18" charset="0"/>
              </a:rPr>
              <a:t>Cold Weather Performance:</a:t>
            </a:r>
            <a:r>
              <a:rPr lang="en-US" sz="1700" dirty="0">
                <a:latin typeface="Times New Roman" panose="02020603050405020304" pitchFamily="18" charset="0"/>
                <a:cs typeface="Times New Roman" panose="02020603050405020304" pitchFamily="18" charset="0"/>
              </a:rPr>
              <a:t> Ethanol has a higher water content, making it prone to issues in cold weather conditions, such as difficulties in starting engines and potential corrosion of fuel system components.</a:t>
            </a:r>
          </a:p>
          <a:p>
            <a:pPr algn="just"/>
            <a:r>
              <a:rPr lang="en-US" sz="1700" b="1" dirty="0">
                <a:latin typeface="Times New Roman" panose="02020603050405020304" pitchFamily="18" charset="0"/>
                <a:cs typeface="Times New Roman" panose="02020603050405020304" pitchFamily="18" charset="0"/>
              </a:rPr>
              <a:t>Infrastructure and Compatibility Issues:</a:t>
            </a:r>
            <a:r>
              <a:rPr lang="en-US" sz="1700" dirty="0">
                <a:latin typeface="Times New Roman" panose="02020603050405020304" pitchFamily="18" charset="0"/>
                <a:cs typeface="Times New Roman" panose="02020603050405020304" pitchFamily="18" charset="0"/>
              </a:rPr>
              <a:t> While some vehicles are designed to run on ethanol (flex-fuel vehicles), the widespread use of ethanol as a fuel requires significant changes in infrastructure, including fuel distribution systems and vehicle engines, which might not be readily available or cost-effective.</a:t>
            </a:r>
          </a:p>
          <a:p>
            <a:pPr algn="just"/>
            <a:r>
              <a:rPr lang="en-US" sz="1700" dirty="0">
                <a:latin typeface="Times New Roman" panose="02020603050405020304" pitchFamily="18" charset="0"/>
                <a:cs typeface="Times New Roman" panose="02020603050405020304" pitchFamily="18" charset="0"/>
              </a:rPr>
              <a:t>It must be noted that these disadvantages are significantly reduced when biodiesel is used in blends with petrol. </a:t>
            </a:r>
            <a:endParaRPr lang="en-IN" sz="17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2931718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1006474"/>
          </a:xfrm>
        </p:spPr>
        <p:txBody>
          <a:bodyPr/>
          <a:lstStyle/>
          <a:p>
            <a:r>
              <a:rPr lang="en-IN" b="1" dirty="0"/>
              <a:t>Biodiesel </a:t>
            </a:r>
          </a:p>
        </p:txBody>
      </p:sp>
      <p:sp>
        <p:nvSpPr>
          <p:cNvPr id="3" name="Content Placeholder 2"/>
          <p:cNvSpPr>
            <a:spLocks noGrp="1"/>
          </p:cNvSpPr>
          <p:nvPr>
            <p:ph idx="1"/>
          </p:nvPr>
        </p:nvSpPr>
        <p:spPr>
          <a:xfrm>
            <a:off x="628650" y="1066800"/>
            <a:ext cx="7886700" cy="5110163"/>
          </a:xfrm>
        </p:spPr>
        <p:txBody>
          <a:bodyPr/>
          <a:lstStyle/>
          <a:p>
            <a:r>
              <a:rPr lang="en-US" dirty="0"/>
              <a:t>Biodiesel is a liquid biofuel obtained by chemical processes from vegetable oils or animal fats and an alcohol that can be used in diesel engines, alone or blended with diesel oil</a:t>
            </a:r>
          </a:p>
          <a:p>
            <a:r>
              <a:rPr lang="en-US" dirty="0"/>
              <a:t>Biodiesel is an alternative energy source and could be a substitute for petroleum-based diesel fuel. </a:t>
            </a:r>
          </a:p>
          <a:p>
            <a:r>
              <a:rPr lang="en-US" dirty="0"/>
              <a:t>The production of biodiesel chemical reaction is known as transesterification.</a:t>
            </a:r>
          </a:p>
          <a:p>
            <a:r>
              <a:rPr lang="en-US" dirty="0"/>
              <a:t>Transesterification is the chemical process, which converts natural fats and oils into Biodiesel. Most of the biodiesel is produced from waste animal fats and  vegetable oils obtained from restaurants, and industrial food producers.</a:t>
            </a:r>
          </a:p>
          <a:p>
            <a:endParaRPr lang="en-US" dirty="0"/>
          </a:p>
          <a:p>
            <a:endParaRPr lang="en-US" dirty="0"/>
          </a:p>
          <a:p>
            <a:endParaRPr lang="en-US" dirty="0"/>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4572000"/>
            <a:ext cx="6477000" cy="170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82373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US" dirty="0"/>
              <a:t>Advantages of the Use of Biodiesel:</a:t>
            </a:r>
            <a:endParaRPr lang="en-IN" dirty="0"/>
          </a:p>
        </p:txBody>
      </p:sp>
      <p:sp>
        <p:nvSpPr>
          <p:cNvPr id="3" name="Content Placeholder 2"/>
          <p:cNvSpPr>
            <a:spLocks noGrp="1"/>
          </p:cNvSpPr>
          <p:nvPr>
            <p:ph idx="1"/>
          </p:nvPr>
        </p:nvSpPr>
        <p:spPr>
          <a:xfrm>
            <a:off x="628650" y="1524000"/>
            <a:ext cx="7886700" cy="4652963"/>
          </a:xfrm>
        </p:spPr>
        <p:txBody>
          <a:bodyPr>
            <a:normAutofit/>
          </a:bodyPr>
          <a:lstStyle/>
          <a:p>
            <a:r>
              <a:rPr lang="en-US" sz="1600" dirty="0">
                <a:latin typeface="Times New Roman" panose="02020603050405020304" pitchFamily="18" charset="0"/>
                <a:cs typeface="Times New Roman" panose="02020603050405020304" pitchFamily="18" charset="0"/>
              </a:rPr>
              <a:t>Some of the advantages of using biodiesel as a replacement for diesel fuel are Renewable fuel, obtained from vegetable oils or animal fats.  </a:t>
            </a:r>
          </a:p>
          <a:p>
            <a:r>
              <a:rPr lang="en-US" sz="1600" dirty="0">
                <a:latin typeface="Times New Roman" panose="02020603050405020304" pitchFamily="18" charset="0"/>
                <a:cs typeface="Times New Roman" panose="02020603050405020304" pitchFamily="18" charset="0"/>
              </a:rPr>
              <a:t>Low toxicity, in comparison with diesel fuel.  Degrades more rapidly than diesel fuel, minimizing the environmental consequences of biofuel spills. </a:t>
            </a:r>
          </a:p>
          <a:p>
            <a:r>
              <a:rPr lang="en-US" sz="1600" dirty="0">
                <a:latin typeface="Times New Roman" panose="02020603050405020304" pitchFamily="18" charset="0"/>
                <a:cs typeface="Times New Roman" panose="02020603050405020304" pitchFamily="18" charset="0"/>
              </a:rPr>
              <a:t> Lower emissions of contaminants: carbon monoxide, particulate matter, polycyclic aromatic hydrocarbons, aldehydes. </a:t>
            </a:r>
          </a:p>
          <a:p>
            <a:r>
              <a:rPr lang="en-US" sz="1600" dirty="0">
                <a:latin typeface="Times New Roman" panose="02020603050405020304" pitchFamily="18" charset="0"/>
                <a:cs typeface="Times New Roman" panose="02020603050405020304" pitchFamily="18" charset="0"/>
              </a:rPr>
              <a:t> Lower health risk, due to reduced emissions of carcinogenic substances.  No sulfur dioxide (SO2) emissions. </a:t>
            </a:r>
          </a:p>
          <a:p>
            <a:r>
              <a:rPr lang="en-US" sz="1600" dirty="0">
                <a:latin typeface="Times New Roman" panose="02020603050405020304" pitchFamily="18" charset="0"/>
                <a:cs typeface="Times New Roman" panose="02020603050405020304" pitchFamily="18" charset="0"/>
              </a:rPr>
              <a:t>Higher flash point (100C minimum). </a:t>
            </a:r>
          </a:p>
          <a:p>
            <a:r>
              <a:rPr lang="en-US" sz="1600" dirty="0">
                <a:latin typeface="Times New Roman" panose="02020603050405020304" pitchFamily="18" charset="0"/>
                <a:cs typeface="Times New Roman" panose="02020603050405020304" pitchFamily="18" charset="0"/>
              </a:rPr>
              <a:t> May be blended with diesel fuel at any proportion; both fuels may be mixed during the fuel supply to vehicles. </a:t>
            </a:r>
          </a:p>
          <a:p>
            <a:r>
              <a:rPr lang="en-US" sz="1600" dirty="0">
                <a:latin typeface="Times New Roman" panose="02020603050405020304" pitchFamily="18" charset="0"/>
                <a:cs typeface="Times New Roman" panose="02020603050405020304" pitchFamily="18" charset="0"/>
              </a:rPr>
              <a:t>Excellent properties as a lubricant. </a:t>
            </a:r>
          </a:p>
          <a:p>
            <a:r>
              <a:rPr lang="en-US" sz="1600" dirty="0">
                <a:latin typeface="Times New Roman" panose="02020603050405020304" pitchFamily="18" charset="0"/>
                <a:cs typeface="Times New Roman" panose="02020603050405020304" pitchFamily="18" charset="0"/>
              </a:rPr>
              <a:t>It is the only alternative fuel that can be used in a conventional diesel engine, without modifications.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104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400" y="228600"/>
            <a:ext cx="7543800" cy="914400"/>
          </a:xfrm>
        </p:spPr>
        <p:txBody>
          <a:bodyPr/>
          <a:lstStyle/>
          <a:p>
            <a:r>
              <a:rPr lang="en-US" dirty="0"/>
              <a:t>Classification of Energy</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543800" cy="41670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67267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lstStyle/>
          <a:p>
            <a:r>
              <a:rPr lang="en-US" dirty="0"/>
              <a:t>Disadvantages of the Use of Biodiesel</a:t>
            </a:r>
            <a:endParaRPr lang="en-IN" dirty="0"/>
          </a:p>
        </p:txBody>
      </p:sp>
      <p:sp>
        <p:nvSpPr>
          <p:cNvPr id="3" name="Content Placeholder 2"/>
          <p:cNvSpPr>
            <a:spLocks noGrp="1"/>
          </p:cNvSpPr>
          <p:nvPr>
            <p:ph idx="1"/>
          </p:nvPr>
        </p:nvSpPr>
        <p:spPr>
          <a:xfrm>
            <a:off x="628650" y="1219200"/>
            <a:ext cx="7886700" cy="4957763"/>
          </a:xfrm>
        </p:spPr>
        <p:txBody>
          <a:bodyPr>
            <a:normAutofit/>
          </a:bodyPr>
          <a:lstStyle/>
          <a:p>
            <a:r>
              <a:rPr lang="en-US" sz="1600" dirty="0">
                <a:latin typeface="Times New Roman" panose="02020603050405020304" pitchFamily="18" charset="0"/>
                <a:cs typeface="Times New Roman" panose="02020603050405020304" pitchFamily="18" charset="0"/>
              </a:rPr>
              <a:t>Slightly higher fuel consumption due to the lower calorific value of biodiesel. </a:t>
            </a:r>
          </a:p>
          <a:p>
            <a:r>
              <a:rPr lang="en-US" sz="1600" dirty="0">
                <a:latin typeface="Times New Roman" panose="02020603050405020304" pitchFamily="18" charset="0"/>
                <a:cs typeface="Times New Roman" panose="02020603050405020304" pitchFamily="18" charset="0"/>
              </a:rPr>
              <a:t> Slightly higher nitrous oxide (NOx) emissions than diesel fuel. </a:t>
            </a:r>
          </a:p>
          <a:p>
            <a:r>
              <a:rPr lang="en-US" sz="1600" dirty="0">
                <a:latin typeface="Times New Roman" panose="02020603050405020304" pitchFamily="18" charset="0"/>
                <a:cs typeface="Times New Roman" panose="02020603050405020304" pitchFamily="18" charset="0"/>
              </a:rPr>
              <a:t> Higher freezing point than diesel fuel. This may be inconvenient in cold climates. </a:t>
            </a:r>
          </a:p>
          <a:p>
            <a:r>
              <a:rPr lang="en-US" sz="1600" dirty="0">
                <a:latin typeface="Times New Roman" panose="02020603050405020304" pitchFamily="18" charset="0"/>
                <a:cs typeface="Times New Roman" panose="02020603050405020304" pitchFamily="18" charset="0"/>
              </a:rPr>
              <a:t>It is less stable than diesel fuel, and therefore long-term storage (more than six months) of biodiesel is not recommended. </a:t>
            </a:r>
          </a:p>
          <a:p>
            <a:r>
              <a:rPr lang="en-US" sz="1600" dirty="0">
                <a:latin typeface="Times New Roman" panose="02020603050405020304" pitchFamily="18" charset="0"/>
                <a:cs typeface="Times New Roman" panose="02020603050405020304" pitchFamily="18" charset="0"/>
              </a:rPr>
              <a:t>It may degrade plastic and natural rubber gaskets and hoses when used in pure form, in which case replacement with Teflon components is recommended. </a:t>
            </a:r>
          </a:p>
          <a:p>
            <a:r>
              <a:rPr lang="en-US" sz="1600" dirty="0">
                <a:latin typeface="Times New Roman" panose="02020603050405020304" pitchFamily="18" charset="0"/>
                <a:cs typeface="Times New Roman" panose="02020603050405020304" pitchFamily="18" charset="0"/>
              </a:rPr>
              <a:t>In consequence, the cleaning of tanks prior to filling with biodiesel is recommended. </a:t>
            </a:r>
          </a:p>
          <a:p>
            <a:r>
              <a:rPr lang="en-US" sz="1600" dirty="0">
                <a:latin typeface="Times New Roman" panose="02020603050405020304" pitchFamily="18" charset="0"/>
                <a:cs typeface="Times New Roman" panose="02020603050405020304" pitchFamily="18" charset="0"/>
              </a:rPr>
              <a:t>It must be noted that these disadvantages are significantly reduced when biodiesel is used in blends with diesel fuel. </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8046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sz="4800" dirty="0"/>
              <a:t>Rechargeable Batteries</a:t>
            </a:r>
            <a:endParaRPr lang="en-US" sz="4800" dirty="0">
              <a:latin typeface="Algerian" pitchFamily="82" charset="0"/>
            </a:endParaRPr>
          </a:p>
        </p:txBody>
      </p:sp>
    </p:spTree>
    <p:extLst>
      <p:ext uri="{BB962C8B-B14F-4D97-AF65-F5344CB8AC3E}">
        <p14:creationId xmlns:p14="http://schemas.microsoft.com/office/powerpoint/2010/main" val="2772347992"/>
      </p:ext>
    </p:extLst>
  </p:cSld>
  <p:clrMapOvr>
    <a:masterClrMapping/>
  </p:clrMapOvr>
  <p:transition>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625474"/>
          </a:xfrm>
        </p:spPr>
        <p:txBody>
          <a:bodyPr>
            <a:normAutofit fontScale="90000"/>
          </a:bodyPr>
          <a:lstStyle/>
          <a:p>
            <a:r>
              <a:rPr lang="en-US" sz="4400" dirty="0">
                <a:latin typeface="Algerian" pitchFamily="82" charset="0"/>
              </a:rPr>
              <a:t>INTRODUCTION</a:t>
            </a:r>
          </a:p>
        </p:txBody>
      </p:sp>
      <p:sp>
        <p:nvSpPr>
          <p:cNvPr id="3" name="Content Placeholder 2"/>
          <p:cNvSpPr>
            <a:spLocks noGrp="1"/>
          </p:cNvSpPr>
          <p:nvPr>
            <p:ph idx="1"/>
          </p:nvPr>
        </p:nvSpPr>
        <p:spPr>
          <a:xfrm>
            <a:off x="628650" y="1219200"/>
            <a:ext cx="7886700" cy="4957763"/>
          </a:xfrm>
        </p:spPr>
        <p:txBody>
          <a:bodyPr>
            <a:normAutofit/>
          </a:bodyPr>
          <a:lstStyle/>
          <a:p>
            <a:r>
              <a:rPr lang="en-US" sz="2400" dirty="0"/>
              <a:t>Battery: It is a device consisting of two or more galvanic cells connected in series or parallel or both</a:t>
            </a:r>
          </a:p>
          <a:p>
            <a:pPr>
              <a:buNone/>
            </a:pPr>
            <a:r>
              <a:rPr lang="en-US" sz="2400" dirty="0"/>
              <a:t>Classification of batteries:</a:t>
            </a:r>
          </a:p>
          <a:p>
            <a:pPr>
              <a:buNone/>
            </a:pPr>
            <a:r>
              <a:rPr lang="en-US" sz="2400" dirty="0"/>
              <a:t> 1. Primary batteries: In these batteries the cell reaction is not reversible, after discharging cannot be rechargeable.</a:t>
            </a:r>
          </a:p>
          <a:p>
            <a:pPr>
              <a:buNone/>
            </a:pPr>
            <a:r>
              <a:rPr lang="en-US" sz="2400" dirty="0"/>
              <a:t> Ex. Zn-MnO2 dry cell.</a:t>
            </a:r>
          </a:p>
          <a:p>
            <a:pPr>
              <a:buNone/>
            </a:pPr>
            <a:endParaRPr lang="en-US" sz="2400" dirty="0">
              <a:latin typeface="Bell MT" pitchFamily="18" charset="0"/>
            </a:endParaRPr>
          </a:p>
          <a:p>
            <a:pPr>
              <a:buNone/>
            </a:pPr>
            <a:r>
              <a:rPr lang="en-US" sz="2400" dirty="0"/>
              <a:t>2. Secondary batteries: In these battery the cell reaction is completely reversible, after discharging can easily rechargeable. </a:t>
            </a:r>
          </a:p>
          <a:p>
            <a:pPr>
              <a:buNone/>
            </a:pPr>
            <a:r>
              <a:rPr lang="en-US" sz="2400" dirty="0"/>
              <a:t>Ex. Lead-acid battery, Ni-Cd battery.</a:t>
            </a:r>
            <a:br>
              <a:rPr lang="en-US" sz="2200" dirty="0">
                <a:latin typeface="Bell MT" pitchFamily="18" charset="0"/>
              </a:rPr>
            </a:br>
            <a:endParaRPr lang="en-US" sz="2200" dirty="0">
              <a:latin typeface="Bell MT" pitchFamily="18" charset="0"/>
            </a:endParaRPr>
          </a:p>
        </p:txBody>
      </p:sp>
    </p:spTree>
    <p:extLst>
      <p:ext uri="{BB962C8B-B14F-4D97-AF65-F5344CB8AC3E}">
        <p14:creationId xmlns:p14="http://schemas.microsoft.com/office/powerpoint/2010/main" val="1166915486"/>
      </p:ext>
    </p:extLst>
  </p:cSld>
  <p:clrMapOvr>
    <a:masterClrMapping/>
  </p:clrMapOvr>
  <p:transition>
    <p:blinds/>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89227" y="2996951"/>
            <a:ext cx="4176463" cy="1077218"/>
          </a:xfrm>
          <a:prstGeom prst="rect">
            <a:avLst/>
          </a:prstGeom>
          <a:gradFill flip="none" rotWithShape="1">
            <a:gsLst>
              <a:gs pos="0">
                <a:schemeClr val="accent6">
                  <a:lumMod val="75000"/>
                  <a:tint val="66000"/>
                  <a:satMod val="160000"/>
                </a:schemeClr>
              </a:gs>
              <a:gs pos="50000">
                <a:schemeClr val="accent6">
                  <a:lumMod val="75000"/>
                  <a:tint val="44500"/>
                  <a:satMod val="160000"/>
                </a:schemeClr>
              </a:gs>
              <a:gs pos="100000">
                <a:schemeClr val="accent6">
                  <a:lumMod val="75000"/>
                  <a:tint val="23500"/>
                  <a:satMod val="160000"/>
                </a:schemeClr>
              </a:gs>
            </a:gsLst>
            <a:lin ang="5400000" scaled="1"/>
            <a:tileRect/>
          </a:gradFill>
        </p:spPr>
        <p:txBody>
          <a:bodyPr wrap="square" lIns="91440" tIns="45720" rIns="91440" bIns="45720">
            <a:spAutoFit/>
          </a:bodyPr>
          <a:lstStyle/>
          <a:p>
            <a:pPr algn="ctr"/>
            <a:r>
              <a:rPr lang="en-IN"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itchFamily="34" charset="0"/>
                <a:cs typeface="Arial" pitchFamily="34" charset="0"/>
              </a:rPr>
              <a:t>Types Of Secondary Batteries</a:t>
            </a:r>
            <a:endParaRPr lang="en-IN" sz="32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 name="Oval Callout 9"/>
          <p:cNvSpPr/>
          <p:nvPr/>
        </p:nvSpPr>
        <p:spPr>
          <a:xfrm>
            <a:off x="4583835" y="1402177"/>
            <a:ext cx="2880320" cy="1223896"/>
          </a:xfrm>
          <a:prstGeom prst="wedgeEllipseCallout">
            <a:avLst>
              <a:gd name="adj1" fmla="val -31415"/>
              <a:gd name="adj2" fmla="val 80289"/>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p:cNvSpPr/>
          <p:nvPr/>
        </p:nvSpPr>
        <p:spPr>
          <a:xfrm>
            <a:off x="5123895" y="1515299"/>
            <a:ext cx="1800200" cy="954107"/>
          </a:xfrm>
          <a:prstGeom prst="rect">
            <a:avLst/>
          </a:prstGeom>
          <a:noFill/>
        </p:spPr>
        <p:txBody>
          <a:bodyPr wrap="square" lIns="91440" tIns="45720" rIns="91440" bIns="45720">
            <a:spAutoFit/>
          </a:bodyPr>
          <a:lstStyle/>
          <a:p>
            <a:pPr algn="ctr"/>
            <a:r>
              <a:rPr lang="en-IN" sz="2800" dirty="0"/>
              <a:t> </a:t>
            </a:r>
            <a:r>
              <a:rPr lang="en-IN" sz="2800" dirty="0">
                <a:solidFill>
                  <a:schemeClr val="bg1"/>
                </a:solidFill>
                <a:latin typeface="Berlin Sans FB" pitchFamily="34" charset="0"/>
              </a:rPr>
              <a:t>lead–acid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p:sp>
        <p:nvSpPr>
          <p:cNvPr id="17" name="Oval Callout 16"/>
          <p:cNvSpPr/>
          <p:nvPr/>
        </p:nvSpPr>
        <p:spPr>
          <a:xfrm>
            <a:off x="179512" y="2870212"/>
            <a:ext cx="2664296" cy="2019565"/>
          </a:xfrm>
          <a:prstGeom prst="wedgeEllipseCallout">
            <a:avLst>
              <a:gd name="adj1" fmla="val 76808"/>
              <a:gd name="adj2" fmla="val -23550"/>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Callout 17"/>
          <p:cNvSpPr/>
          <p:nvPr/>
        </p:nvSpPr>
        <p:spPr>
          <a:xfrm rot="10800000">
            <a:off x="2266121" y="5332351"/>
            <a:ext cx="2571932" cy="1304434"/>
          </a:xfrm>
          <a:prstGeom prst="wedgeEllipseCallout">
            <a:avLst>
              <a:gd name="adj1" fmla="val -17030"/>
              <a:gd name="adj2" fmla="val 142938"/>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Rectangle 21"/>
          <p:cNvSpPr/>
          <p:nvPr/>
        </p:nvSpPr>
        <p:spPr>
          <a:xfrm>
            <a:off x="669723" y="3073895"/>
            <a:ext cx="1692477" cy="1200329"/>
          </a:xfrm>
          <a:prstGeom prst="rect">
            <a:avLst/>
          </a:prstGeom>
          <a:noFill/>
        </p:spPr>
        <p:txBody>
          <a:bodyPr wrap="square" lIns="91440" tIns="45720" rIns="91440" bIns="45720">
            <a:spAutoFit/>
          </a:bodyPr>
          <a:lstStyle/>
          <a:p>
            <a:pPr algn="ctr"/>
            <a:r>
              <a:rPr lang="en-IN" sz="2400" dirty="0">
                <a:solidFill>
                  <a:schemeClr val="bg1"/>
                </a:solidFill>
                <a:latin typeface="Berlin Sans FB Demi" pitchFamily="34" charset="0"/>
              </a:rPr>
              <a:t>nickel–</a:t>
            </a:r>
            <a:r>
              <a:rPr lang="en-IN" sz="2400" dirty="0" err="1">
                <a:solidFill>
                  <a:schemeClr val="bg1"/>
                </a:solidFill>
                <a:latin typeface="Berlin Sans FB Demi" pitchFamily="34" charset="0"/>
              </a:rPr>
              <a:t>cadimium</a:t>
            </a:r>
            <a:r>
              <a:rPr lang="en-IN" sz="2400" dirty="0">
                <a:solidFill>
                  <a:schemeClr val="bg1"/>
                </a:solidFill>
                <a:latin typeface="Berlin Sans FB Demi" pitchFamily="34" charset="0"/>
              </a:rPr>
              <a:t> battery</a:t>
            </a:r>
            <a:endParaRPr lang="en-US" sz="24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Demi" pitchFamily="34" charset="0"/>
            </a:endParaRPr>
          </a:p>
        </p:txBody>
      </p:sp>
      <p:sp>
        <p:nvSpPr>
          <p:cNvPr id="23" name="Rectangle 22"/>
          <p:cNvSpPr/>
          <p:nvPr/>
        </p:nvSpPr>
        <p:spPr>
          <a:xfrm>
            <a:off x="2216243" y="5085184"/>
            <a:ext cx="2674933" cy="1354217"/>
          </a:xfrm>
          <a:prstGeom prst="rect">
            <a:avLst/>
          </a:prstGeom>
          <a:noFill/>
        </p:spPr>
        <p:txBody>
          <a:bodyPr wrap="square" lIns="91440" tIns="45720" rIns="91440" bIns="45720">
            <a:spAutoFit/>
          </a:bodyPr>
          <a:lstStyle/>
          <a:p>
            <a:pPr algn="ctr"/>
            <a:r>
              <a:rPr lang="en-IN" sz="5400" dirty="0"/>
              <a:t> </a:t>
            </a:r>
            <a:r>
              <a:rPr lang="en-IN" sz="2800" dirty="0">
                <a:solidFill>
                  <a:schemeClr val="bg1"/>
                </a:solidFill>
                <a:latin typeface="Berlin Sans FB" pitchFamily="34" charset="0"/>
              </a:rPr>
              <a:t>lithium-ion battery</a:t>
            </a:r>
            <a:endParaRPr lang="en-US" sz="2800" b="0" cap="none" spc="0" dirty="0">
              <a:ln w="18415" cmpd="sng">
                <a:solidFill>
                  <a:srgbClr val="FFFFFF"/>
                </a:solidFill>
                <a:prstDash val="solid"/>
              </a:ln>
              <a:solidFill>
                <a:schemeClr val="bg1"/>
              </a:solidFill>
              <a:effectLst>
                <a:outerShdw blurRad="63500" dir="3600000" algn="tl" rotWithShape="0">
                  <a:srgbClr val="000000">
                    <a:alpha val="70000"/>
                  </a:srgbClr>
                </a:outerShdw>
              </a:effectLst>
              <a:latin typeface="Berlin Sans FB" pitchFamily="34" charset="0"/>
            </a:endParaRPr>
          </a:p>
        </p:txBody>
      </p:sp>
    </p:spTree>
    <p:extLst>
      <p:ext uri="{BB962C8B-B14F-4D97-AF65-F5344CB8AC3E}">
        <p14:creationId xmlns:p14="http://schemas.microsoft.com/office/powerpoint/2010/main" val="159016319"/>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6858000" cy="1143000"/>
          </a:xfrm>
        </p:spPr>
        <p:txBody>
          <a:bodyPr>
            <a:noAutofit/>
          </a:bodyPr>
          <a:lstStyle/>
          <a:p>
            <a:r>
              <a:rPr lang="en-US" sz="4400" dirty="0">
                <a:solidFill>
                  <a:schemeClr val="bg2">
                    <a:lumMod val="50000"/>
                  </a:schemeClr>
                </a:solidFill>
                <a:latin typeface="Algerian" pitchFamily="82" charset="0"/>
              </a:rPr>
              <a:t>Lead acid Batteries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52600"/>
            <a:ext cx="6758439" cy="415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45292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Lead-acid battery is one of the oldest types of rechargeable batteries. These batteries were invented in the year 1859</a:t>
            </a:r>
          </a:p>
          <a:p>
            <a:endParaRPr lang="en-US" dirty="0"/>
          </a:p>
          <a:p>
            <a:r>
              <a:rPr lang="en-US" dirty="0"/>
              <a:t>Lead-acid batteries can be classified as secondary batteries. The chemical process of extracting current from a secondary battery (forward reaction) is called discharging. The method of regenerating active material is called charging.</a:t>
            </a:r>
          </a:p>
          <a:p>
            <a:endParaRPr lang="en-IN" dirty="0"/>
          </a:p>
        </p:txBody>
      </p:sp>
    </p:spTree>
    <p:extLst>
      <p:ext uri="{BB962C8B-B14F-4D97-AF65-F5344CB8AC3E}">
        <p14:creationId xmlns:p14="http://schemas.microsoft.com/office/powerpoint/2010/main" val="1278464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Construction:</a:t>
            </a:r>
          </a:p>
        </p:txBody>
      </p:sp>
      <p:sp>
        <p:nvSpPr>
          <p:cNvPr id="3" name="Content Placeholder 2"/>
          <p:cNvSpPr>
            <a:spLocks noGrp="1"/>
          </p:cNvSpPr>
          <p:nvPr>
            <p:ph idx="1"/>
          </p:nvPr>
        </p:nvSpPr>
        <p:spPr/>
        <p:txBody>
          <a:bodyPr/>
          <a:lstStyle/>
          <a:p>
            <a:r>
              <a:rPr lang="en-US" dirty="0"/>
              <a:t>Cathode: Group of lead plate bearing spongy lead</a:t>
            </a:r>
          </a:p>
          <a:p>
            <a:endParaRPr lang="en-US" dirty="0"/>
          </a:p>
          <a:p>
            <a:r>
              <a:rPr lang="en-US" dirty="0"/>
              <a:t>Anode:  a grid of lead bearing lead oxide</a:t>
            </a:r>
          </a:p>
          <a:p>
            <a:endParaRPr lang="en-US" dirty="0"/>
          </a:p>
          <a:p>
            <a:r>
              <a:rPr lang="en-US" dirty="0"/>
              <a:t> Electrolyte: in lead acid battery dilute </a:t>
            </a:r>
            <a:r>
              <a:rPr lang="en-US" dirty="0" err="1"/>
              <a:t>sulphuric</a:t>
            </a:r>
            <a:r>
              <a:rPr lang="en-US" dirty="0"/>
              <a:t> acid (38%) is used as an electrolyte. </a:t>
            </a:r>
            <a:endParaRPr lang="en-IN" dirty="0"/>
          </a:p>
          <a:p>
            <a:pPr marL="0" indent="0">
              <a:buNone/>
            </a:pPr>
            <a:endParaRPr lang="en-US" dirty="0"/>
          </a:p>
          <a:p>
            <a:r>
              <a:rPr lang="en-US" dirty="0"/>
              <a:t>Separator: It is most important part of lead acid battery. Which separate the positive and negative plates from each other and prevents the short circuit. The material used for separators are wood, rubber, glass wood mate, </a:t>
            </a:r>
            <a:r>
              <a:rPr lang="en-US" dirty="0" err="1"/>
              <a:t>pvc</a:t>
            </a:r>
            <a:r>
              <a:rPr lang="en-US" dirty="0"/>
              <a:t>. </a:t>
            </a:r>
          </a:p>
        </p:txBody>
      </p:sp>
    </p:spTree>
    <p:extLst>
      <p:ext uri="{BB962C8B-B14F-4D97-AF65-F5344CB8AC3E}">
        <p14:creationId xmlns:p14="http://schemas.microsoft.com/office/powerpoint/2010/main" val="1503617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Reaction (During </a:t>
            </a:r>
            <a:r>
              <a:rPr lang="en-IN" dirty="0" err="1"/>
              <a:t>Dischharging</a:t>
            </a:r>
            <a:r>
              <a:rPr lang="en-IN" dirty="0"/>
              <a:t>):</a:t>
            </a: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650" y="1905000"/>
            <a:ext cx="7886700" cy="3684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8779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608886"/>
            <a:ext cx="7620000" cy="3970318"/>
          </a:xfrm>
          <a:prstGeom prst="rect">
            <a:avLst/>
          </a:prstGeom>
        </p:spPr>
        <p:txBody>
          <a:bodyPr wrap="square">
            <a:spAutoFit/>
          </a:bodyPr>
          <a:lstStyle/>
          <a:p>
            <a:pPr algn="just" fontAlgn="base"/>
            <a:r>
              <a:rPr lang="en-US" b="1" dirty="0"/>
              <a:t>Life</a:t>
            </a:r>
          </a:p>
          <a:p>
            <a:pPr algn="just" fontAlgn="base"/>
            <a:r>
              <a:rPr lang="en-US" dirty="0"/>
              <a:t>The optimum functional temperature for lead acid battery is 25</a:t>
            </a:r>
            <a:r>
              <a:rPr lang="en-US" baseline="30000" dirty="0"/>
              <a:t>0</a:t>
            </a:r>
            <a:r>
              <a:rPr lang="en-US" dirty="0"/>
              <a:t>C which means 77</a:t>
            </a:r>
            <a:r>
              <a:rPr lang="en-US" baseline="30000" dirty="0"/>
              <a:t>0</a:t>
            </a:r>
            <a:r>
              <a:rPr lang="en-US" dirty="0"/>
              <a:t>F. The increase in the range of temperature shortens longevity. A per the rule, for </a:t>
            </a:r>
            <a:r>
              <a:rPr lang="en-US"/>
              <a:t>every 80oC </a:t>
            </a:r>
            <a:r>
              <a:rPr lang="en-US" dirty="0"/>
              <a:t>increase in temperature, it reduces the half-life of the battery. While a value regulated battery that functions at 25</a:t>
            </a:r>
            <a:r>
              <a:rPr lang="en-US" baseline="30000" dirty="0"/>
              <a:t>0</a:t>
            </a:r>
            <a:r>
              <a:rPr lang="en-US" dirty="0"/>
              <a:t>C  has a </a:t>
            </a:r>
            <a:r>
              <a:rPr lang="en-US" b="1" dirty="0"/>
              <a:t>lead acid battery life</a:t>
            </a:r>
            <a:r>
              <a:rPr lang="en-US" dirty="0"/>
              <a:t> of 10 years. And when this is operated at 33</a:t>
            </a:r>
            <a:r>
              <a:rPr lang="en-US" baseline="30000" dirty="0"/>
              <a:t>0</a:t>
            </a:r>
            <a:r>
              <a:rPr lang="en-US" dirty="0"/>
              <a:t>C, it has a life period of 5 years only.</a:t>
            </a:r>
          </a:p>
          <a:p>
            <a:pPr algn="just" fontAlgn="base"/>
            <a:endParaRPr lang="en-US" b="1" dirty="0"/>
          </a:p>
          <a:p>
            <a:pPr algn="just" fontAlgn="base"/>
            <a:r>
              <a:rPr lang="en-US" b="1" dirty="0"/>
              <a:t>Lead Acid Battery Applications</a:t>
            </a:r>
          </a:p>
          <a:p>
            <a:pPr algn="just" fontAlgn="base"/>
            <a:r>
              <a:rPr lang="en-US" dirty="0"/>
              <a:t>These are employed in emergency lightening to provide power for sump pumps.</a:t>
            </a:r>
          </a:p>
          <a:p>
            <a:pPr algn="just" fontAlgn="base"/>
            <a:r>
              <a:rPr lang="en-US" dirty="0"/>
              <a:t>Used in electric motors</a:t>
            </a:r>
          </a:p>
          <a:p>
            <a:pPr algn="just" fontAlgn="base"/>
            <a:r>
              <a:rPr lang="en-US" dirty="0"/>
              <a:t>Submarines</a:t>
            </a:r>
          </a:p>
          <a:p>
            <a:pPr algn="just" fontAlgn="base"/>
            <a:r>
              <a:rPr lang="en-US" dirty="0"/>
              <a:t>Nuclear submarines</a:t>
            </a:r>
          </a:p>
        </p:txBody>
      </p:sp>
    </p:spTree>
    <p:extLst>
      <p:ext uri="{BB962C8B-B14F-4D97-AF65-F5344CB8AC3E}">
        <p14:creationId xmlns:p14="http://schemas.microsoft.com/office/powerpoint/2010/main" val="1937754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INTRODUCTION</a:t>
            </a:r>
          </a:p>
        </p:txBody>
      </p:sp>
      <p:sp>
        <p:nvSpPr>
          <p:cNvPr id="3" name="Content Placeholder 2"/>
          <p:cNvSpPr>
            <a:spLocks noGrp="1"/>
          </p:cNvSpPr>
          <p:nvPr>
            <p:ph idx="1"/>
          </p:nvPr>
        </p:nvSpPr>
        <p:spPr/>
        <p:txBody>
          <a:bodyPr>
            <a:normAutofit/>
          </a:bodyPr>
          <a:lstStyle/>
          <a:p>
            <a:r>
              <a:rPr lang="en-US" sz="1800" dirty="0"/>
              <a:t>The nickel-cadmium battery, often known as the ‘NiCad’ battery, is a rechargeable battery that uses metallic cadmium along with nickel oxide hydroxide as the cell’s electrodes. </a:t>
            </a:r>
          </a:p>
          <a:p>
            <a:r>
              <a:rPr lang="en-IN" sz="1800" u="sng" dirty="0"/>
              <a:t>Nickel</a:t>
            </a:r>
            <a:r>
              <a:rPr lang="en-IN" sz="1800" dirty="0"/>
              <a:t>(hydroxide)–</a:t>
            </a:r>
            <a:r>
              <a:rPr lang="en-IN" sz="1800" u="sng" dirty="0"/>
              <a:t>cadmium</a:t>
            </a:r>
            <a:r>
              <a:rPr lang="en-IN" sz="1800" dirty="0"/>
              <a:t> systems are the most common small rechargeable battery type for portable appliances. The sealed cells are equipped with “jelly roll” electrodes, which allow high current to be delivered in an efficient way. These batteries are capable of delivering exceptionally high currents, can be rapidly recharged hundreds of times, and are tolerant of abuse such as over discharging or overcharging.</a:t>
            </a:r>
          </a:p>
          <a:p>
            <a:r>
              <a:rPr lang="en-IN" sz="1800" dirty="0"/>
              <a:t>It produces a voltage of about 1.4 V</a:t>
            </a:r>
          </a:p>
        </p:txBody>
      </p:sp>
      <p:sp>
        <p:nvSpPr>
          <p:cNvPr id="5" name="Title 1"/>
          <p:cNvSpPr txBox="1">
            <a:spLocks/>
          </p:cNvSpPr>
          <p:nvPr/>
        </p:nvSpPr>
        <p:spPr>
          <a:xfrm>
            <a:off x="533400" y="228600"/>
            <a:ext cx="7851648" cy="1828800"/>
          </a:xfrm>
          <a:prstGeom prst="rect">
            <a:avLst/>
          </a:prstGeom>
        </p:spPr>
        <p:txBody>
          <a:bodyPr>
            <a:normAutofit fontScale="97500"/>
          </a:bodyPr>
          <a:lst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mj-lt"/>
                <a:ea typeface="+mj-ea"/>
                <a:cs typeface="+mj-cs"/>
              </a:defRPr>
            </a:lvl1pPr>
            <a:extLst/>
          </a:lstStyle>
          <a:p>
            <a:pPr algn="ctr"/>
            <a:r>
              <a:rPr lang="en-IN" dirty="0"/>
              <a:t>2. NICKEL-CADMIUM BATTERY</a:t>
            </a:r>
          </a:p>
        </p:txBody>
      </p:sp>
    </p:spTree>
    <p:extLst>
      <p:ext uri="{BB962C8B-B14F-4D97-AF65-F5344CB8AC3E}">
        <p14:creationId xmlns:p14="http://schemas.microsoft.com/office/powerpoint/2010/main" val="3179009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marL="457200" indent="-457200" algn="just">
              <a:defRPr/>
            </a:pPr>
            <a:r>
              <a:rPr lang="en-US" sz="2400" dirty="0"/>
              <a:t>Renewable (Non-Conventional) energy: Energy obtained from sources that are essentially inexhaustible such as wind power, solar power, geothermal energy, tidal power and hydro-electric power.</a:t>
            </a:r>
          </a:p>
          <a:p>
            <a:pPr algn="just">
              <a:defRPr/>
            </a:pPr>
            <a:endParaRPr lang="en-US" sz="2400" dirty="0"/>
          </a:p>
          <a:p>
            <a:pPr marL="457200" indent="-457200" algn="just">
              <a:defRPr/>
            </a:pPr>
            <a:r>
              <a:rPr lang="en-US" sz="2400" dirty="0"/>
              <a:t>Non-renewable (conventional) energy: Is the conventional fossil fuels such as coal, oil, gas and nuclear energy. This energy is exhaustible.  </a:t>
            </a:r>
          </a:p>
          <a:p>
            <a:endParaRPr lang="en-IN" dirty="0"/>
          </a:p>
        </p:txBody>
      </p:sp>
    </p:spTree>
    <p:extLst>
      <p:ext uri="{BB962C8B-B14F-4D97-AF65-F5344CB8AC3E}">
        <p14:creationId xmlns:p14="http://schemas.microsoft.com/office/powerpoint/2010/main" val="38980342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4074"/>
          </a:xfrm>
        </p:spPr>
        <p:txBody>
          <a:bodyPr/>
          <a:lstStyle/>
          <a:p>
            <a:r>
              <a:rPr lang="en-IN" dirty="0"/>
              <a:t>Construction:</a:t>
            </a:r>
          </a:p>
        </p:txBody>
      </p:sp>
      <p:sp>
        <p:nvSpPr>
          <p:cNvPr id="3" name="Content Placeholder 2"/>
          <p:cNvSpPr>
            <a:spLocks noGrp="1"/>
          </p:cNvSpPr>
          <p:nvPr>
            <p:ph idx="1"/>
          </p:nvPr>
        </p:nvSpPr>
        <p:spPr>
          <a:xfrm>
            <a:off x="628650" y="914400"/>
            <a:ext cx="7886700" cy="5262563"/>
          </a:xfrm>
        </p:spPr>
        <p:txBody>
          <a:bodyPr>
            <a:normAutofit/>
          </a:bodyPr>
          <a:lstStyle/>
          <a:p>
            <a:r>
              <a:rPr lang="en-US" dirty="0"/>
              <a:t>The nickel-cadmium battery is constructed similarly to lead-acid batteries. It is made up of three basic layers. The nickel layer is first, followed by the separator layer, and then the cadmium layer. The nickel layer functions as a positive electrode collector, while the cadmium layer functions as a negative electrode collector.</a:t>
            </a:r>
          </a:p>
          <a:p>
            <a:r>
              <a:rPr lang="en-US" dirty="0"/>
              <a:t>KOH or </a:t>
            </a:r>
            <a:r>
              <a:rPr lang="en-US" dirty="0" err="1"/>
              <a:t>NaOH</a:t>
            </a:r>
            <a:r>
              <a:rPr lang="en-US" dirty="0"/>
              <a:t> is used as a separator layer between the two layers. Its role is to supply OH ions. A safety valve, sealing pad, insulation ring, insulation gasket, and an exterior case round out the package. The insulator ring's job is to keep the two layers apart by providing insulation</a:t>
            </a:r>
          </a:p>
          <a:p>
            <a:endParaRPr lang="en-IN"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3489" y="3657600"/>
            <a:ext cx="37115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11471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Cell Reaction during discharging:</a:t>
            </a:r>
          </a:p>
        </p:txBody>
      </p:sp>
      <p:sp>
        <p:nvSpPr>
          <p:cNvPr id="3" name="Content Placeholder 2"/>
          <p:cNvSpPr>
            <a:spLocks noGrp="1"/>
          </p:cNvSpPr>
          <p:nvPr>
            <p:ph idx="1"/>
          </p:nvPr>
        </p:nvSpPr>
        <p:spPr/>
        <p:txBody>
          <a:bodyPr/>
          <a:lstStyle/>
          <a:p>
            <a:endParaRPr lang="en-IN"/>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447800"/>
            <a:ext cx="7696200" cy="48053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685800"/>
            <a:ext cx="1809750" cy="1149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4500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ADVANTAGES</a:t>
            </a:r>
          </a:p>
        </p:txBody>
      </p:sp>
      <p:sp>
        <p:nvSpPr>
          <p:cNvPr id="3" name="Content Placeholder 2"/>
          <p:cNvSpPr>
            <a:spLocks noGrp="1"/>
          </p:cNvSpPr>
          <p:nvPr>
            <p:ph idx="1"/>
          </p:nvPr>
        </p:nvSpPr>
        <p:spPr/>
        <p:txBody>
          <a:bodyPr/>
          <a:lstStyle/>
          <a:p>
            <a:r>
              <a:rPr lang="en-IN" dirty="0"/>
              <a:t>Fast and simple charging process</a:t>
            </a:r>
          </a:p>
          <a:p>
            <a:r>
              <a:rPr lang="en-IN" dirty="0"/>
              <a:t>It is compact and lighter than traditional batteries</a:t>
            </a:r>
          </a:p>
          <a:p>
            <a:r>
              <a:rPr lang="en-IN" dirty="0"/>
              <a:t>It has a longer life than lead storage batteries</a:t>
            </a:r>
          </a:p>
          <a:p>
            <a:r>
              <a:rPr lang="en-IN" dirty="0"/>
              <a:t>Available in a wide range of sizes and performance options</a:t>
            </a:r>
          </a:p>
          <a:p>
            <a:r>
              <a:rPr lang="en-IN" dirty="0"/>
              <a:t>Good low-temperature performance</a:t>
            </a:r>
          </a:p>
          <a:p>
            <a:r>
              <a:rPr lang="en-IN" dirty="0"/>
              <a:t>Only battery that can be ultra-fast charged with little stress</a:t>
            </a:r>
          </a:p>
          <a:p>
            <a:endParaRPr lang="en-IN" dirty="0"/>
          </a:p>
        </p:txBody>
      </p:sp>
    </p:spTree>
    <p:extLst>
      <p:ext uri="{BB962C8B-B14F-4D97-AF65-F5344CB8AC3E}">
        <p14:creationId xmlns:p14="http://schemas.microsoft.com/office/powerpoint/2010/main" val="3891338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a:t>LIMITATIONS</a:t>
            </a:r>
          </a:p>
        </p:txBody>
      </p:sp>
      <p:sp>
        <p:nvSpPr>
          <p:cNvPr id="3" name="Content Placeholder 2"/>
          <p:cNvSpPr>
            <a:spLocks noGrp="1"/>
          </p:cNvSpPr>
          <p:nvPr>
            <p:ph idx="1"/>
          </p:nvPr>
        </p:nvSpPr>
        <p:spPr/>
        <p:txBody>
          <a:bodyPr/>
          <a:lstStyle/>
          <a:p>
            <a:r>
              <a:rPr lang="en-IN" dirty="0"/>
              <a:t>It is rather more expensive than a lead storage battery</a:t>
            </a:r>
          </a:p>
          <a:p>
            <a:r>
              <a:rPr lang="en-IN" dirty="0"/>
              <a:t>It has a lower energy density value</a:t>
            </a:r>
          </a:p>
          <a:p>
            <a:r>
              <a:rPr lang="en-IN" dirty="0"/>
              <a:t>Cadmium is a toxic metal. Cannot be disposed of in landfills</a:t>
            </a:r>
          </a:p>
          <a:p>
            <a:r>
              <a:rPr lang="en-IN" dirty="0"/>
              <a:t>Memory effect; needs periodic full discharges</a:t>
            </a:r>
          </a:p>
          <a:p>
            <a:r>
              <a:rPr lang="en-IN" dirty="0"/>
              <a:t>High self-discharge; needs recharging after storage</a:t>
            </a:r>
          </a:p>
          <a:p>
            <a:endParaRPr lang="en-IN" dirty="0"/>
          </a:p>
          <a:p>
            <a:pPr>
              <a:buNone/>
            </a:pPr>
            <a:endParaRPr lang="en-IN" dirty="0"/>
          </a:p>
        </p:txBody>
      </p:sp>
    </p:spTree>
    <p:extLst>
      <p:ext uri="{BB962C8B-B14F-4D97-AF65-F5344CB8AC3E}">
        <p14:creationId xmlns:p14="http://schemas.microsoft.com/office/powerpoint/2010/main" val="3399053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a:t>APPLICATIONS</a:t>
            </a:r>
          </a:p>
        </p:txBody>
      </p:sp>
      <p:sp>
        <p:nvSpPr>
          <p:cNvPr id="3" name="Content Placeholder 2"/>
          <p:cNvSpPr>
            <a:spLocks noGrp="1"/>
          </p:cNvSpPr>
          <p:nvPr>
            <p:ph idx="1"/>
          </p:nvPr>
        </p:nvSpPr>
        <p:spPr/>
        <p:txBody>
          <a:bodyPr/>
          <a:lstStyle/>
          <a:p>
            <a:r>
              <a:rPr lang="en-IN" dirty="0"/>
              <a:t>Ni-</a:t>
            </a:r>
            <a:r>
              <a:rPr lang="en-IN" dirty="0" err="1"/>
              <a:t>Cd</a:t>
            </a:r>
            <a:r>
              <a:rPr lang="en-IN" dirty="0"/>
              <a:t> cells are popularly used in many appliances because they are available in variety of sizes and </a:t>
            </a:r>
            <a:r>
              <a:rPr lang="en-IN" dirty="0" err="1"/>
              <a:t>capaciities</a:t>
            </a:r>
            <a:r>
              <a:rPr lang="en-IN" dirty="0"/>
              <a:t>.</a:t>
            </a:r>
          </a:p>
          <a:p>
            <a:r>
              <a:rPr lang="en-IN" dirty="0"/>
              <a:t>Few examples are:</a:t>
            </a:r>
          </a:p>
          <a:p>
            <a:pPr>
              <a:buFont typeface="Wingdings" pitchFamily="2" charset="2"/>
              <a:buChar char="v"/>
            </a:pPr>
            <a:r>
              <a:rPr lang="en-IN" dirty="0"/>
              <a:t>Calculators </a:t>
            </a:r>
          </a:p>
          <a:p>
            <a:pPr>
              <a:buFont typeface="Wingdings" pitchFamily="2" charset="2"/>
              <a:buChar char="v"/>
            </a:pPr>
            <a:r>
              <a:rPr lang="en-IN" dirty="0"/>
              <a:t>Electronic flash units</a:t>
            </a:r>
          </a:p>
          <a:p>
            <a:pPr>
              <a:buFont typeface="Wingdings" pitchFamily="2" charset="2"/>
              <a:buChar char="v"/>
            </a:pPr>
            <a:r>
              <a:rPr lang="en-IN" dirty="0"/>
              <a:t>Transistors</a:t>
            </a:r>
          </a:p>
          <a:p>
            <a:pPr>
              <a:buFont typeface="Wingdings" pitchFamily="2" charset="2"/>
              <a:buChar char="v"/>
            </a:pPr>
            <a:r>
              <a:rPr lang="en-IN" dirty="0"/>
              <a:t>Cordless appliances</a:t>
            </a:r>
          </a:p>
          <a:p>
            <a:endParaRPr lang="en-IN" dirty="0"/>
          </a:p>
        </p:txBody>
      </p:sp>
      <p:pic>
        <p:nvPicPr>
          <p:cNvPr id="8" name="Picture 2" descr="C:\Users\Lenovo\Desktop\download.jpg"/>
          <p:cNvPicPr>
            <a:picLocks noChangeAspect="1" noChangeArrowheads="1"/>
          </p:cNvPicPr>
          <p:nvPr/>
        </p:nvPicPr>
        <p:blipFill>
          <a:blip r:embed="rId2"/>
          <a:srcRect/>
          <a:stretch>
            <a:fillRect/>
          </a:stretch>
        </p:blipFill>
        <p:spPr bwMode="auto">
          <a:xfrm>
            <a:off x="4357686" y="3143248"/>
            <a:ext cx="1651381" cy="1400967"/>
          </a:xfrm>
          <a:prstGeom prst="rect">
            <a:avLst/>
          </a:prstGeom>
          <a:noFill/>
        </p:spPr>
      </p:pic>
      <p:pic>
        <p:nvPicPr>
          <p:cNvPr id="9" name="Picture 3" descr="C:\Users\Lenovo\Desktop\download (1).jpg"/>
          <p:cNvPicPr>
            <a:picLocks noChangeAspect="1" noChangeArrowheads="1"/>
          </p:cNvPicPr>
          <p:nvPr/>
        </p:nvPicPr>
        <p:blipFill>
          <a:blip r:embed="rId3"/>
          <a:srcRect/>
          <a:stretch>
            <a:fillRect/>
          </a:stretch>
        </p:blipFill>
        <p:spPr bwMode="auto">
          <a:xfrm>
            <a:off x="6500827" y="3000373"/>
            <a:ext cx="1714512" cy="1714512"/>
          </a:xfrm>
          <a:prstGeom prst="rect">
            <a:avLst/>
          </a:prstGeom>
          <a:noFill/>
        </p:spPr>
      </p:pic>
      <p:pic>
        <p:nvPicPr>
          <p:cNvPr id="25606" name="Picture 6" descr="C:\Users\Lenovo\Desktop\download (2).jpg"/>
          <p:cNvPicPr>
            <a:picLocks noChangeAspect="1" noChangeArrowheads="1"/>
          </p:cNvPicPr>
          <p:nvPr/>
        </p:nvPicPr>
        <p:blipFill>
          <a:blip r:embed="rId4"/>
          <a:srcRect/>
          <a:stretch>
            <a:fillRect/>
          </a:stretch>
        </p:blipFill>
        <p:spPr bwMode="auto">
          <a:xfrm>
            <a:off x="4714876" y="5000636"/>
            <a:ext cx="1285884" cy="1469582"/>
          </a:xfrm>
          <a:prstGeom prst="rect">
            <a:avLst/>
          </a:prstGeom>
          <a:noFill/>
        </p:spPr>
      </p:pic>
      <p:pic>
        <p:nvPicPr>
          <p:cNvPr id="25607" name="Picture 7" descr="C:\Users\Lenovo\Desktop\41hFgLSJWKL._AC_SS350_.jpg"/>
          <p:cNvPicPr>
            <a:picLocks noChangeAspect="1" noChangeArrowheads="1"/>
          </p:cNvPicPr>
          <p:nvPr/>
        </p:nvPicPr>
        <p:blipFill>
          <a:blip r:embed="rId5"/>
          <a:srcRect/>
          <a:stretch>
            <a:fillRect/>
          </a:stretch>
        </p:blipFill>
        <p:spPr bwMode="auto">
          <a:xfrm>
            <a:off x="6715140" y="5143512"/>
            <a:ext cx="1238247" cy="1238247"/>
          </a:xfrm>
          <a:prstGeom prst="rect">
            <a:avLst/>
          </a:prstGeom>
          <a:noFill/>
        </p:spPr>
      </p:pic>
    </p:spTree>
    <p:extLst>
      <p:ext uri="{BB962C8B-B14F-4D97-AF65-F5344CB8AC3E}">
        <p14:creationId xmlns:p14="http://schemas.microsoft.com/office/powerpoint/2010/main" val="3944097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925659"/>
            <a:ext cx="5111752" cy="1515533"/>
          </a:xfrm>
        </p:spPr>
        <p:txBody>
          <a:bodyPr>
            <a:noAutofit/>
          </a:bodyPr>
          <a:lstStyle/>
          <a:p>
            <a:r>
              <a:rPr lang="en-US" sz="4400" dirty="0">
                <a:solidFill>
                  <a:schemeClr val="bg2">
                    <a:lumMod val="50000"/>
                  </a:schemeClr>
                </a:solidFill>
                <a:latin typeface="Algerian" pitchFamily="82" charset="0"/>
              </a:rPr>
              <a:t>3. RECHARGEABLE LITHIUM   Batteries</a:t>
            </a:r>
          </a:p>
        </p:txBody>
      </p:sp>
    </p:spTree>
    <p:extLst>
      <p:ext uri="{BB962C8B-B14F-4D97-AF65-F5344CB8AC3E}">
        <p14:creationId xmlns:p14="http://schemas.microsoft.com/office/powerpoint/2010/main" val="325246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Title 1048646"/>
          <p:cNvSpPr>
            <a:spLocks noGrp="1"/>
          </p:cNvSpPr>
          <p:nvPr>
            <p:ph type="title"/>
          </p:nvPr>
        </p:nvSpPr>
        <p:spPr>
          <a:xfrm>
            <a:off x="457200" y="228600"/>
            <a:ext cx="7239000" cy="899160"/>
          </a:xfrm>
        </p:spPr>
        <p:txBody>
          <a:bodyPr>
            <a:normAutofit/>
          </a:bodyPr>
          <a:lstStyle/>
          <a:p>
            <a:pPr algn="ctr"/>
            <a:r>
              <a:rPr lang="en-US" sz="4000" dirty="0">
                <a:latin typeface="Algerian" pitchFamily="82" charset="0"/>
              </a:rPr>
              <a:t>DESCRIPTION</a:t>
            </a:r>
          </a:p>
        </p:txBody>
      </p:sp>
      <p:sp>
        <p:nvSpPr>
          <p:cNvPr id="1048648" name="Content Placeholder 1048647"/>
          <p:cNvSpPr>
            <a:spLocks noGrp="1"/>
          </p:cNvSpPr>
          <p:nvPr>
            <p:ph idx="1"/>
          </p:nvPr>
        </p:nvSpPr>
        <p:spPr>
          <a:xfrm>
            <a:off x="674809" y="1564664"/>
            <a:ext cx="7886700" cy="4351338"/>
          </a:xfrm>
        </p:spPr>
        <p:txBody>
          <a:bodyPr>
            <a:normAutofit/>
          </a:bodyPr>
          <a:lstStyle/>
          <a:p>
            <a:r>
              <a:rPr lang="en-US" dirty="0"/>
              <a:t>Lithium ion battery is a type of rechargeable battery that uses lithium based compound as active raw material.  Since lithium is very reactive compound it can not be used in pure form hence we use lithium based compound as cathode material.</a:t>
            </a:r>
          </a:p>
          <a:p>
            <a:r>
              <a:rPr lang="en-US" dirty="0"/>
              <a:t>Anode: Some batteries use pure graphite as cathode while some uses lithium hexa carbide (LiC6)</a:t>
            </a:r>
          </a:p>
          <a:p>
            <a:r>
              <a:rPr lang="en-US" dirty="0"/>
              <a:t>Cathode: It is an intercalated compound of Lithium metal oxide (LiMO2) where metal can be like Cobalt, Manganese, Titanium</a:t>
            </a:r>
          </a:p>
          <a:p>
            <a:r>
              <a:rPr lang="en-US" dirty="0"/>
              <a:t>Electrolyte: It contains lithium hexa fluoro phosphate (LiPF6)</a:t>
            </a:r>
          </a:p>
          <a:p>
            <a:r>
              <a:rPr lang="en-US" dirty="0"/>
              <a:t>Separator: A non conductive polymer material is used as separator</a:t>
            </a:r>
          </a:p>
        </p:txBody>
      </p:sp>
    </p:spTree>
    <p:extLst>
      <p:ext uri="{BB962C8B-B14F-4D97-AF65-F5344CB8AC3E}">
        <p14:creationId xmlns:p14="http://schemas.microsoft.com/office/powerpoint/2010/main" val="640542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During the charging and discharging process, the lithium ions move back and forth between the two electrodes of the battery, which is why the working principle of a lithium-ion battery is called the rocking chair principle.</a:t>
            </a:r>
            <a:endParaRPr lang="en-US" sz="2400" dirty="0">
              <a:latin typeface="Adobe Caslon Pro" pitchFamily="18" charset="0"/>
            </a:endParaRPr>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066800"/>
            <a:ext cx="3971925"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16304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8800" y="98001"/>
            <a:ext cx="2971800" cy="1757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373144"/>
            <a:ext cx="27432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007840" y="4001292"/>
            <a:ext cx="1128319" cy="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209800"/>
            <a:ext cx="4857750" cy="3895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1920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Advantages</a:t>
            </a:r>
          </a:p>
        </p:txBody>
      </p:sp>
      <p:sp>
        <p:nvSpPr>
          <p:cNvPr id="3" name="Content Placeholder 2"/>
          <p:cNvSpPr>
            <a:spLocks noGrp="1"/>
          </p:cNvSpPr>
          <p:nvPr>
            <p:ph idx="1"/>
          </p:nvPr>
        </p:nvSpPr>
        <p:spPr>
          <a:xfrm>
            <a:off x="505191" y="1371600"/>
            <a:ext cx="7886700" cy="4664686"/>
          </a:xfrm>
        </p:spPr>
        <p:txBody>
          <a:bodyPr>
            <a:normAutofit/>
          </a:bodyPr>
          <a:lstStyle/>
          <a:p>
            <a:pPr fontAlgn="base"/>
            <a:r>
              <a:rPr lang="en-US" dirty="0"/>
              <a:t>1. Lithium-ion batteries have a significantly low self-discharge rate as compared to the other type of batteries.</a:t>
            </a:r>
          </a:p>
          <a:p>
            <a:pPr fontAlgn="base"/>
            <a:r>
              <a:rPr lang="en-US" dirty="0"/>
              <a:t>2. They have a high energy density.</a:t>
            </a:r>
          </a:p>
          <a:p>
            <a:pPr fontAlgn="base"/>
            <a:r>
              <a:rPr lang="en-US" dirty="0"/>
              <a:t>3. There exists no memory effect in lithium-ion batteries.</a:t>
            </a:r>
          </a:p>
          <a:p>
            <a:pPr fontAlgn="base"/>
            <a:r>
              <a:rPr lang="en-US" dirty="0"/>
              <a:t>4. The average life span of lithium-ion batteries is ten times more than the traditional lead-acid batteries.</a:t>
            </a:r>
          </a:p>
          <a:p>
            <a:pPr fontAlgn="base"/>
            <a:r>
              <a:rPr lang="en-US" dirty="0"/>
              <a:t>5. The charging rate of lithium-ion batteries is high.</a:t>
            </a:r>
          </a:p>
          <a:p>
            <a:pPr fontAlgn="base"/>
            <a:r>
              <a:rPr lang="en-US" dirty="0"/>
              <a:t>6. Lithium-ion batteries work efficiently under extreme conditions such as high pressure and temperature fluctuations.</a:t>
            </a:r>
          </a:p>
          <a:p>
            <a:pPr fontAlgn="base"/>
            <a:r>
              <a:rPr lang="en-US" dirty="0"/>
              <a:t>7. Lithium-ion batteries are lightweight and compact in size. Typically, the weight of lithium-ion batteries is roughly 50-60% less than the standard lead-acid batteries.</a:t>
            </a:r>
          </a:p>
          <a:p>
            <a:pPr fontAlgn="base"/>
            <a:r>
              <a:rPr lang="en-US" dirty="0"/>
              <a:t>8. Installation of lithium-ion batteries is comparatively easy.</a:t>
            </a:r>
          </a:p>
          <a:p>
            <a:pPr marL="514350" indent="-514350">
              <a:buFont typeface="+mj-lt"/>
              <a:buAutoNum type="arabicPeriod"/>
            </a:pPr>
            <a:endParaRPr lang="en-US" dirty="0"/>
          </a:p>
        </p:txBody>
      </p:sp>
    </p:spTree>
    <p:extLst>
      <p:ext uri="{BB962C8B-B14F-4D97-AF65-F5344CB8AC3E}">
        <p14:creationId xmlns:p14="http://schemas.microsoft.com/office/powerpoint/2010/main" val="30173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8534400" cy="914400"/>
          </a:xfrm>
        </p:spPr>
        <p:txBody>
          <a:bodyPr>
            <a:normAutofit fontScale="90000"/>
          </a:bodyPr>
          <a:lstStyle/>
          <a:p>
            <a:r>
              <a:rPr lang="en-US" dirty="0"/>
              <a:t>Distinction: Conventional (non-renewable) and nonconventional energy (renewable) sources. </a:t>
            </a: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6800" y="1547812"/>
            <a:ext cx="6858000" cy="44541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6" name="Picture 2" descr="Differentiate between renewable and non - renewable natural resources.">
            <a:extLst>
              <a:ext uri="{FF2B5EF4-FFF2-40B4-BE49-F238E27FC236}">
                <a16:creationId xmlns:a16="http://schemas.microsoft.com/office/drawing/2014/main" id="{E686BFBC-98EB-47B9-B59E-95688831FC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 y="1066800"/>
            <a:ext cx="8560396"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7848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latin typeface="Algerian" pitchFamily="82" charset="0"/>
              </a:rPr>
              <a:t>Applications</a:t>
            </a:r>
          </a:p>
        </p:txBody>
      </p:sp>
      <p:sp>
        <p:nvSpPr>
          <p:cNvPr id="3" name="Content Placeholder 2"/>
          <p:cNvSpPr>
            <a:spLocks noGrp="1"/>
          </p:cNvSpPr>
          <p:nvPr>
            <p:ph idx="1"/>
          </p:nvPr>
        </p:nvSpPr>
        <p:spPr/>
        <p:txBody>
          <a:bodyPr>
            <a:normAutofit/>
          </a:bodyPr>
          <a:lstStyle/>
          <a:p>
            <a:r>
              <a:rPr lang="en-US" sz="2400" dirty="0">
                <a:latin typeface="Adobe Caslon Pro" pitchFamily="18" charset="0"/>
              </a:rPr>
              <a:t>Emergency Power Backup Or UPS </a:t>
            </a:r>
          </a:p>
          <a:p>
            <a:r>
              <a:rPr lang="en-US" sz="2400" dirty="0">
                <a:latin typeface="Adobe Caslon Pro" pitchFamily="18" charset="0"/>
              </a:rPr>
              <a:t>Dependable Electric And Recreational Vehicle Power</a:t>
            </a:r>
          </a:p>
          <a:p>
            <a:r>
              <a:rPr lang="en-US" sz="2400" dirty="0">
                <a:latin typeface="Adobe Caslon Pro" pitchFamily="18" charset="0"/>
              </a:rPr>
              <a:t>Solar Power Storage</a:t>
            </a:r>
          </a:p>
          <a:p>
            <a:r>
              <a:rPr lang="en-US" sz="2400" dirty="0">
                <a:latin typeface="Adobe Caslon Pro" pitchFamily="18" charset="0"/>
              </a:rPr>
              <a:t>Reliable And Lightweight Marine Performance</a:t>
            </a:r>
          </a:p>
          <a:p>
            <a:r>
              <a:rPr lang="en-US" sz="2400" dirty="0">
                <a:latin typeface="Adobe Caslon Pro" pitchFamily="18" charset="0"/>
              </a:rPr>
              <a:t>Solar Power Storage</a:t>
            </a:r>
          </a:p>
          <a:p>
            <a:r>
              <a:rPr lang="en-US" sz="2400" dirty="0">
                <a:latin typeface="Adobe Caslon Pro" pitchFamily="18" charset="0"/>
              </a:rPr>
              <a:t>Surveillance Or Alarm Systems In Remote Locations</a:t>
            </a:r>
          </a:p>
          <a:p>
            <a:r>
              <a:rPr lang="en-US" sz="2400" dirty="0">
                <a:latin typeface="Adobe Caslon Pro" pitchFamily="18" charset="0"/>
              </a:rPr>
              <a:t>Personal Freedom With Mobility Equipment</a:t>
            </a:r>
          </a:p>
          <a:p>
            <a:r>
              <a:rPr lang="en-US" sz="2400" dirty="0">
                <a:latin typeface="Adobe Caslon Pro" pitchFamily="18" charset="0"/>
              </a:rPr>
              <a:t>Portable Power Packs That Eliminate Downtime</a:t>
            </a:r>
          </a:p>
          <a:p>
            <a:endParaRPr lang="en-US" sz="2400" dirty="0">
              <a:latin typeface="Adobe Caslon Pro" pitchFamily="18" charset="0"/>
            </a:endParaRPr>
          </a:p>
        </p:txBody>
      </p:sp>
    </p:spTree>
    <p:extLst>
      <p:ext uri="{BB962C8B-B14F-4D97-AF65-F5344CB8AC3E}">
        <p14:creationId xmlns:p14="http://schemas.microsoft.com/office/powerpoint/2010/main" val="1633667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152400"/>
            <a:ext cx="7543800" cy="914400"/>
          </a:xfrm>
        </p:spPr>
        <p:txBody>
          <a:bodyPr/>
          <a:lstStyle/>
          <a:p>
            <a:r>
              <a:rPr lang="en-US" dirty="0"/>
              <a:t>Solar Energy</a:t>
            </a:r>
          </a:p>
        </p:txBody>
      </p:sp>
      <p:sp>
        <p:nvSpPr>
          <p:cNvPr id="2" name="Content Placeholder 1"/>
          <p:cNvSpPr>
            <a:spLocks noGrp="1"/>
          </p:cNvSpPr>
          <p:nvPr>
            <p:ph idx="1"/>
          </p:nvPr>
        </p:nvSpPr>
        <p:spPr>
          <a:xfrm>
            <a:off x="304800" y="990600"/>
            <a:ext cx="8534400" cy="5715000"/>
          </a:xfrm>
        </p:spPr>
        <p:txBody>
          <a:bodyPr>
            <a:normAutofit/>
          </a:bodyPr>
          <a:lstStyle/>
          <a:p>
            <a:pPr marL="0" indent="0" algn="l">
              <a:buNone/>
            </a:pPr>
            <a:r>
              <a:rPr lang="en-US" sz="1400" b="0" i="0" u="none" strike="noStrike" baseline="0" dirty="0">
                <a:latin typeface="TimesNewRomanPSMT"/>
              </a:rPr>
              <a:t>The electromagnetic radiation from sun is commonly known as solar energy. These radiations are resulted from thermo nuclear fusion reaction on the surface of sun. All the radiation from the sun is not in the same wavelength range. Almost 92% lie in the range of 315 nm to 1400nm.</a:t>
            </a:r>
          </a:p>
          <a:p>
            <a:pPr marL="0" indent="0" algn="l">
              <a:buNone/>
            </a:pPr>
            <a:r>
              <a:rPr lang="en-US" sz="1400" b="0" i="0" u="none" strike="noStrike" baseline="0" dirty="0">
                <a:latin typeface="TimesNewRomanPSMT"/>
              </a:rPr>
              <a:t> The estimated amount of solar flux reaching the atmosphere of earth is approximately 1400W/m2min.and that of heat equivalent is 2.68 X 10</a:t>
            </a:r>
            <a:r>
              <a:rPr lang="en-US" sz="1400" b="0" i="0" u="none" strike="noStrike" baseline="30000" dirty="0">
                <a:latin typeface="TimesNewRomanPSMT"/>
              </a:rPr>
              <a:t>24</a:t>
            </a:r>
            <a:r>
              <a:rPr lang="en-US" sz="1400" b="0" i="0" u="none" strike="noStrike" baseline="0" dirty="0">
                <a:latin typeface="TimesNewRomanPSMT"/>
              </a:rPr>
              <a:t> J/Year. The eco system of earth utilizes about 0.2-0.5 % of total amount of  solar energy received. It indicates clearly that large amount solar energy get wasted, which otherwise can be immense use for satisfying needs of humans.</a:t>
            </a:r>
          </a:p>
          <a:p>
            <a:pPr marL="0" indent="0" algn="l">
              <a:buNone/>
            </a:pPr>
            <a:r>
              <a:rPr lang="en-IN" sz="1400" b="0" i="0" u="none" strike="noStrike" baseline="0" dirty="0">
                <a:latin typeface="TimesNewRomanPSMT"/>
              </a:rPr>
              <a:t>Advantage of solar energy:</a:t>
            </a:r>
          </a:p>
          <a:p>
            <a:pPr marL="0" indent="0" algn="l">
              <a:buNone/>
            </a:pPr>
            <a:r>
              <a:rPr lang="en-US" sz="1400" b="0" i="0" u="none" strike="noStrike" baseline="0" dirty="0">
                <a:latin typeface="TimesNewRomanPSMT"/>
              </a:rPr>
              <a:t>1. It is non-polluting and non-depleting source of energy.</a:t>
            </a:r>
          </a:p>
          <a:p>
            <a:pPr marL="0" indent="0" algn="l">
              <a:buNone/>
            </a:pPr>
            <a:r>
              <a:rPr lang="en-US" sz="1400" b="0" i="0" u="none" strike="noStrike" baseline="0" dirty="0">
                <a:latin typeface="TimesNewRomanPSMT"/>
              </a:rPr>
              <a:t>2. It is renewable source of energy.</a:t>
            </a:r>
          </a:p>
          <a:p>
            <a:pPr marL="0" indent="0" algn="l">
              <a:buNone/>
            </a:pPr>
            <a:r>
              <a:rPr lang="en-US" sz="1400" b="0" i="0" u="none" strike="noStrike" baseline="0" dirty="0">
                <a:latin typeface="TimesNewRomanPSMT"/>
              </a:rPr>
              <a:t>3. It is available abundantly.</a:t>
            </a:r>
          </a:p>
          <a:p>
            <a:pPr marL="0" indent="0" algn="l">
              <a:buNone/>
            </a:pPr>
            <a:r>
              <a:rPr lang="en-US" sz="1400" b="0" i="0" u="none" strike="noStrike" baseline="0" dirty="0">
                <a:latin typeface="TimesNewRomanPSMT"/>
              </a:rPr>
              <a:t>The solar energy has been successfully used in following purpose</a:t>
            </a:r>
          </a:p>
          <a:p>
            <a:pPr marL="0" indent="0" algn="l">
              <a:buNone/>
            </a:pPr>
            <a:r>
              <a:rPr lang="en-US" sz="1400" b="0" i="0" u="none" strike="noStrike" baseline="0" dirty="0" err="1">
                <a:latin typeface="TimesNewRomanPSMT"/>
              </a:rPr>
              <a:t>i</a:t>
            </a:r>
            <a:r>
              <a:rPr lang="en-US" sz="1400" b="0" i="0" u="none" strike="noStrike" baseline="0" dirty="0">
                <a:latin typeface="TimesNewRomanPSMT"/>
              </a:rPr>
              <a:t>) Heating: Used for water and space heating in colder countries.</a:t>
            </a:r>
          </a:p>
          <a:p>
            <a:pPr marL="0" indent="0" algn="l">
              <a:buNone/>
            </a:pPr>
            <a:r>
              <a:rPr lang="en-US" sz="1400" b="0" i="0" u="none" strike="noStrike" baseline="0" dirty="0">
                <a:latin typeface="TimesNewRomanPSMT"/>
              </a:rPr>
              <a:t>ii) Electricity: Using solar energy electric energy can be generated.</a:t>
            </a:r>
          </a:p>
          <a:p>
            <a:pPr marL="0" indent="0">
              <a:buNone/>
            </a:pPr>
            <a:r>
              <a:rPr lang="en-US" sz="1400" dirty="0">
                <a:latin typeface="TimesNewRomanPSMT"/>
              </a:rPr>
              <a:t>In spite of these advantages, the use of solar energy in large scale is still not in practice, due to</a:t>
            </a:r>
          </a:p>
          <a:p>
            <a:pPr marL="0" indent="0">
              <a:buNone/>
            </a:pPr>
            <a:r>
              <a:rPr lang="en-IN" sz="1400" dirty="0">
                <a:latin typeface="TimesNewRomanPSMT"/>
              </a:rPr>
              <a:t>following reasons,</a:t>
            </a:r>
          </a:p>
          <a:p>
            <a:pPr marL="0" indent="0">
              <a:buNone/>
            </a:pPr>
            <a:r>
              <a:rPr lang="en-US" sz="1400" dirty="0">
                <a:latin typeface="TimesNewRomanPSMT"/>
              </a:rPr>
              <a:t>1. Non availability of intense light in all areas throughout year</a:t>
            </a:r>
          </a:p>
          <a:p>
            <a:pPr marL="0" indent="0">
              <a:buNone/>
            </a:pPr>
            <a:r>
              <a:rPr lang="en-US" sz="1400" dirty="0">
                <a:latin typeface="TimesNewRomanPSMT"/>
              </a:rPr>
              <a:t>2. Difficulties faced in economic collection and conversion of solar energy into other forms of</a:t>
            </a:r>
          </a:p>
          <a:p>
            <a:pPr marL="0" indent="0">
              <a:buNone/>
            </a:pPr>
            <a:r>
              <a:rPr lang="en-IN" sz="1400" dirty="0">
                <a:latin typeface="TimesNewRomanPSMT"/>
              </a:rPr>
              <a:t>energy such as electricity</a:t>
            </a:r>
            <a:endParaRPr lang="en-US" sz="1400" dirty="0"/>
          </a:p>
        </p:txBody>
      </p:sp>
    </p:spTree>
    <p:extLst>
      <p:ext uri="{BB962C8B-B14F-4D97-AF65-F5344CB8AC3E}">
        <p14:creationId xmlns:p14="http://schemas.microsoft.com/office/powerpoint/2010/main" val="42439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152400"/>
            <a:ext cx="7543800" cy="914400"/>
          </a:xfrm>
        </p:spPr>
        <p:txBody>
          <a:bodyPr/>
          <a:lstStyle/>
          <a:p>
            <a:r>
              <a:rPr lang="en-US" sz="3600" dirty="0"/>
              <a:t>Advantages and Disadvantages</a:t>
            </a: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1295401"/>
            <a:ext cx="8077200" cy="4952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0880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7EF90-911C-4B12-BAC4-67C4B2B10C37}"/>
              </a:ext>
            </a:extLst>
          </p:cNvPr>
          <p:cNvSpPr>
            <a:spLocks noGrp="1"/>
          </p:cNvSpPr>
          <p:nvPr>
            <p:ph idx="1"/>
          </p:nvPr>
        </p:nvSpPr>
        <p:spPr>
          <a:xfrm>
            <a:off x="628650" y="381000"/>
            <a:ext cx="8210550" cy="6400800"/>
          </a:xfrm>
        </p:spPr>
        <p:txBody>
          <a:bodyPr>
            <a:normAutofit fontScale="70000" lnSpcReduction="20000"/>
          </a:bodyPr>
          <a:lstStyle/>
          <a:p>
            <a:pPr marL="0" indent="0">
              <a:buNone/>
            </a:pPr>
            <a:r>
              <a:rPr lang="en-IN" sz="1800" b="1" i="0" u="none" strike="noStrike" baseline="0" dirty="0">
                <a:latin typeface="TimesNewRomanPS-BoldMT"/>
              </a:rPr>
              <a:t>Flat Plate </a:t>
            </a:r>
            <a:r>
              <a:rPr lang="en-IN" sz="1800" b="1" dirty="0">
                <a:latin typeface="TimesNewRomanPS-BoldMT"/>
              </a:rPr>
              <a:t>Collector (Solar Heater ):</a:t>
            </a:r>
            <a:endParaRPr lang="en-IN" sz="1800" b="1" i="0" u="none" strike="noStrike" baseline="0" dirty="0">
              <a:latin typeface="TimesNewRomanPS-BoldMT"/>
            </a:endParaRPr>
          </a:p>
          <a:p>
            <a:pPr marL="0" indent="0" algn="l">
              <a:buNone/>
            </a:pPr>
            <a:r>
              <a:rPr lang="en-US" sz="1800" b="0" i="0" u="none" strike="noStrike" baseline="0" dirty="0">
                <a:latin typeface="TimesNewRomanPSMT"/>
              </a:rPr>
              <a:t>The device works on the principle of black body in which heat absorbing capacity and tendency of a black surface is utilized to achieve benefits for human.</a:t>
            </a: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endParaRPr lang="en-US" sz="1800" dirty="0">
              <a:latin typeface="TimesNewRomanPSMT"/>
            </a:endParaRPr>
          </a:p>
          <a:p>
            <a:pPr marL="0" indent="0" algn="l">
              <a:buNone/>
            </a:pPr>
            <a:endParaRPr lang="en-US" sz="1800" b="0" i="0" u="none" strike="noStrike" baseline="0" dirty="0">
              <a:latin typeface="TimesNewRomanPSMT"/>
            </a:endParaRPr>
          </a:p>
          <a:p>
            <a:pPr marL="0" indent="0" algn="l">
              <a:buNone/>
            </a:pPr>
            <a:r>
              <a:rPr lang="en-IN" sz="1800" b="1" i="0" u="none" strike="noStrike" baseline="0" dirty="0">
                <a:latin typeface="TimesNewRomanPS-BoldMT"/>
              </a:rPr>
              <a:t>Construction:</a:t>
            </a:r>
          </a:p>
          <a:p>
            <a:pPr marL="0" indent="0" algn="l">
              <a:buNone/>
            </a:pPr>
            <a:r>
              <a:rPr lang="en-US" sz="1800" b="0" i="0" u="none" strike="noStrike" baseline="0" dirty="0">
                <a:latin typeface="TimesNewRomanPSMT"/>
              </a:rPr>
              <a:t>These are the main components of a typical flat-plate solar collector:</a:t>
            </a:r>
          </a:p>
          <a:p>
            <a:pPr marL="0" indent="0" algn="l">
              <a:buNone/>
            </a:pPr>
            <a:r>
              <a:rPr lang="en-US" sz="1800" b="0" i="0" u="none" strike="noStrike" baseline="0" dirty="0">
                <a:latin typeface="TimesNewRomanPSMT"/>
              </a:rPr>
              <a:t>Black surface - absorbent of the incident solar energy</a:t>
            </a:r>
          </a:p>
          <a:p>
            <a:pPr marL="0" indent="0" algn="l">
              <a:buNone/>
            </a:pPr>
            <a:r>
              <a:rPr lang="en-US" sz="1800" b="0" i="0" u="none" strike="noStrike" baseline="0" dirty="0">
                <a:latin typeface="TimesNewRomanPSMT"/>
              </a:rPr>
              <a:t>Glazing cover - a transparent layer that transmits radiation to the absorber, but prevents radiative</a:t>
            </a:r>
          </a:p>
          <a:p>
            <a:pPr marL="0" indent="0" algn="l">
              <a:buNone/>
            </a:pPr>
            <a:r>
              <a:rPr lang="en-US" sz="1800" b="0" i="0" u="none" strike="noStrike" baseline="0" dirty="0">
                <a:latin typeface="TimesNewRomanPSMT"/>
              </a:rPr>
              <a:t>and convective heat loss from the surface</a:t>
            </a:r>
          </a:p>
          <a:p>
            <a:pPr marL="0" indent="0" algn="l">
              <a:buNone/>
            </a:pPr>
            <a:r>
              <a:rPr lang="en-US" sz="1800" b="0" i="0" u="none" strike="noStrike" baseline="0" dirty="0">
                <a:latin typeface="TimesNewRomanPSMT"/>
              </a:rPr>
              <a:t>Tubes containing heating fluid to transfer the heat from the collector</a:t>
            </a:r>
          </a:p>
          <a:p>
            <a:pPr marL="0" indent="0" algn="l">
              <a:buNone/>
            </a:pPr>
            <a:r>
              <a:rPr lang="en-US" sz="1800" b="0" i="0" u="none" strike="noStrike" baseline="0" dirty="0">
                <a:latin typeface="TimesNewRomanPSMT"/>
              </a:rPr>
              <a:t>Support structure to protect the components and hold them in place</a:t>
            </a:r>
          </a:p>
          <a:p>
            <a:pPr marL="0" indent="0" algn="l">
              <a:buNone/>
            </a:pPr>
            <a:r>
              <a:rPr lang="en-US" sz="1800" b="0" i="0" u="none" strike="noStrike" baseline="0" dirty="0">
                <a:latin typeface="TimesNewRomanPSMT"/>
              </a:rPr>
              <a:t>Insulation covering sides and bottom of the collector to reduce heat losses</a:t>
            </a:r>
          </a:p>
          <a:p>
            <a:pPr marL="0" indent="0" algn="l">
              <a:buNone/>
            </a:pPr>
            <a:r>
              <a:rPr lang="en-IN" sz="1800" b="1" i="0" u="none" strike="noStrike" baseline="0" dirty="0">
                <a:latin typeface="TimesNewRomanPS-BoldMT"/>
              </a:rPr>
              <a:t>Application</a:t>
            </a:r>
          </a:p>
          <a:p>
            <a:pPr algn="l">
              <a:buFont typeface="Wingdings" panose="05000000000000000000" pitchFamily="2" charset="2"/>
              <a:buChar char="§"/>
            </a:pPr>
            <a:r>
              <a:rPr lang="en-US" sz="1800" b="0" i="0" u="none" strike="noStrike" baseline="0" dirty="0">
                <a:latin typeface="TimesNewRomanPSMT"/>
              </a:rPr>
              <a:t>Some advantages of the flat-plate collectors are that they are:</a:t>
            </a:r>
          </a:p>
          <a:p>
            <a:pPr algn="l">
              <a:buFont typeface="Wingdings" panose="05000000000000000000" pitchFamily="2" charset="2"/>
              <a:buChar char="§"/>
            </a:pPr>
            <a:r>
              <a:rPr lang="en-US" sz="1800" b="0" i="0" u="none" strike="noStrike" baseline="0" dirty="0">
                <a:latin typeface="TimesNewRomanPSMT"/>
              </a:rPr>
              <a:t>Easy to manufacture</a:t>
            </a:r>
          </a:p>
          <a:p>
            <a:pPr algn="l">
              <a:buFont typeface="Wingdings" panose="05000000000000000000" pitchFamily="2" charset="2"/>
              <a:buChar char="§"/>
            </a:pPr>
            <a:r>
              <a:rPr lang="en-US" sz="1800" b="0" i="0" u="none" strike="noStrike" baseline="0" dirty="0">
                <a:latin typeface="TimesNewRomanPSMT"/>
              </a:rPr>
              <a:t>Low cost, Collect both beam and diffuse radiation</a:t>
            </a:r>
          </a:p>
          <a:p>
            <a:pPr algn="l">
              <a:buFont typeface="Wingdings" panose="05000000000000000000" pitchFamily="2" charset="2"/>
              <a:buChar char="§"/>
            </a:pPr>
            <a:r>
              <a:rPr lang="en-US" sz="1800" b="0" i="0" u="none" strike="noStrike" baseline="0" dirty="0">
                <a:latin typeface="TimesNewRomanPSMT"/>
              </a:rPr>
              <a:t>Permanently fixed (no sophisticated positioning or tracking equipment is required)</a:t>
            </a:r>
          </a:p>
          <a:p>
            <a:pPr algn="l">
              <a:buFont typeface="Wingdings" panose="05000000000000000000" pitchFamily="2" charset="2"/>
              <a:buChar char="§"/>
            </a:pPr>
            <a:r>
              <a:rPr lang="en-IN" sz="1800" b="0" i="0" u="none" strike="noStrike" baseline="0" dirty="0">
                <a:latin typeface="SymbolMT"/>
              </a:rPr>
              <a:t> </a:t>
            </a:r>
            <a:r>
              <a:rPr lang="en-IN" sz="1800" b="0" i="0" u="none" strike="noStrike" baseline="0" dirty="0">
                <a:latin typeface="TimesNewRomanPSMT"/>
              </a:rPr>
              <a:t>Little maintenance</a:t>
            </a:r>
          </a:p>
          <a:p>
            <a:pPr marL="0" indent="0" algn="l">
              <a:buNone/>
            </a:pPr>
            <a:endParaRPr lang="en-US" sz="1800" b="0" i="0" u="none" strike="noStrike" baseline="0" dirty="0">
              <a:latin typeface="TimesNewRomanPSMT"/>
            </a:endParaRPr>
          </a:p>
          <a:p>
            <a:pPr marL="0" indent="0" algn="l">
              <a:buNone/>
            </a:pPr>
            <a:endParaRPr lang="en-IN" dirty="0"/>
          </a:p>
        </p:txBody>
      </p:sp>
      <p:pic>
        <p:nvPicPr>
          <p:cNvPr id="9" name="Picture 8">
            <a:extLst>
              <a:ext uri="{FF2B5EF4-FFF2-40B4-BE49-F238E27FC236}">
                <a16:creationId xmlns:a16="http://schemas.microsoft.com/office/drawing/2014/main" id="{36C9A911-370D-4F78-A011-79D182148327}"/>
              </a:ext>
            </a:extLst>
          </p:cNvPr>
          <p:cNvPicPr>
            <a:picLocks noChangeAspect="1"/>
          </p:cNvPicPr>
          <p:nvPr/>
        </p:nvPicPr>
        <p:blipFill>
          <a:blip r:embed="rId2"/>
          <a:stretch>
            <a:fillRect/>
          </a:stretch>
        </p:blipFill>
        <p:spPr>
          <a:xfrm>
            <a:off x="2514600" y="990600"/>
            <a:ext cx="4876800" cy="2620955"/>
          </a:xfrm>
          <a:prstGeom prst="rect">
            <a:avLst/>
          </a:prstGeom>
        </p:spPr>
      </p:pic>
    </p:spTree>
    <p:extLst>
      <p:ext uri="{BB962C8B-B14F-4D97-AF65-F5344CB8AC3E}">
        <p14:creationId xmlns:p14="http://schemas.microsoft.com/office/powerpoint/2010/main" val="446519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604AE2-58CE-4631-865D-9BB989FE0097}"/>
              </a:ext>
            </a:extLst>
          </p:cNvPr>
          <p:cNvSpPr>
            <a:spLocks noGrp="1"/>
          </p:cNvSpPr>
          <p:nvPr>
            <p:ph idx="1"/>
          </p:nvPr>
        </p:nvSpPr>
        <p:spPr>
          <a:xfrm>
            <a:off x="628650" y="152400"/>
            <a:ext cx="7886700" cy="6248400"/>
          </a:xfrm>
        </p:spPr>
        <p:txBody>
          <a:bodyPr>
            <a:normAutofit fontScale="92500" lnSpcReduction="10000"/>
          </a:bodyPr>
          <a:lstStyle/>
          <a:p>
            <a:pPr marL="0" indent="0">
              <a:buNone/>
            </a:pPr>
            <a:r>
              <a:rPr lang="en-IN" sz="1600" b="1" dirty="0">
                <a:latin typeface="TimesNewRomanPS-BoldMT"/>
              </a:rPr>
              <a:t>PHOTO VOTAIC CELL (SOLAR CELL)</a:t>
            </a:r>
            <a:endParaRPr lang="en-US" sz="1600" dirty="0">
              <a:latin typeface="TimesNewRomanPSMT"/>
            </a:endParaRPr>
          </a:p>
          <a:p>
            <a:pPr marL="0" indent="0">
              <a:buNone/>
            </a:pPr>
            <a:r>
              <a:rPr lang="en-US" sz="1600" dirty="0">
                <a:latin typeface="TimesNewRomanPSMT"/>
              </a:rPr>
              <a:t>A photovoltaic (PV) cell, also known as a solar cell, is a device that converts light energy directly into electrical energy through the photovoltaic effect. </a:t>
            </a:r>
          </a:p>
          <a:p>
            <a:pPr marL="0" indent="0">
              <a:buNone/>
            </a:pPr>
            <a:endParaRPr lang="en-IN" sz="1600" dirty="0"/>
          </a:p>
          <a:p>
            <a:pPr marL="0" indent="0">
              <a:buNone/>
            </a:pPr>
            <a:endParaRPr lang="en-US" sz="1600" b="1" i="0" u="none" strike="noStrike" baseline="0" dirty="0">
              <a:latin typeface="Arial Narrow" panose="020B0606020202030204" pitchFamily="34" charset="0"/>
            </a:endParaRPr>
          </a:p>
          <a:p>
            <a:pPr marL="0" indent="0">
              <a:buNone/>
            </a:pPr>
            <a:endParaRPr lang="en-US" sz="1600" b="1"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endParaRPr lang="en-US" sz="1600" b="1"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endParaRPr lang="en-US" sz="1600" b="1" i="0" u="none" strike="noStrike" baseline="0" dirty="0">
              <a:latin typeface="Arial Narrow" panose="020B0606020202030204" pitchFamily="34" charset="0"/>
            </a:endParaRPr>
          </a:p>
          <a:p>
            <a:pPr marL="0" indent="0">
              <a:buNone/>
            </a:pPr>
            <a:r>
              <a:rPr lang="en-US" sz="1500" b="1" i="0" u="none" strike="noStrike" baseline="0" dirty="0">
                <a:latin typeface="Times New Roman" panose="02020603050405020304" pitchFamily="18" charset="0"/>
                <a:cs typeface="Times New Roman" panose="02020603050405020304" pitchFamily="18" charset="0"/>
              </a:rPr>
              <a:t>Construction: </a:t>
            </a:r>
            <a:r>
              <a:rPr lang="en-US" sz="1500" dirty="0">
                <a:latin typeface="Times New Roman" panose="02020603050405020304" pitchFamily="18" charset="0"/>
                <a:cs typeface="Times New Roman" panose="02020603050405020304" pitchFamily="18" charset="0"/>
              </a:rPr>
              <a:t>The core component of a PV cell is a semiconductor material, usually silicon. Silicon is doped with elements (usually P or B) to create two distinct layers: an N-type layer (which has an excess of electrons) and a P-type layer (which has an excess of "holes" or positive charge carriers Hence these two layers form p-n junction. A metallic grid is the electrical contact of the diode and allows light to fall on the semiconductor between the grid lines. An anti-reflective layer between the grid lines increases </a:t>
            </a:r>
            <a:r>
              <a:rPr lang="en-US" sz="1500" b="0" i="0" u="none" strike="noStrike" baseline="0" dirty="0">
                <a:latin typeface="Times New Roman" panose="02020603050405020304" pitchFamily="18" charset="0"/>
                <a:cs typeface="Times New Roman" panose="02020603050405020304" pitchFamily="18" charset="0"/>
              </a:rPr>
              <a:t>the amount of light </a:t>
            </a:r>
            <a:r>
              <a:rPr lang="en-IN" sz="1500" b="0" i="0" u="none" strike="noStrike" baseline="0" dirty="0">
                <a:latin typeface="Times New Roman" panose="02020603050405020304" pitchFamily="18" charset="0"/>
                <a:cs typeface="Times New Roman" panose="02020603050405020304" pitchFamily="18" charset="0"/>
              </a:rPr>
              <a:t>transmitted to semiconductor.</a:t>
            </a:r>
          </a:p>
          <a:p>
            <a:pPr marL="0" indent="0">
              <a:buNone/>
            </a:pPr>
            <a:r>
              <a:rPr lang="en-US" sz="1500" b="1" dirty="0">
                <a:latin typeface="Times New Roman" panose="02020603050405020304" pitchFamily="18" charset="0"/>
                <a:cs typeface="Times New Roman" panose="02020603050405020304" pitchFamily="18" charset="0"/>
              </a:rPr>
              <a:t>Working:</a:t>
            </a:r>
            <a:r>
              <a:rPr lang="en-US" sz="1500" dirty="0">
                <a:latin typeface="Times New Roman" panose="02020603050405020304" pitchFamily="18" charset="0"/>
                <a:cs typeface="Times New Roman" panose="02020603050405020304" pitchFamily="18" charset="0"/>
              </a:rPr>
              <a:t> When light radiation falls on the p-n junction diode, photons are absorbed and electron-hole pairs are generated. The electrons are diffused and collected at the n-type end and holes are diffused and collected at the p-type end. When these two ends are electrically connected through a conductor, there is a flow of current between the two ends through the external circuit. Thus photoelectric current is produced and available for use. The current output of a cell depends on its efficiency and size and is proportional to the intensity of sun light striking the surface of the cell. Therefore, photovoltaic cells are connected electrically in series or parallel circuits to produce higher voltages, currents and power levels. A number of solar cells electrically connected to each other and mounted in a support structure or frame is called a photovoltaic module. A photovoltaic array is the complete power generating unit, consisting of any number of photovoltaic </a:t>
            </a:r>
            <a:r>
              <a:rPr lang="en-IN" sz="1500" dirty="0">
                <a:latin typeface="Times New Roman" panose="02020603050405020304" pitchFamily="18" charset="0"/>
                <a:cs typeface="Times New Roman" panose="02020603050405020304" pitchFamily="18" charset="0"/>
              </a:rPr>
              <a:t>modules and panels.</a:t>
            </a:r>
          </a:p>
          <a:p>
            <a:pPr marL="0" indent="0">
              <a:buNone/>
            </a:pPr>
            <a:endParaRPr lang="en-IN" sz="1600" b="0" i="0" u="none" strike="noStrike" baseline="0" dirty="0">
              <a:latin typeface="Arial Narrow" panose="020B0606020202030204"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990600"/>
            <a:ext cx="4286250" cy="23167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97079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62256</TotalTime>
  <Words>4402</Words>
  <Application>Microsoft Office PowerPoint</Application>
  <PresentationFormat>On-screen Show (4:3)</PresentationFormat>
  <Paragraphs>340</Paragraphs>
  <Slides>50</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50</vt:i4>
      </vt:variant>
    </vt:vector>
  </HeadingPairs>
  <TitlesOfParts>
    <vt:vector size="66" baseType="lpstr">
      <vt:lpstr>Adobe Caslon Pro</vt:lpstr>
      <vt:lpstr>Algerian</vt:lpstr>
      <vt:lpstr>Aparajita</vt:lpstr>
      <vt:lpstr>Arial</vt:lpstr>
      <vt:lpstr>Arial Narrow</vt:lpstr>
      <vt:lpstr>Bell MT</vt:lpstr>
      <vt:lpstr>Berlin Sans FB</vt:lpstr>
      <vt:lpstr>Berlin Sans FB Demi</vt:lpstr>
      <vt:lpstr>Calibri</vt:lpstr>
      <vt:lpstr>Calibri Light</vt:lpstr>
      <vt:lpstr>SymbolMT</vt:lpstr>
      <vt:lpstr>Times New Roman</vt:lpstr>
      <vt:lpstr>TimesNewRomanPS-BoldMT</vt:lpstr>
      <vt:lpstr>TimesNewRomanPSMT</vt:lpstr>
      <vt:lpstr>Wingdings</vt:lpstr>
      <vt:lpstr>Office Theme</vt:lpstr>
      <vt:lpstr>Chemistry for Sustainable Energies</vt:lpstr>
      <vt:lpstr>Sustainable Energy</vt:lpstr>
      <vt:lpstr>Classification of Energy</vt:lpstr>
      <vt:lpstr>PowerPoint Presentation</vt:lpstr>
      <vt:lpstr>Distinction: Conventional (non-renewable) and nonconventional energy (renewable) sources. </vt:lpstr>
      <vt:lpstr>Solar Energy</vt:lpstr>
      <vt:lpstr>Advantages and Disadvantages</vt:lpstr>
      <vt:lpstr>PowerPoint Presentation</vt:lpstr>
      <vt:lpstr>PowerPoint Presentation</vt:lpstr>
      <vt:lpstr>Advantages</vt:lpstr>
      <vt:lpstr>Limitations</vt:lpstr>
      <vt:lpstr>Fuels</vt:lpstr>
      <vt:lpstr>Classification of chemical fuels</vt:lpstr>
      <vt:lpstr>Characteristic Properties of Fuels</vt:lpstr>
      <vt:lpstr>Calorific Value</vt:lpstr>
      <vt:lpstr>Units of calorific value</vt:lpstr>
      <vt:lpstr>PowerPoint Presentation</vt:lpstr>
      <vt:lpstr>Dulong Formula</vt:lpstr>
      <vt:lpstr>PowerPoint Presentation</vt:lpstr>
      <vt:lpstr>PowerPoint Presentation</vt:lpstr>
      <vt:lpstr>PowerPoint Presentation</vt:lpstr>
      <vt:lpstr>Hydrocarbon as Fuel</vt:lpstr>
      <vt:lpstr>Environmental and Societal Impact:</vt:lpstr>
      <vt:lpstr>Future Trends and Alternatives:</vt:lpstr>
      <vt:lpstr>Power alcohol</vt:lpstr>
      <vt:lpstr>Advantages</vt:lpstr>
      <vt:lpstr>Limitations</vt:lpstr>
      <vt:lpstr>Biodiesel </vt:lpstr>
      <vt:lpstr>Advantages of the Use of Biodiesel:</vt:lpstr>
      <vt:lpstr>Disadvantages of the Use of Biodiesel</vt:lpstr>
      <vt:lpstr>Rechargeable Batteries</vt:lpstr>
      <vt:lpstr>INTRODUCTION</vt:lpstr>
      <vt:lpstr>PowerPoint Presentation</vt:lpstr>
      <vt:lpstr>Lead acid Batteries</vt:lpstr>
      <vt:lpstr>PowerPoint Presentation</vt:lpstr>
      <vt:lpstr>Construction:</vt:lpstr>
      <vt:lpstr>Reaction (During Dischharging):</vt:lpstr>
      <vt:lpstr>PowerPoint Presentation</vt:lpstr>
      <vt:lpstr>INTRODUCTION</vt:lpstr>
      <vt:lpstr>Construction:</vt:lpstr>
      <vt:lpstr>Cell Reaction during discharging:</vt:lpstr>
      <vt:lpstr>ADVANTAGES</vt:lpstr>
      <vt:lpstr>LIMITATIONS</vt:lpstr>
      <vt:lpstr>APPLICATIONS</vt:lpstr>
      <vt:lpstr>3. RECHARGEABLE LITHIUM   Batteries</vt:lpstr>
      <vt:lpstr>DESCRIPTION</vt:lpstr>
      <vt:lpstr>PowerPoint Presentation</vt:lpstr>
      <vt:lpstr>PowerPoint Presentation</vt:lpstr>
      <vt:lpstr>Advantages</vt:lpstr>
      <vt:lpstr>Applications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dc:title>
  <dc:creator>Pushpendra</dc:creator>
  <cp:lastModifiedBy>VINAYAK PAI</cp:lastModifiedBy>
  <cp:revision>154</cp:revision>
  <cp:lastPrinted>2023-02-24T06:08:25Z</cp:lastPrinted>
  <dcterms:created xsi:type="dcterms:W3CDTF">2006-08-16T00:00:00Z</dcterms:created>
  <dcterms:modified xsi:type="dcterms:W3CDTF">2024-11-24T13:54:01Z</dcterms:modified>
</cp:coreProperties>
</file>