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95824-AE1E-3910-D93F-EE4A50567A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AD73AAE-67F7-F19A-DB45-9E5927809E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60390C-27A0-2E75-F65B-2FC0F365694D}"/>
              </a:ext>
            </a:extLst>
          </p:cNvPr>
          <p:cNvSpPr>
            <a:spLocks noGrp="1"/>
          </p:cNvSpPr>
          <p:nvPr>
            <p:ph type="dt" sz="half" idx="10"/>
          </p:nvPr>
        </p:nvSpPr>
        <p:spPr/>
        <p:txBody>
          <a:bodyPr/>
          <a:lstStyle/>
          <a:p>
            <a:fld id="{5F546173-9F32-4D30-9D2E-A2D236F82966}" type="datetimeFigureOut">
              <a:rPr lang="en-IN" smtClean="0"/>
              <a:t>02-10-2025</a:t>
            </a:fld>
            <a:endParaRPr lang="en-IN"/>
          </a:p>
        </p:txBody>
      </p:sp>
      <p:sp>
        <p:nvSpPr>
          <p:cNvPr id="5" name="Footer Placeholder 4">
            <a:extLst>
              <a:ext uri="{FF2B5EF4-FFF2-40B4-BE49-F238E27FC236}">
                <a16:creationId xmlns:a16="http://schemas.microsoft.com/office/drawing/2014/main" id="{70C07A6A-744C-DC3D-22BB-9211BBDF28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116F88-8330-E615-BE80-E128778337FB}"/>
              </a:ext>
            </a:extLst>
          </p:cNvPr>
          <p:cNvSpPr>
            <a:spLocks noGrp="1"/>
          </p:cNvSpPr>
          <p:nvPr>
            <p:ph type="sldNum" sz="quarter" idx="12"/>
          </p:nvPr>
        </p:nvSpPr>
        <p:spPr/>
        <p:txBody>
          <a:bodyPr/>
          <a:lstStyle/>
          <a:p>
            <a:fld id="{078E9E13-E93C-4825-8C2E-A2CD4189DDA2}" type="slidenum">
              <a:rPr lang="en-IN" smtClean="0"/>
              <a:t>‹#›</a:t>
            </a:fld>
            <a:endParaRPr lang="en-IN"/>
          </a:p>
        </p:txBody>
      </p:sp>
    </p:spTree>
    <p:extLst>
      <p:ext uri="{BB962C8B-B14F-4D97-AF65-F5344CB8AC3E}">
        <p14:creationId xmlns:p14="http://schemas.microsoft.com/office/powerpoint/2010/main" val="2634932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D24A3-CC43-EDB5-C204-81C66013E07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25C82C-12D8-A26B-D42A-72AA9D7763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81F75F-3D3C-91D0-A2B4-C9CEEB4A097C}"/>
              </a:ext>
            </a:extLst>
          </p:cNvPr>
          <p:cNvSpPr>
            <a:spLocks noGrp="1"/>
          </p:cNvSpPr>
          <p:nvPr>
            <p:ph type="dt" sz="half" idx="10"/>
          </p:nvPr>
        </p:nvSpPr>
        <p:spPr/>
        <p:txBody>
          <a:bodyPr/>
          <a:lstStyle/>
          <a:p>
            <a:fld id="{5F546173-9F32-4D30-9D2E-A2D236F82966}" type="datetimeFigureOut">
              <a:rPr lang="en-IN" smtClean="0"/>
              <a:t>02-10-2025</a:t>
            </a:fld>
            <a:endParaRPr lang="en-IN"/>
          </a:p>
        </p:txBody>
      </p:sp>
      <p:sp>
        <p:nvSpPr>
          <p:cNvPr id="5" name="Footer Placeholder 4">
            <a:extLst>
              <a:ext uri="{FF2B5EF4-FFF2-40B4-BE49-F238E27FC236}">
                <a16:creationId xmlns:a16="http://schemas.microsoft.com/office/drawing/2014/main" id="{1C8A8B4C-06F6-99E5-5E3E-21B00877CC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E623B5-0AED-E7BC-8D7E-F3051127F78E}"/>
              </a:ext>
            </a:extLst>
          </p:cNvPr>
          <p:cNvSpPr>
            <a:spLocks noGrp="1"/>
          </p:cNvSpPr>
          <p:nvPr>
            <p:ph type="sldNum" sz="quarter" idx="12"/>
          </p:nvPr>
        </p:nvSpPr>
        <p:spPr/>
        <p:txBody>
          <a:bodyPr/>
          <a:lstStyle/>
          <a:p>
            <a:fld id="{078E9E13-E93C-4825-8C2E-A2CD4189DDA2}" type="slidenum">
              <a:rPr lang="en-IN" smtClean="0"/>
              <a:t>‹#›</a:t>
            </a:fld>
            <a:endParaRPr lang="en-IN"/>
          </a:p>
        </p:txBody>
      </p:sp>
    </p:spTree>
    <p:extLst>
      <p:ext uri="{BB962C8B-B14F-4D97-AF65-F5344CB8AC3E}">
        <p14:creationId xmlns:p14="http://schemas.microsoft.com/office/powerpoint/2010/main" val="2335072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7AB9DE-C3D4-3B27-566C-2CD48970E1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7D7205-2637-BB09-7A4F-0E4F571549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08C7AE-0EAA-92A2-B566-9DFA78EF40B7}"/>
              </a:ext>
            </a:extLst>
          </p:cNvPr>
          <p:cNvSpPr>
            <a:spLocks noGrp="1"/>
          </p:cNvSpPr>
          <p:nvPr>
            <p:ph type="dt" sz="half" idx="10"/>
          </p:nvPr>
        </p:nvSpPr>
        <p:spPr/>
        <p:txBody>
          <a:bodyPr/>
          <a:lstStyle/>
          <a:p>
            <a:fld id="{5F546173-9F32-4D30-9D2E-A2D236F82966}" type="datetimeFigureOut">
              <a:rPr lang="en-IN" smtClean="0"/>
              <a:t>02-10-2025</a:t>
            </a:fld>
            <a:endParaRPr lang="en-IN"/>
          </a:p>
        </p:txBody>
      </p:sp>
      <p:sp>
        <p:nvSpPr>
          <p:cNvPr id="5" name="Footer Placeholder 4">
            <a:extLst>
              <a:ext uri="{FF2B5EF4-FFF2-40B4-BE49-F238E27FC236}">
                <a16:creationId xmlns:a16="http://schemas.microsoft.com/office/drawing/2014/main" id="{EDD4062B-FCEF-79F9-3C5E-8DB821D6B5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068A4A-217E-740C-8840-0932EA6A48B9}"/>
              </a:ext>
            </a:extLst>
          </p:cNvPr>
          <p:cNvSpPr>
            <a:spLocks noGrp="1"/>
          </p:cNvSpPr>
          <p:nvPr>
            <p:ph type="sldNum" sz="quarter" idx="12"/>
          </p:nvPr>
        </p:nvSpPr>
        <p:spPr/>
        <p:txBody>
          <a:bodyPr/>
          <a:lstStyle/>
          <a:p>
            <a:fld id="{078E9E13-E93C-4825-8C2E-A2CD4189DDA2}" type="slidenum">
              <a:rPr lang="en-IN" smtClean="0"/>
              <a:t>‹#›</a:t>
            </a:fld>
            <a:endParaRPr lang="en-IN"/>
          </a:p>
        </p:txBody>
      </p:sp>
    </p:spTree>
    <p:extLst>
      <p:ext uri="{BB962C8B-B14F-4D97-AF65-F5344CB8AC3E}">
        <p14:creationId xmlns:p14="http://schemas.microsoft.com/office/powerpoint/2010/main" val="834562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0C38-6A80-9175-A059-1C430B76DD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AA71BA-5149-C4EA-CBCB-50ECD4FDE4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20DF1E-D174-EF63-69E9-21228BA9A5F5}"/>
              </a:ext>
            </a:extLst>
          </p:cNvPr>
          <p:cNvSpPr>
            <a:spLocks noGrp="1"/>
          </p:cNvSpPr>
          <p:nvPr>
            <p:ph type="dt" sz="half" idx="10"/>
          </p:nvPr>
        </p:nvSpPr>
        <p:spPr/>
        <p:txBody>
          <a:bodyPr/>
          <a:lstStyle/>
          <a:p>
            <a:fld id="{5F546173-9F32-4D30-9D2E-A2D236F82966}" type="datetimeFigureOut">
              <a:rPr lang="en-IN" smtClean="0"/>
              <a:t>02-10-2025</a:t>
            </a:fld>
            <a:endParaRPr lang="en-IN"/>
          </a:p>
        </p:txBody>
      </p:sp>
      <p:sp>
        <p:nvSpPr>
          <p:cNvPr id="5" name="Footer Placeholder 4">
            <a:extLst>
              <a:ext uri="{FF2B5EF4-FFF2-40B4-BE49-F238E27FC236}">
                <a16:creationId xmlns:a16="http://schemas.microsoft.com/office/drawing/2014/main" id="{AB23ACDE-D168-3ACF-656F-03715AD11A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C78152-0D74-5227-C081-9FEA1F9175AC}"/>
              </a:ext>
            </a:extLst>
          </p:cNvPr>
          <p:cNvSpPr>
            <a:spLocks noGrp="1"/>
          </p:cNvSpPr>
          <p:nvPr>
            <p:ph type="sldNum" sz="quarter" idx="12"/>
          </p:nvPr>
        </p:nvSpPr>
        <p:spPr/>
        <p:txBody>
          <a:bodyPr/>
          <a:lstStyle/>
          <a:p>
            <a:fld id="{078E9E13-E93C-4825-8C2E-A2CD4189DDA2}" type="slidenum">
              <a:rPr lang="en-IN" smtClean="0"/>
              <a:t>‹#›</a:t>
            </a:fld>
            <a:endParaRPr lang="en-IN"/>
          </a:p>
        </p:txBody>
      </p:sp>
    </p:spTree>
    <p:extLst>
      <p:ext uri="{BB962C8B-B14F-4D97-AF65-F5344CB8AC3E}">
        <p14:creationId xmlns:p14="http://schemas.microsoft.com/office/powerpoint/2010/main" val="1648129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35847-163E-2187-B989-9786BC12EB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AABEEBE-F451-E6C2-C47B-D2AF74B522F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2023B2-2D70-AC13-B5B1-B2283D528217}"/>
              </a:ext>
            </a:extLst>
          </p:cNvPr>
          <p:cNvSpPr>
            <a:spLocks noGrp="1"/>
          </p:cNvSpPr>
          <p:nvPr>
            <p:ph type="dt" sz="half" idx="10"/>
          </p:nvPr>
        </p:nvSpPr>
        <p:spPr/>
        <p:txBody>
          <a:bodyPr/>
          <a:lstStyle/>
          <a:p>
            <a:fld id="{5F546173-9F32-4D30-9D2E-A2D236F82966}" type="datetimeFigureOut">
              <a:rPr lang="en-IN" smtClean="0"/>
              <a:t>02-10-2025</a:t>
            </a:fld>
            <a:endParaRPr lang="en-IN"/>
          </a:p>
        </p:txBody>
      </p:sp>
      <p:sp>
        <p:nvSpPr>
          <p:cNvPr id="5" name="Footer Placeholder 4">
            <a:extLst>
              <a:ext uri="{FF2B5EF4-FFF2-40B4-BE49-F238E27FC236}">
                <a16:creationId xmlns:a16="http://schemas.microsoft.com/office/drawing/2014/main" id="{87213B81-B0B7-4A96-24E8-0EED47074D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F36066-4440-2BBA-7588-5A95F653F021}"/>
              </a:ext>
            </a:extLst>
          </p:cNvPr>
          <p:cNvSpPr>
            <a:spLocks noGrp="1"/>
          </p:cNvSpPr>
          <p:nvPr>
            <p:ph type="sldNum" sz="quarter" idx="12"/>
          </p:nvPr>
        </p:nvSpPr>
        <p:spPr/>
        <p:txBody>
          <a:bodyPr/>
          <a:lstStyle/>
          <a:p>
            <a:fld id="{078E9E13-E93C-4825-8C2E-A2CD4189DDA2}" type="slidenum">
              <a:rPr lang="en-IN" smtClean="0"/>
              <a:t>‹#›</a:t>
            </a:fld>
            <a:endParaRPr lang="en-IN"/>
          </a:p>
        </p:txBody>
      </p:sp>
    </p:spTree>
    <p:extLst>
      <p:ext uri="{BB962C8B-B14F-4D97-AF65-F5344CB8AC3E}">
        <p14:creationId xmlns:p14="http://schemas.microsoft.com/office/powerpoint/2010/main" val="1959383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DEDAA-C954-6279-7B31-DDDE0A9A76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A3AB15-6324-40C7-3FD2-768BD63663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2AFA43-AFBA-6FE4-9539-3FB03D14A2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97E2E6-8BE2-0249-FBC3-82E0E8C84B5B}"/>
              </a:ext>
            </a:extLst>
          </p:cNvPr>
          <p:cNvSpPr>
            <a:spLocks noGrp="1"/>
          </p:cNvSpPr>
          <p:nvPr>
            <p:ph type="dt" sz="half" idx="10"/>
          </p:nvPr>
        </p:nvSpPr>
        <p:spPr/>
        <p:txBody>
          <a:bodyPr/>
          <a:lstStyle/>
          <a:p>
            <a:fld id="{5F546173-9F32-4D30-9D2E-A2D236F82966}" type="datetimeFigureOut">
              <a:rPr lang="en-IN" smtClean="0"/>
              <a:t>02-10-2025</a:t>
            </a:fld>
            <a:endParaRPr lang="en-IN"/>
          </a:p>
        </p:txBody>
      </p:sp>
      <p:sp>
        <p:nvSpPr>
          <p:cNvPr id="6" name="Footer Placeholder 5">
            <a:extLst>
              <a:ext uri="{FF2B5EF4-FFF2-40B4-BE49-F238E27FC236}">
                <a16:creationId xmlns:a16="http://schemas.microsoft.com/office/drawing/2014/main" id="{DBCFAE2A-8C20-4DE3-4479-D0C4BAB165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4922CB-BD96-BF83-171D-A8D2AAFE2743}"/>
              </a:ext>
            </a:extLst>
          </p:cNvPr>
          <p:cNvSpPr>
            <a:spLocks noGrp="1"/>
          </p:cNvSpPr>
          <p:nvPr>
            <p:ph type="sldNum" sz="quarter" idx="12"/>
          </p:nvPr>
        </p:nvSpPr>
        <p:spPr/>
        <p:txBody>
          <a:bodyPr/>
          <a:lstStyle/>
          <a:p>
            <a:fld id="{078E9E13-E93C-4825-8C2E-A2CD4189DDA2}" type="slidenum">
              <a:rPr lang="en-IN" smtClean="0"/>
              <a:t>‹#›</a:t>
            </a:fld>
            <a:endParaRPr lang="en-IN"/>
          </a:p>
        </p:txBody>
      </p:sp>
    </p:spTree>
    <p:extLst>
      <p:ext uri="{BB962C8B-B14F-4D97-AF65-F5344CB8AC3E}">
        <p14:creationId xmlns:p14="http://schemas.microsoft.com/office/powerpoint/2010/main" val="372371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7BB3A-2EB9-0073-1BA7-008404489D4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60E9C6-3B50-9AC0-84EB-D58D396603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91C9C9-60BF-A2CC-BCA3-EEABAD11D4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59F58F-BC31-2595-930A-D25D2C22B1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71F090-07EC-FB30-DB92-062BF50434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9951001-F54C-93D5-DDB1-CFAA6BC53A1B}"/>
              </a:ext>
            </a:extLst>
          </p:cNvPr>
          <p:cNvSpPr>
            <a:spLocks noGrp="1"/>
          </p:cNvSpPr>
          <p:nvPr>
            <p:ph type="dt" sz="half" idx="10"/>
          </p:nvPr>
        </p:nvSpPr>
        <p:spPr/>
        <p:txBody>
          <a:bodyPr/>
          <a:lstStyle/>
          <a:p>
            <a:fld id="{5F546173-9F32-4D30-9D2E-A2D236F82966}" type="datetimeFigureOut">
              <a:rPr lang="en-IN" smtClean="0"/>
              <a:t>02-10-2025</a:t>
            </a:fld>
            <a:endParaRPr lang="en-IN"/>
          </a:p>
        </p:txBody>
      </p:sp>
      <p:sp>
        <p:nvSpPr>
          <p:cNvPr id="8" name="Footer Placeholder 7">
            <a:extLst>
              <a:ext uri="{FF2B5EF4-FFF2-40B4-BE49-F238E27FC236}">
                <a16:creationId xmlns:a16="http://schemas.microsoft.com/office/drawing/2014/main" id="{52F7A28A-0D47-F333-E109-4B665AEEF3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B0AD99E-C6FD-0581-3C42-64489F111D5B}"/>
              </a:ext>
            </a:extLst>
          </p:cNvPr>
          <p:cNvSpPr>
            <a:spLocks noGrp="1"/>
          </p:cNvSpPr>
          <p:nvPr>
            <p:ph type="sldNum" sz="quarter" idx="12"/>
          </p:nvPr>
        </p:nvSpPr>
        <p:spPr/>
        <p:txBody>
          <a:bodyPr/>
          <a:lstStyle/>
          <a:p>
            <a:fld id="{078E9E13-E93C-4825-8C2E-A2CD4189DDA2}" type="slidenum">
              <a:rPr lang="en-IN" smtClean="0"/>
              <a:t>‹#›</a:t>
            </a:fld>
            <a:endParaRPr lang="en-IN"/>
          </a:p>
        </p:txBody>
      </p:sp>
    </p:spTree>
    <p:extLst>
      <p:ext uri="{BB962C8B-B14F-4D97-AF65-F5344CB8AC3E}">
        <p14:creationId xmlns:p14="http://schemas.microsoft.com/office/powerpoint/2010/main" val="1684551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3CD39-4009-C12F-1F9F-6346FB45A27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40E6426-D947-28A0-4F71-CBB6B06F8510}"/>
              </a:ext>
            </a:extLst>
          </p:cNvPr>
          <p:cNvSpPr>
            <a:spLocks noGrp="1"/>
          </p:cNvSpPr>
          <p:nvPr>
            <p:ph type="dt" sz="half" idx="10"/>
          </p:nvPr>
        </p:nvSpPr>
        <p:spPr/>
        <p:txBody>
          <a:bodyPr/>
          <a:lstStyle/>
          <a:p>
            <a:fld id="{5F546173-9F32-4D30-9D2E-A2D236F82966}" type="datetimeFigureOut">
              <a:rPr lang="en-IN" smtClean="0"/>
              <a:t>02-10-2025</a:t>
            </a:fld>
            <a:endParaRPr lang="en-IN"/>
          </a:p>
        </p:txBody>
      </p:sp>
      <p:sp>
        <p:nvSpPr>
          <p:cNvPr id="4" name="Footer Placeholder 3">
            <a:extLst>
              <a:ext uri="{FF2B5EF4-FFF2-40B4-BE49-F238E27FC236}">
                <a16:creationId xmlns:a16="http://schemas.microsoft.com/office/drawing/2014/main" id="{5186E46C-E5A7-9658-DED7-DED075914F9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7E76E79-5705-E0CD-8BCC-FFD86E3DD8E4}"/>
              </a:ext>
            </a:extLst>
          </p:cNvPr>
          <p:cNvSpPr>
            <a:spLocks noGrp="1"/>
          </p:cNvSpPr>
          <p:nvPr>
            <p:ph type="sldNum" sz="quarter" idx="12"/>
          </p:nvPr>
        </p:nvSpPr>
        <p:spPr/>
        <p:txBody>
          <a:bodyPr/>
          <a:lstStyle/>
          <a:p>
            <a:fld id="{078E9E13-E93C-4825-8C2E-A2CD4189DDA2}" type="slidenum">
              <a:rPr lang="en-IN" smtClean="0"/>
              <a:t>‹#›</a:t>
            </a:fld>
            <a:endParaRPr lang="en-IN"/>
          </a:p>
        </p:txBody>
      </p:sp>
    </p:spTree>
    <p:extLst>
      <p:ext uri="{BB962C8B-B14F-4D97-AF65-F5344CB8AC3E}">
        <p14:creationId xmlns:p14="http://schemas.microsoft.com/office/powerpoint/2010/main" val="2646137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C523BC-4BD1-EAD2-38B4-EF808A2E90E7}"/>
              </a:ext>
            </a:extLst>
          </p:cNvPr>
          <p:cNvSpPr>
            <a:spLocks noGrp="1"/>
          </p:cNvSpPr>
          <p:nvPr>
            <p:ph type="dt" sz="half" idx="10"/>
          </p:nvPr>
        </p:nvSpPr>
        <p:spPr/>
        <p:txBody>
          <a:bodyPr/>
          <a:lstStyle/>
          <a:p>
            <a:fld id="{5F546173-9F32-4D30-9D2E-A2D236F82966}" type="datetimeFigureOut">
              <a:rPr lang="en-IN" smtClean="0"/>
              <a:t>02-10-2025</a:t>
            </a:fld>
            <a:endParaRPr lang="en-IN"/>
          </a:p>
        </p:txBody>
      </p:sp>
      <p:sp>
        <p:nvSpPr>
          <p:cNvPr id="3" name="Footer Placeholder 2">
            <a:extLst>
              <a:ext uri="{FF2B5EF4-FFF2-40B4-BE49-F238E27FC236}">
                <a16:creationId xmlns:a16="http://schemas.microsoft.com/office/drawing/2014/main" id="{3043F61A-14EB-575B-BCAB-96320B42E7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8D6BA0C-6239-B442-D263-A2E2CF431286}"/>
              </a:ext>
            </a:extLst>
          </p:cNvPr>
          <p:cNvSpPr>
            <a:spLocks noGrp="1"/>
          </p:cNvSpPr>
          <p:nvPr>
            <p:ph type="sldNum" sz="quarter" idx="12"/>
          </p:nvPr>
        </p:nvSpPr>
        <p:spPr/>
        <p:txBody>
          <a:bodyPr/>
          <a:lstStyle/>
          <a:p>
            <a:fld id="{078E9E13-E93C-4825-8C2E-A2CD4189DDA2}" type="slidenum">
              <a:rPr lang="en-IN" smtClean="0"/>
              <a:t>‹#›</a:t>
            </a:fld>
            <a:endParaRPr lang="en-IN"/>
          </a:p>
        </p:txBody>
      </p:sp>
    </p:spTree>
    <p:extLst>
      <p:ext uri="{BB962C8B-B14F-4D97-AF65-F5344CB8AC3E}">
        <p14:creationId xmlns:p14="http://schemas.microsoft.com/office/powerpoint/2010/main" val="2103760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D676D-4428-6406-BB64-371CF44B9B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70518E4-F203-4603-DCDB-29BF723543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FD56052-291B-944D-3DA4-334E96ED2E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628D75-AE9E-BDDC-29D3-A18F2D44A8E4}"/>
              </a:ext>
            </a:extLst>
          </p:cNvPr>
          <p:cNvSpPr>
            <a:spLocks noGrp="1"/>
          </p:cNvSpPr>
          <p:nvPr>
            <p:ph type="dt" sz="half" idx="10"/>
          </p:nvPr>
        </p:nvSpPr>
        <p:spPr/>
        <p:txBody>
          <a:bodyPr/>
          <a:lstStyle/>
          <a:p>
            <a:fld id="{5F546173-9F32-4D30-9D2E-A2D236F82966}" type="datetimeFigureOut">
              <a:rPr lang="en-IN" smtClean="0"/>
              <a:t>02-10-2025</a:t>
            </a:fld>
            <a:endParaRPr lang="en-IN"/>
          </a:p>
        </p:txBody>
      </p:sp>
      <p:sp>
        <p:nvSpPr>
          <p:cNvPr id="6" name="Footer Placeholder 5">
            <a:extLst>
              <a:ext uri="{FF2B5EF4-FFF2-40B4-BE49-F238E27FC236}">
                <a16:creationId xmlns:a16="http://schemas.microsoft.com/office/drawing/2014/main" id="{B62005AC-9274-387C-1368-5969B1D1A5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80A719-C714-03D5-6D43-E0306B0318E8}"/>
              </a:ext>
            </a:extLst>
          </p:cNvPr>
          <p:cNvSpPr>
            <a:spLocks noGrp="1"/>
          </p:cNvSpPr>
          <p:nvPr>
            <p:ph type="sldNum" sz="quarter" idx="12"/>
          </p:nvPr>
        </p:nvSpPr>
        <p:spPr/>
        <p:txBody>
          <a:bodyPr/>
          <a:lstStyle/>
          <a:p>
            <a:fld id="{078E9E13-E93C-4825-8C2E-A2CD4189DDA2}" type="slidenum">
              <a:rPr lang="en-IN" smtClean="0"/>
              <a:t>‹#›</a:t>
            </a:fld>
            <a:endParaRPr lang="en-IN"/>
          </a:p>
        </p:txBody>
      </p:sp>
    </p:spTree>
    <p:extLst>
      <p:ext uri="{BB962C8B-B14F-4D97-AF65-F5344CB8AC3E}">
        <p14:creationId xmlns:p14="http://schemas.microsoft.com/office/powerpoint/2010/main" val="2877709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47042-1FC5-31F7-4887-7722EA40E8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688E21C-F960-AB7C-B2A2-2A2BE6AE91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C429E1-EC87-44BC-A20D-D1CC828E8E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C03B2D-BF2D-1D12-83A0-52D5E606938D}"/>
              </a:ext>
            </a:extLst>
          </p:cNvPr>
          <p:cNvSpPr>
            <a:spLocks noGrp="1"/>
          </p:cNvSpPr>
          <p:nvPr>
            <p:ph type="dt" sz="half" idx="10"/>
          </p:nvPr>
        </p:nvSpPr>
        <p:spPr/>
        <p:txBody>
          <a:bodyPr/>
          <a:lstStyle/>
          <a:p>
            <a:fld id="{5F546173-9F32-4D30-9D2E-A2D236F82966}" type="datetimeFigureOut">
              <a:rPr lang="en-IN" smtClean="0"/>
              <a:t>02-10-2025</a:t>
            </a:fld>
            <a:endParaRPr lang="en-IN"/>
          </a:p>
        </p:txBody>
      </p:sp>
      <p:sp>
        <p:nvSpPr>
          <p:cNvPr id="6" name="Footer Placeholder 5">
            <a:extLst>
              <a:ext uri="{FF2B5EF4-FFF2-40B4-BE49-F238E27FC236}">
                <a16:creationId xmlns:a16="http://schemas.microsoft.com/office/drawing/2014/main" id="{F92B89A8-C0CF-2828-ADC6-DD9A14C115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B1659F-C0B5-0669-3378-5CA91CF44A79}"/>
              </a:ext>
            </a:extLst>
          </p:cNvPr>
          <p:cNvSpPr>
            <a:spLocks noGrp="1"/>
          </p:cNvSpPr>
          <p:nvPr>
            <p:ph type="sldNum" sz="quarter" idx="12"/>
          </p:nvPr>
        </p:nvSpPr>
        <p:spPr/>
        <p:txBody>
          <a:bodyPr/>
          <a:lstStyle/>
          <a:p>
            <a:fld id="{078E9E13-E93C-4825-8C2E-A2CD4189DDA2}" type="slidenum">
              <a:rPr lang="en-IN" smtClean="0"/>
              <a:t>‹#›</a:t>
            </a:fld>
            <a:endParaRPr lang="en-IN"/>
          </a:p>
        </p:txBody>
      </p:sp>
    </p:spTree>
    <p:extLst>
      <p:ext uri="{BB962C8B-B14F-4D97-AF65-F5344CB8AC3E}">
        <p14:creationId xmlns:p14="http://schemas.microsoft.com/office/powerpoint/2010/main" val="560914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36F477-E83C-FC4A-8C91-11C345CB82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A8BC28-E2D3-0F40-47EA-91528CADD2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C775A2-1E30-F49B-86FC-B2D646C419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F546173-9F32-4D30-9D2E-A2D236F82966}" type="datetimeFigureOut">
              <a:rPr lang="en-IN" smtClean="0"/>
              <a:t>02-10-2025</a:t>
            </a:fld>
            <a:endParaRPr lang="en-IN"/>
          </a:p>
        </p:txBody>
      </p:sp>
      <p:sp>
        <p:nvSpPr>
          <p:cNvPr id="5" name="Footer Placeholder 4">
            <a:extLst>
              <a:ext uri="{FF2B5EF4-FFF2-40B4-BE49-F238E27FC236}">
                <a16:creationId xmlns:a16="http://schemas.microsoft.com/office/drawing/2014/main" id="{0ADEA825-F543-4C07-E4BA-6591BD81A8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31323AE8-A621-D620-C88D-930F769AF2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78E9E13-E93C-4825-8C2E-A2CD4189DDA2}" type="slidenum">
              <a:rPr lang="en-IN" smtClean="0"/>
              <a:t>‹#›</a:t>
            </a:fld>
            <a:endParaRPr lang="en-IN"/>
          </a:p>
        </p:txBody>
      </p:sp>
    </p:spTree>
    <p:extLst>
      <p:ext uri="{BB962C8B-B14F-4D97-AF65-F5344CB8AC3E}">
        <p14:creationId xmlns:p14="http://schemas.microsoft.com/office/powerpoint/2010/main" val="796469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kaggle.com/datasets/harishkumardatalab/housing-price-predictio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CDDAD-C289-FC55-9423-52EF22EF38C7}"/>
              </a:ext>
            </a:extLst>
          </p:cNvPr>
          <p:cNvSpPr>
            <a:spLocks noGrp="1"/>
          </p:cNvSpPr>
          <p:nvPr>
            <p:ph type="title"/>
          </p:nvPr>
        </p:nvSpPr>
        <p:spPr>
          <a:xfrm>
            <a:off x="838200" y="1681316"/>
            <a:ext cx="10515600" cy="1431772"/>
          </a:xfrm>
        </p:spPr>
        <p:txBody>
          <a:bodyPr/>
          <a:lstStyle/>
          <a:p>
            <a:pPr algn="ctr"/>
            <a:r>
              <a:rPr lang="en-IN" dirty="0">
                <a:latin typeface="Times New Roman" panose="02020603050405020304" pitchFamily="18" charset="0"/>
                <a:cs typeface="Times New Roman" panose="02020603050405020304" pitchFamily="18" charset="0"/>
              </a:rPr>
              <a:t>House Data Analysis</a:t>
            </a:r>
          </a:p>
        </p:txBody>
      </p:sp>
      <p:sp>
        <p:nvSpPr>
          <p:cNvPr id="3" name="Content Placeholder 2">
            <a:extLst>
              <a:ext uri="{FF2B5EF4-FFF2-40B4-BE49-F238E27FC236}">
                <a16:creationId xmlns:a16="http://schemas.microsoft.com/office/drawing/2014/main" id="{E3BAD380-D2E9-C418-BD30-B5BCEA6DAEC6}"/>
              </a:ext>
            </a:extLst>
          </p:cNvPr>
          <p:cNvSpPr>
            <a:spLocks noGrp="1"/>
          </p:cNvSpPr>
          <p:nvPr>
            <p:ph idx="1"/>
          </p:nvPr>
        </p:nvSpPr>
        <p:spPr>
          <a:xfrm>
            <a:off x="838200" y="3428999"/>
            <a:ext cx="10515600" cy="2747963"/>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Source: </a:t>
            </a:r>
            <a:r>
              <a:rPr lang="en-IN" sz="2400" dirty="0">
                <a:latin typeface="Times New Roman" panose="02020603050405020304" pitchFamily="18" charset="0"/>
                <a:cs typeface="Times New Roman" panose="02020603050405020304" pitchFamily="18" charset="0"/>
                <a:hlinkClick r:id="rId2"/>
              </a:rPr>
              <a:t>https://www.kaggle.com/datasets/harishkumardatalab/housing-price-prediction</a:t>
            </a:r>
            <a:endParaRPr lang="en-IN" sz="2400" dirty="0">
              <a:latin typeface="Times New Roman" panose="02020603050405020304" pitchFamily="18" charset="0"/>
              <a:cs typeface="Times New Roman" panose="02020603050405020304" pitchFamily="18" charset="0"/>
            </a:endParaRPr>
          </a:p>
          <a:p>
            <a:pPr marL="0" indent="0">
              <a:buNone/>
            </a:pPr>
            <a:r>
              <a:rPr lang="en-IN" sz="2400" b="1" dirty="0">
                <a:latin typeface="Times New Roman" panose="02020603050405020304" pitchFamily="18" charset="0"/>
                <a:cs typeface="Times New Roman" panose="02020603050405020304" pitchFamily="18" charset="0"/>
              </a:rPr>
              <a:t>Dataset</a:t>
            </a:r>
            <a:r>
              <a:rPr lang="en-IN" sz="2400" dirty="0">
                <a:latin typeface="Times New Roman" panose="02020603050405020304" pitchFamily="18" charset="0"/>
                <a:cs typeface="Times New Roman" panose="02020603050405020304" pitchFamily="18" charset="0"/>
              </a:rPr>
              <a:t>: Housing dataset</a:t>
            </a:r>
          </a:p>
          <a:p>
            <a:pPr marL="0" indent="0">
              <a:buNone/>
            </a:pPr>
            <a:r>
              <a:rPr lang="en-IN" sz="2400" b="1" dirty="0">
                <a:latin typeface="Times New Roman" panose="02020603050405020304" pitchFamily="18" charset="0"/>
                <a:cs typeface="Times New Roman" panose="02020603050405020304" pitchFamily="18" charset="0"/>
              </a:rPr>
              <a:t>Email</a:t>
            </a:r>
            <a:r>
              <a:rPr lang="en-IN" sz="2400" dirty="0">
                <a:latin typeface="Times New Roman" panose="02020603050405020304" pitchFamily="18" charset="0"/>
                <a:cs typeface="Times New Roman" panose="02020603050405020304" pitchFamily="18" charset="0"/>
              </a:rPr>
              <a:t>: valasalaashwikanjani@gmail.com</a:t>
            </a:r>
          </a:p>
        </p:txBody>
      </p:sp>
    </p:spTree>
    <p:extLst>
      <p:ext uri="{BB962C8B-B14F-4D97-AF65-F5344CB8AC3E}">
        <p14:creationId xmlns:p14="http://schemas.microsoft.com/office/powerpoint/2010/main" val="639343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0CF4D-D06F-6821-F092-6D7B40442786}"/>
              </a:ext>
            </a:extLst>
          </p:cNvPr>
          <p:cNvSpPr>
            <a:spLocks noGrp="1"/>
          </p:cNvSpPr>
          <p:nvPr>
            <p:ph type="title"/>
          </p:nvPr>
        </p:nvSpPr>
        <p:spPr>
          <a:xfrm>
            <a:off x="838200" y="365126"/>
            <a:ext cx="10515600" cy="814746"/>
          </a:xfrm>
        </p:spPr>
        <p:txBody>
          <a:bodyPr>
            <a:normAutofit/>
          </a:bodyPr>
          <a:lstStyle/>
          <a:p>
            <a:r>
              <a:rPr lang="en-US" sz="4000" b="1" dirty="0">
                <a:latin typeface="Times New Roman" panose="02020603050405020304" pitchFamily="18" charset="0"/>
                <a:cs typeface="Times New Roman" panose="02020603050405020304" pitchFamily="18" charset="0"/>
              </a:rPr>
              <a:t>Average Price by </a:t>
            </a:r>
            <a:r>
              <a:rPr lang="en-US" sz="4000" b="1" dirty="0" err="1">
                <a:latin typeface="Times New Roman" panose="02020603050405020304" pitchFamily="18" charset="0"/>
                <a:cs typeface="Times New Roman" panose="02020603050405020304" pitchFamily="18" charset="0"/>
              </a:rPr>
              <a:t>Mainroad</a:t>
            </a:r>
            <a:r>
              <a:rPr lang="en-US" sz="4000" b="1" dirty="0">
                <a:latin typeface="Times New Roman" panose="02020603050405020304" pitchFamily="18" charset="0"/>
                <a:cs typeface="Times New Roman" panose="02020603050405020304" pitchFamily="18" charset="0"/>
              </a:rPr>
              <a:t> Access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CD162B-1E77-86F8-84F6-5B1EE951B0A3}"/>
              </a:ext>
            </a:extLst>
          </p:cNvPr>
          <p:cNvSpPr>
            <a:spLocks noGrp="1"/>
          </p:cNvSpPr>
          <p:nvPr>
            <p:ph idx="1"/>
          </p:nvPr>
        </p:nvSpPr>
        <p:spPr>
          <a:xfrm>
            <a:off x="838200" y="1278195"/>
            <a:ext cx="10515600" cy="4869272"/>
          </a:xfrm>
        </p:spPr>
        <p:txBody>
          <a:bodyPr>
            <a:normAutofit/>
          </a:bodyPr>
          <a:lstStyle/>
          <a:p>
            <a:pPr marL="0" indent="0">
              <a:lnSpc>
                <a:spcPct val="150000"/>
              </a:lnSpc>
              <a:buNone/>
            </a:pPr>
            <a:r>
              <a:rPr lang="en-US" sz="1800" b="1" dirty="0">
                <a:latin typeface="Times New Roman" panose="02020603050405020304" pitchFamily="18" charset="0"/>
                <a:cs typeface="Times New Roman" panose="02020603050405020304" pitchFamily="18" charset="0"/>
              </a:rPr>
              <a:t>Insight:</a:t>
            </a:r>
            <a:r>
              <a:rPr lang="en-US" sz="1800" dirty="0">
                <a:latin typeface="Times New Roman" panose="02020603050405020304" pitchFamily="18" charset="0"/>
                <a:cs typeface="Times New Roman" panose="02020603050405020304" pitchFamily="18" charset="0"/>
              </a:rPr>
              <a:t> This visual helps identify if proximity to main roads affects house prices. Typically, houses on main roads might have higher prices due to accessibility, which is crucial for investment or development planning.</a:t>
            </a:r>
          </a:p>
          <a:p>
            <a:pPr marL="0" indent="0">
              <a:lnSpc>
                <a:spcPct val="150000"/>
              </a:lnSpc>
              <a:buNone/>
            </a:pP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A93886C-DE7B-56F6-4295-A79444AA8F9F}"/>
              </a:ext>
            </a:extLst>
          </p:cNvPr>
          <p:cNvPicPr>
            <a:picLocks noChangeAspect="1"/>
          </p:cNvPicPr>
          <p:nvPr/>
        </p:nvPicPr>
        <p:blipFill>
          <a:blip r:embed="rId2"/>
          <a:stretch>
            <a:fillRect/>
          </a:stretch>
        </p:blipFill>
        <p:spPr>
          <a:xfrm>
            <a:off x="3804777" y="2267405"/>
            <a:ext cx="4100358" cy="3980841"/>
          </a:xfrm>
          <a:prstGeom prst="rect">
            <a:avLst/>
          </a:prstGeom>
        </p:spPr>
      </p:pic>
    </p:spTree>
    <p:extLst>
      <p:ext uri="{BB962C8B-B14F-4D97-AF65-F5344CB8AC3E}">
        <p14:creationId xmlns:p14="http://schemas.microsoft.com/office/powerpoint/2010/main" val="3875336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E5D9-C7C8-3C17-7E16-438958AEFC93}"/>
              </a:ext>
            </a:extLst>
          </p:cNvPr>
          <p:cNvSpPr>
            <a:spLocks noGrp="1"/>
          </p:cNvSpPr>
          <p:nvPr>
            <p:ph type="title"/>
          </p:nvPr>
        </p:nvSpPr>
        <p:spPr>
          <a:xfrm>
            <a:off x="838200" y="365126"/>
            <a:ext cx="10515600" cy="824578"/>
          </a:xfrm>
        </p:spPr>
        <p:txBody>
          <a:bodyPr>
            <a:normAutofit/>
          </a:bodyPr>
          <a:lstStyle/>
          <a:p>
            <a:r>
              <a:rPr lang="en-US" sz="4000" b="1" dirty="0">
                <a:latin typeface="Times New Roman" panose="02020603050405020304" pitchFamily="18" charset="0"/>
                <a:cs typeface="Times New Roman" panose="02020603050405020304" pitchFamily="18" charset="0"/>
              </a:rPr>
              <a:t>Average Price by Preferred Area:</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4BC1B8-4972-7CEB-91FA-25DB8509C3EA}"/>
              </a:ext>
            </a:extLst>
          </p:cNvPr>
          <p:cNvSpPr>
            <a:spLocks noGrp="1"/>
          </p:cNvSpPr>
          <p:nvPr>
            <p:ph idx="1"/>
          </p:nvPr>
        </p:nvSpPr>
        <p:spPr>
          <a:xfrm>
            <a:off x="838200" y="1455174"/>
            <a:ext cx="10515600" cy="4721789"/>
          </a:xfrm>
        </p:spPr>
        <p:txBody>
          <a:bodyPr>
            <a:normAutofit/>
          </a:bodyPr>
          <a:lstStyle/>
          <a:p>
            <a:pPr marL="0" indent="0">
              <a:lnSpc>
                <a:spcPct val="150000"/>
              </a:lnSpc>
              <a:buNone/>
            </a:pPr>
            <a:r>
              <a:rPr lang="en-US" sz="1800" b="1" dirty="0">
                <a:latin typeface="Times New Roman" panose="02020603050405020304" pitchFamily="18" charset="0"/>
                <a:cs typeface="Times New Roman" panose="02020603050405020304" pitchFamily="18" charset="0"/>
              </a:rPr>
              <a:t>Insight:</a:t>
            </a:r>
            <a:r>
              <a:rPr lang="en-US" sz="1800" dirty="0">
                <a:latin typeface="Times New Roman" panose="02020603050405020304" pitchFamily="18" charset="0"/>
                <a:cs typeface="Times New Roman" panose="02020603050405020304" pitchFamily="18" charset="0"/>
              </a:rPr>
              <a:t> This plot highlights whether having more parking spaces correlates with higher house prices, providing insight for buyers, developers, and urban planners.</a:t>
            </a:r>
          </a:p>
          <a:p>
            <a:pPr marL="0" indent="0">
              <a:lnSpc>
                <a:spcPct val="150000"/>
              </a:lnSpc>
              <a:buNone/>
            </a:pP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7EA3E4B-E633-0AFF-CFD1-C3A517935901}"/>
              </a:ext>
            </a:extLst>
          </p:cNvPr>
          <p:cNvPicPr>
            <a:picLocks noChangeAspect="1"/>
          </p:cNvPicPr>
          <p:nvPr/>
        </p:nvPicPr>
        <p:blipFill>
          <a:blip r:embed="rId2"/>
          <a:stretch>
            <a:fillRect/>
          </a:stretch>
        </p:blipFill>
        <p:spPr>
          <a:xfrm>
            <a:off x="3629794" y="2248996"/>
            <a:ext cx="4000040" cy="3927967"/>
          </a:xfrm>
          <a:prstGeom prst="rect">
            <a:avLst/>
          </a:prstGeom>
        </p:spPr>
      </p:pic>
    </p:spTree>
    <p:extLst>
      <p:ext uri="{BB962C8B-B14F-4D97-AF65-F5344CB8AC3E}">
        <p14:creationId xmlns:p14="http://schemas.microsoft.com/office/powerpoint/2010/main" val="2887181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02168-45AD-4E7D-172B-8DB0CC097D85}"/>
              </a:ext>
            </a:extLst>
          </p:cNvPr>
          <p:cNvSpPr>
            <a:spLocks noGrp="1"/>
          </p:cNvSpPr>
          <p:nvPr>
            <p:ph type="title"/>
          </p:nvPr>
        </p:nvSpPr>
        <p:spPr>
          <a:xfrm>
            <a:off x="838200" y="365125"/>
            <a:ext cx="10515600" cy="667262"/>
          </a:xfrm>
        </p:spPr>
        <p:txBody>
          <a:bodyPr>
            <a:normAutofit fontScale="90000"/>
          </a:bodyPr>
          <a:lstStyle/>
          <a:p>
            <a:r>
              <a:rPr lang="en-IN" b="1" dirty="0">
                <a:latin typeface="Times New Roman" panose="02020603050405020304" pitchFamily="18" charset="0"/>
                <a:cs typeface="Times New Roman" panose="02020603050405020304" pitchFamily="18" charset="0"/>
              </a:rPr>
              <a:t>Data Observation:</a:t>
            </a:r>
          </a:p>
        </p:txBody>
      </p:sp>
      <p:sp>
        <p:nvSpPr>
          <p:cNvPr id="3" name="Content Placeholder 2">
            <a:extLst>
              <a:ext uri="{FF2B5EF4-FFF2-40B4-BE49-F238E27FC236}">
                <a16:creationId xmlns:a16="http://schemas.microsoft.com/office/drawing/2014/main" id="{B47894D2-8C79-81DE-FF23-BD3B431A68F8}"/>
              </a:ext>
            </a:extLst>
          </p:cNvPr>
          <p:cNvSpPr>
            <a:spLocks noGrp="1"/>
          </p:cNvSpPr>
          <p:nvPr>
            <p:ph idx="1"/>
          </p:nvPr>
        </p:nvSpPr>
        <p:spPr>
          <a:xfrm>
            <a:off x="838200" y="1268361"/>
            <a:ext cx="10515600" cy="4908602"/>
          </a:xfrm>
        </p:spPr>
        <p:txBody>
          <a:bodyPr>
            <a:normAutofit fontScale="92500" lnSpcReduction="20000"/>
          </a:bodyPr>
          <a:lstStyle/>
          <a:p>
            <a:pPr marL="0" indent="0">
              <a:lnSpc>
                <a:spcPct val="150000"/>
              </a:lnSpc>
              <a:buNone/>
            </a:pPr>
            <a:r>
              <a:rPr lang="en-US" sz="1800" b="1" dirty="0">
                <a:latin typeface="Times New Roman" panose="02020603050405020304" pitchFamily="18" charset="0"/>
                <a:cs typeface="Times New Roman" panose="02020603050405020304" pitchFamily="18" charset="0"/>
              </a:rPr>
              <a:t>1. Bedrooms vs Price</a:t>
            </a:r>
          </a:p>
          <a:p>
            <a:pPr>
              <a:lnSpc>
                <a:spcPct val="150000"/>
              </a:lnSpc>
            </a:pPr>
            <a:r>
              <a:rPr lang="en-US" sz="1800" dirty="0">
                <a:latin typeface="Times New Roman" panose="02020603050405020304" pitchFamily="18" charset="0"/>
                <a:cs typeface="Times New Roman" panose="02020603050405020304" pitchFamily="18" charset="0"/>
              </a:rPr>
              <a:t>Houses with more bedrooms generally tend to have higher prices, but there are outliers where smaller houses have very high prices.</a:t>
            </a:r>
          </a:p>
          <a:p>
            <a:pPr>
              <a:lnSpc>
                <a:spcPct val="150000"/>
              </a:lnSpc>
            </a:pPr>
            <a:r>
              <a:rPr lang="en-US" sz="1800" dirty="0">
                <a:latin typeface="Times New Roman" panose="02020603050405020304" pitchFamily="18" charset="0"/>
                <a:cs typeface="Times New Roman" panose="02020603050405020304" pitchFamily="18" charset="0"/>
              </a:rPr>
              <a:t>3-4 bedrooms houses are the most common in the dataset.</a:t>
            </a:r>
          </a:p>
          <a:p>
            <a:pPr>
              <a:lnSpc>
                <a:spcPct val="150000"/>
              </a:lnSpc>
            </a:pPr>
            <a:r>
              <a:rPr lang="en-US" sz="1800" dirty="0">
                <a:latin typeface="Times New Roman" panose="02020603050405020304" pitchFamily="18" charset="0"/>
                <a:cs typeface="Times New Roman" panose="02020603050405020304" pitchFamily="18" charset="0"/>
              </a:rPr>
              <a:t>The boxplot shows price variation within the same bedroom count, suggesting other factors like area or location also affect price.</a:t>
            </a:r>
          </a:p>
          <a:p>
            <a:pPr marL="0" indent="0">
              <a:lnSpc>
                <a:spcPct val="150000"/>
              </a:lnSpc>
              <a:buNone/>
            </a:pPr>
            <a:r>
              <a:rPr lang="en-US" sz="1800" b="1" dirty="0">
                <a:latin typeface="Times New Roman" panose="02020603050405020304" pitchFamily="18" charset="0"/>
                <a:cs typeface="Times New Roman" panose="02020603050405020304" pitchFamily="18" charset="0"/>
              </a:rPr>
              <a:t>2. Area vs Price</a:t>
            </a:r>
          </a:p>
          <a:p>
            <a:pPr>
              <a:lnSpc>
                <a:spcPct val="150000"/>
              </a:lnSpc>
            </a:pPr>
            <a:r>
              <a:rPr lang="en-US" sz="1800" dirty="0">
                <a:latin typeface="Times New Roman" panose="02020603050405020304" pitchFamily="18" charset="0"/>
                <a:cs typeface="Times New Roman" panose="02020603050405020304" pitchFamily="18" charset="0"/>
              </a:rPr>
              <a:t>There is a positive correlation between house area and price: larger houses tend to be more expensive.</a:t>
            </a:r>
          </a:p>
          <a:p>
            <a:pPr>
              <a:lnSpc>
                <a:spcPct val="150000"/>
              </a:lnSpc>
            </a:pPr>
            <a:r>
              <a:rPr lang="en-US" sz="1800" dirty="0">
                <a:latin typeface="Times New Roman" panose="02020603050405020304" pitchFamily="18" charset="0"/>
                <a:cs typeface="Times New Roman" panose="02020603050405020304" pitchFamily="18" charset="0"/>
              </a:rPr>
              <a:t>Most houses are concentrated in moderate area ranges, while very large houses are less common and can have very high prices (outliers).</a:t>
            </a:r>
          </a:p>
          <a:p>
            <a:pPr>
              <a:lnSpc>
                <a:spcPct val="150000"/>
              </a:lnSpc>
            </a:pPr>
            <a:r>
              <a:rPr lang="en-US" sz="1800" dirty="0">
                <a:latin typeface="Times New Roman" panose="02020603050405020304" pitchFamily="18" charset="0"/>
                <a:cs typeface="Times New Roman" panose="02020603050405020304" pitchFamily="18" charset="0"/>
              </a:rPr>
              <a:t>Scatter points show some exceptions, likely due to additional features like furnishing or location.</a:t>
            </a:r>
          </a:p>
        </p:txBody>
      </p:sp>
    </p:spTree>
    <p:extLst>
      <p:ext uri="{BB962C8B-B14F-4D97-AF65-F5344CB8AC3E}">
        <p14:creationId xmlns:p14="http://schemas.microsoft.com/office/powerpoint/2010/main" val="3315337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69A77-D6DE-473F-B49B-5A4AF43B4D0D}"/>
              </a:ext>
            </a:extLst>
          </p:cNvPr>
          <p:cNvSpPr>
            <a:spLocks noGrp="1"/>
          </p:cNvSpPr>
          <p:nvPr>
            <p:ph type="title"/>
          </p:nvPr>
        </p:nvSpPr>
        <p:spPr>
          <a:xfrm>
            <a:off x="838200" y="365125"/>
            <a:ext cx="10515600" cy="932733"/>
          </a:xfrm>
        </p:spPr>
        <p:txBody>
          <a:bodyPr>
            <a:normAutofit/>
          </a:bodyPr>
          <a:lstStyle/>
          <a:p>
            <a:r>
              <a:rPr lang="en-IN" sz="4000" b="1" dirty="0">
                <a:latin typeface="Times New Roman" panose="02020603050405020304" pitchFamily="18" charset="0"/>
                <a:cs typeface="Times New Roman" panose="02020603050405020304" pitchFamily="18" charset="0"/>
              </a:rPr>
              <a:t>Data Observation:</a:t>
            </a:r>
          </a:p>
        </p:txBody>
      </p:sp>
      <p:sp>
        <p:nvSpPr>
          <p:cNvPr id="3" name="Content Placeholder 2">
            <a:extLst>
              <a:ext uri="{FF2B5EF4-FFF2-40B4-BE49-F238E27FC236}">
                <a16:creationId xmlns:a16="http://schemas.microsoft.com/office/drawing/2014/main" id="{251D6952-AE6D-36E8-E010-AC1032E296B5}"/>
              </a:ext>
            </a:extLst>
          </p:cNvPr>
          <p:cNvSpPr>
            <a:spLocks noGrp="1"/>
          </p:cNvSpPr>
          <p:nvPr>
            <p:ph idx="1"/>
          </p:nvPr>
        </p:nvSpPr>
        <p:spPr>
          <a:xfrm>
            <a:off x="838200" y="1455174"/>
            <a:ext cx="10515600" cy="4721790"/>
          </a:xfrm>
        </p:spPr>
        <p:txBody>
          <a:bodyPr>
            <a:normAutofit fontScale="92500" lnSpcReduction="10000"/>
          </a:bodyPr>
          <a:lstStyle/>
          <a:p>
            <a:pPr marL="0" indent="0" algn="just">
              <a:lnSpc>
                <a:spcPct val="150000"/>
              </a:lnSpc>
              <a:buNone/>
            </a:pPr>
            <a:r>
              <a:rPr lang="en-US" sz="2000" b="1" dirty="0">
                <a:latin typeface="Times New Roman" panose="02020603050405020304" pitchFamily="18" charset="0"/>
                <a:cs typeface="Times New Roman" panose="02020603050405020304" pitchFamily="18" charset="0"/>
              </a:rPr>
              <a:t>3. Stories vs Price</a:t>
            </a:r>
          </a:p>
          <a:p>
            <a:pPr algn="just">
              <a:lnSpc>
                <a:spcPct val="150000"/>
              </a:lnSpc>
            </a:pPr>
            <a:r>
              <a:rPr lang="en-US" sz="2000" dirty="0">
                <a:latin typeface="Times New Roman" panose="02020603050405020304" pitchFamily="18" charset="0"/>
                <a:cs typeface="Times New Roman" panose="02020603050405020304" pitchFamily="18" charset="0"/>
              </a:rPr>
              <a:t>Houses with more stories (2 or 3) tend to have higher average prices than single-story houses.</a:t>
            </a:r>
          </a:p>
          <a:p>
            <a:pPr algn="just">
              <a:lnSpc>
                <a:spcPct val="150000"/>
              </a:lnSpc>
            </a:pPr>
            <a:r>
              <a:rPr lang="en-US" sz="2000" dirty="0">
                <a:latin typeface="Times New Roman" panose="02020603050405020304" pitchFamily="18" charset="0"/>
                <a:cs typeface="Times New Roman" panose="02020603050405020304" pitchFamily="18" charset="0"/>
              </a:rPr>
              <a:t>Single-story houses are common and have a wider price range, indicating that some single-story houses can also be expensive.</a:t>
            </a:r>
          </a:p>
          <a:p>
            <a:pPr algn="just">
              <a:lnSpc>
                <a:spcPct val="150000"/>
              </a:lnSpc>
            </a:pPr>
            <a:r>
              <a:rPr lang="en-US" sz="2000" dirty="0">
                <a:latin typeface="Times New Roman" panose="02020603050405020304" pitchFamily="18" charset="0"/>
                <a:cs typeface="Times New Roman" panose="02020603050405020304" pitchFamily="18" charset="0"/>
              </a:rPr>
              <a:t>Multi-story houses show consistent price increase, reflecting higher construction and space value.</a:t>
            </a:r>
          </a:p>
          <a:p>
            <a:pPr marL="0" indent="0" algn="just">
              <a:lnSpc>
                <a:spcPct val="150000"/>
              </a:lnSpc>
              <a:buNone/>
            </a:pPr>
            <a:r>
              <a:rPr lang="en-US" sz="2000" b="1" dirty="0">
                <a:latin typeface="Times New Roman" panose="02020603050405020304" pitchFamily="18" charset="0"/>
                <a:cs typeface="Times New Roman" panose="02020603050405020304" pitchFamily="18" charset="0"/>
              </a:rPr>
              <a:t>4. Furnishing Status vs Price</a:t>
            </a:r>
          </a:p>
          <a:p>
            <a:pPr algn="just">
              <a:lnSpc>
                <a:spcPct val="150000"/>
              </a:lnSpc>
            </a:pPr>
            <a:r>
              <a:rPr lang="en-US" sz="2000" dirty="0">
                <a:latin typeface="Times New Roman" panose="02020603050405020304" pitchFamily="18" charset="0"/>
                <a:cs typeface="Times New Roman" panose="02020603050405020304" pitchFamily="18" charset="0"/>
              </a:rPr>
              <a:t>Furnished houses are generally more expensive than semi-furnished or unfurnished houses.</a:t>
            </a:r>
          </a:p>
          <a:p>
            <a:pPr algn="just">
              <a:lnSpc>
                <a:spcPct val="150000"/>
              </a:lnSpc>
            </a:pPr>
            <a:r>
              <a:rPr lang="en-US" sz="2000" dirty="0">
                <a:latin typeface="Times New Roman" panose="02020603050405020304" pitchFamily="18" charset="0"/>
                <a:cs typeface="Times New Roman" panose="02020603050405020304" pitchFamily="18" charset="0"/>
              </a:rPr>
              <a:t>Semi-furnished houses have moderate average prices, while unfurnished houses are the cheapest.</a:t>
            </a:r>
          </a:p>
          <a:p>
            <a:pPr algn="just">
              <a:lnSpc>
                <a:spcPct val="150000"/>
              </a:lnSpc>
            </a:pPr>
            <a:r>
              <a:rPr lang="en-US" sz="2000" dirty="0">
                <a:latin typeface="Times New Roman" panose="02020603050405020304" pitchFamily="18" charset="0"/>
                <a:cs typeface="Times New Roman" panose="02020603050405020304" pitchFamily="18" charset="0"/>
              </a:rPr>
              <a:t>This shows that interior finishing significantly affects house pricing.</a:t>
            </a:r>
          </a:p>
        </p:txBody>
      </p:sp>
    </p:spTree>
    <p:extLst>
      <p:ext uri="{BB962C8B-B14F-4D97-AF65-F5344CB8AC3E}">
        <p14:creationId xmlns:p14="http://schemas.microsoft.com/office/powerpoint/2010/main" val="1568204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A4118-3884-F5B0-05F6-0210EFF17AD6}"/>
              </a:ext>
            </a:extLst>
          </p:cNvPr>
          <p:cNvSpPr>
            <a:spLocks noGrp="1"/>
          </p:cNvSpPr>
          <p:nvPr>
            <p:ph type="title"/>
          </p:nvPr>
        </p:nvSpPr>
        <p:spPr>
          <a:xfrm>
            <a:off x="838200" y="365125"/>
            <a:ext cx="10515600" cy="696759"/>
          </a:xfrm>
        </p:spPr>
        <p:txBody>
          <a:bodyPr>
            <a:normAutofit/>
          </a:bodyPr>
          <a:lstStyle/>
          <a:p>
            <a:r>
              <a:rPr lang="en-IN" b="1" dirty="0">
                <a:latin typeface="Times New Roman" panose="02020603050405020304" pitchFamily="18" charset="0"/>
                <a:cs typeface="Times New Roman" panose="02020603050405020304" pitchFamily="18" charset="0"/>
              </a:rPr>
              <a:t>Data Observation:</a:t>
            </a:r>
          </a:p>
        </p:txBody>
      </p:sp>
      <p:sp>
        <p:nvSpPr>
          <p:cNvPr id="3" name="Content Placeholder 2">
            <a:extLst>
              <a:ext uri="{FF2B5EF4-FFF2-40B4-BE49-F238E27FC236}">
                <a16:creationId xmlns:a16="http://schemas.microsoft.com/office/drawing/2014/main" id="{723DD4DD-F82A-43D6-2711-724DFBC29FB3}"/>
              </a:ext>
            </a:extLst>
          </p:cNvPr>
          <p:cNvSpPr>
            <a:spLocks noGrp="1"/>
          </p:cNvSpPr>
          <p:nvPr>
            <p:ph idx="1"/>
          </p:nvPr>
        </p:nvSpPr>
        <p:spPr>
          <a:xfrm>
            <a:off x="838200" y="1307690"/>
            <a:ext cx="10515600" cy="4869273"/>
          </a:xfrm>
        </p:spPr>
        <p:txBody>
          <a:bodyPr>
            <a:normAutofit fontScale="92500"/>
          </a:bodyPr>
          <a:lstStyle/>
          <a:p>
            <a:pPr marL="0" indent="0" algn="just">
              <a:lnSpc>
                <a:spcPct val="150000"/>
              </a:lnSpc>
              <a:buNone/>
            </a:pPr>
            <a:r>
              <a:rPr lang="en-US" sz="1800" b="1" dirty="0">
                <a:latin typeface="Times New Roman" panose="02020603050405020304" pitchFamily="18" charset="0"/>
                <a:cs typeface="Times New Roman" panose="02020603050405020304" pitchFamily="18" charset="0"/>
              </a:rPr>
              <a:t>5. </a:t>
            </a:r>
            <a:r>
              <a:rPr lang="en-US" sz="1800" b="1" dirty="0" err="1">
                <a:latin typeface="Times New Roman" panose="02020603050405020304" pitchFamily="18" charset="0"/>
                <a:cs typeface="Times New Roman" panose="02020603050405020304" pitchFamily="18" charset="0"/>
              </a:rPr>
              <a:t>Mainroad</a:t>
            </a:r>
            <a:r>
              <a:rPr lang="en-US" sz="1800" b="1" dirty="0">
                <a:latin typeface="Times New Roman" panose="02020603050405020304" pitchFamily="18" charset="0"/>
                <a:cs typeface="Times New Roman" panose="02020603050405020304" pitchFamily="18" charset="0"/>
              </a:rPr>
              <a:t> vs Price</a:t>
            </a:r>
          </a:p>
          <a:p>
            <a:pPr algn="just">
              <a:lnSpc>
                <a:spcPct val="150000"/>
              </a:lnSpc>
            </a:pPr>
            <a:r>
              <a:rPr lang="en-US" sz="1800" dirty="0">
                <a:latin typeface="Times New Roman" panose="02020603050405020304" pitchFamily="18" charset="0"/>
                <a:cs typeface="Times New Roman" panose="02020603050405020304" pitchFamily="18" charset="0"/>
              </a:rPr>
              <a:t>Houses with access to the main road have slightly higher average prices compared to houses without main road access.</a:t>
            </a:r>
          </a:p>
          <a:p>
            <a:pPr algn="just">
              <a:lnSpc>
                <a:spcPct val="150000"/>
              </a:lnSpc>
            </a:pPr>
            <a:r>
              <a:rPr lang="en-US" sz="1800" dirty="0" err="1">
                <a:latin typeface="Times New Roman" panose="02020603050405020304" pitchFamily="18" charset="0"/>
                <a:cs typeface="Times New Roman" panose="02020603050405020304" pitchFamily="18" charset="0"/>
              </a:rPr>
              <a:t>Mainroad</a:t>
            </a:r>
            <a:r>
              <a:rPr lang="en-US" sz="1800" dirty="0">
                <a:latin typeface="Times New Roman" panose="02020603050405020304" pitchFamily="18" charset="0"/>
                <a:cs typeface="Times New Roman" panose="02020603050405020304" pitchFamily="18" charset="0"/>
              </a:rPr>
              <a:t> access improves connectivity and convenience, making the property more desirable.</a:t>
            </a:r>
          </a:p>
          <a:p>
            <a:pPr algn="just">
              <a:lnSpc>
                <a:spcPct val="150000"/>
              </a:lnSpc>
            </a:pPr>
            <a:r>
              <a:rPr lang="en-US" sz="1800" dirty="0">
                <a:latin typeface="Times New Roman" panose="02020603050405020304" pitchFamily="18" charset="0"/>
                <a:cs typeface="Times New Roman" panose="02020603050405020304" pitchFamily="18" charset="0"/>
              </a:rPr>
              <a:t>However, some non-</a:t>
            </a:r>
            <a:r>
              <a:rPr lang="en-US" sz="1800" dirty="0" err="1">
                <a:latin typeface="Times New Roman" panose="02020603050405020304" pitchFamily="18" charset="0"/>
                <a:cs typeface="Times New Roman" panose="02020603050405020304" pitchFamily="18" charset="0"/>
              </a:rPr>
              <a:t>mainroad</a:t>
            </a:r>
            <a:r>
              <a:rPr lang="en-US" sz="1800" dirty="0">
                <a:latin typeface="Times New Roman" panose="02020603050405020304" pitchFamily="18" charset="0"/>
                <a:cs typeface="Times New Roman" panose="02020603050405020304" pitchFamily="18" charset="0"/>
              </a:rPr>
              <a:t> houses are still expensive, indicating other influential factors like area or furnishing.</a:t>
            </a:r>
            <a:endParaRPr lang="en-US" sz="18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1800" b="1" dirty="0">
                <a:latin typeface="Times New Roman" panose="02020603050405020304" pitchFamily="18" charset="0"/>
                <a:cs typeface="Times New Roman" panose="02020603050405020304" pitchFamily="18" charset="0"/>
              </a:rPr>
              <a:t>6. Parking vs Price</a:t>
            </a:r>
          </a:p>
          <a:p>
            <a:pPr algn="just">
              <a:lnSpc>
                <a:spcPct val="150000"/>
              </a:lnSpc>
            </a:pPr>
            <a:r>
              <a:rPr lang="en-US" sz="1800" dirty="0">
                <a:latin typeface="Times New Roman" panose="02020603050405020304" pitchFamily="18" charset="0"/>
                <a:cs typeface="Times New Roman" panose="02020603050405020304" pitchFamily="18" charset="0"/>
              </a:rPr>
              <a:t>Houses with more parking spaces generally have higher prices.</a:t>
            </a:r>
          </a:p>
          <a:p>
            <a:pPr algn="just">
              <a:lnSpc>
                <a:spcPct val="150000"/>
              </a:lnSpc>
            </a:pPr>
            <a:r>
              <a:rPr lang="en-US" sz="1800" dirty="0">
                <a:latin typeface="Times New Roman" panose="02020603050405020304" pitchFamily="18" charset="0"/>
                <a:cs typeface="Times New Roman" panose="02020603050405020304" pitchFamily="18" charset="0"/>
              </a:rPr>
              <a:t>Single parking space houses are most common.</a:t>
            </a:r>
          </a:p>
          <a:p>
            <a:pPr algn="just">
              <a:lnSpc>
                <a:spcPct val="150000"/>
              </a:lnSpc>
            </a:pPr>
            <a:r>
              <a:rPr lang="en-US" sz="1800" dirty="0">
                <a:latin typeface="Times New Roman" panose="02020603050405020304" pitchFamily="18" charset="0"/>
                <a:cs typeface="Times New Roman" panose="02020603050405020304" pitchFamily="18" charset="0"/>
              </a:rPr>
              <a:t>More parking spots may indicate larger plots, luxury homes, or better infrastructure, which increases property value.</a:t>
            </a:r>
          </a:p>
          <a:p>
            <a:pPr marL="0" indent="0" algn="just">
              <a:lnSpc>
                <a:spcPct val="150000"/>
              </a:lnSpc>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4082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F269A-8E28-3426-9F47-C0EDA15B6ECB}"/>
              </a:ext>
            </a:extLst>
          </p:cNvPr>
          <p:cNvSpPr>
            <a:spLocks noGrp="1"/>
          </p:cNvSpPr>
          <p:nvPr>
            <p:ph type="title"/>
          </p:nvPr>
        </p:nvSpPr>
        <p:spPr>
          <a:xfrm>
            <a:off x="838200" y="365126"/>
            <a:ext cx="10515600" cy="834410"/>
          </a:xfrm>
        </p:spPr>
        <p:txBody>
          <a:bodyPr/>
          <a:lstStyle/>
          <a:p>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9ED665FD-A8F3-CA5C-E194-189A24D3B607}"/>
              </a:ext>
            </a:extLst>
          </p:cNvPr>
          <p:cNvSpPr>
            <a:spLocks noGrp="1"/>
          </p:cNvSpPr>
          <p:nvPr>
            <p:ph idx="1"/>
          </p:nvPr>
        </p:nvSpPr>
        <p:spPr>
          <a:xfrm>
            <a:off x="838200" y="1288026"/>
            <a:ext cx="10515600" cy="4888937"/>
          </a:xfrm>
        </p:spPr>
        <p:txBody>
          <a:bodyPr>
            <a:norm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The analysis of the house dataset reveals that house prices are influenced by multiple factors, primarily size, amenities, and location. Houses with more bedrooms, larger area, and multiple stories generally have higher prices, although outliers indicate that smaller houses can sometimes be expensive due to other factors. Amenities such as furnishing status, parking spaces, air-conditioning, hot water heating, and basements positively affect house prices, with furnished houses being the most expensive, followed by semi-furnished and unfurnished houses. Location also plays a significant role; houses with main road access or situated in preferred areas tend to be priced higher due to convenience and desirability. Overall, house pricing is multi-factorial, and a combination of size, amenities, and location determines the value of a property. Buyers, investors, and developers can use these insights to make informed decisions, identifying high-value properties and understanding the key factors driving price variations in the real estate market.</a:t>
            </a:r>
          </a:p>
          <a:p>
            <a:pPr marL="0" indent="0" algn="just">
              <a:lnSpc>
                <a:spcPct val="150000"/>
              </a:lnSpc>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0038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6C7B8-F30C-E098-F021-9D41F59DD82B}"/>
              </a:ext>
            </a:extLst>
          </p:cNvPr>
          <p:cNvSpPr>
            <a:spLocks noGrp="1"/>
          </p:cNvSpPr>
          <p:nvPr>
            <p:ph type="title"/>
          </p:nvPr>
        </p:nvSpPr>
        <p:spPr>
          <a:xfrm>
            <a:off x="838200" y="365126"/>
            <a:ext cx="10515600" cy="1178540"/>
          </a:xfrm>
        </p:spPr>
        <p:txBody>
          <a:bodyPr>
            <a:normAutofit/>
          </a:bodyPr>
          <a:lstStyle/>
          <a:p>
            <a:r>
              <a:rPr lang="en-IN" sz="4000" b="1" dirty="0">
                <a:latin typeface="Times New Roman" panose="02020603050405020304" pitchFamily="18" charset="0"/>
                <a:cs typeface="Times New Roman" panose="02020603050405020304" pitchFamily="18" charset="0"/>
              </a:rPr>
              <a:t>Introduction</a:t>
            </a:r>
            <a:r>
              <a:rPr lang="en-IN" sz="4000" b="1" dirty="0"/>
              <a:t>:</a:t>
            </a:r>
          </a:p>
        </p:txBody>
      </p:sp>
      <p:sp>
        <p:nvSpPr>
          <p:cNvPr id="3" name="Content Placeholder 2">
            <a:extLst>
              <a:ext uri="{FF2B5EF4-FFF2-40B4-BE49-F238E27FC236}">
                <a16:creationId xmlns:a16="http://schemas.microsoft.com/office/drawing/2014/main" id="{2F4A8815-B0EB-BD07-2D0F-706F25047BE7}"/>
              </a:ext>
            </a:extLst>
          </p:cNvPr>
          <p:cNvSpPr>
            <a:spLocks noGrp="1"/>
          </p:cNvSpPr>
          <p:nvPr>
            <p:ph idx="1"/>
          </p:nvPr>
        </p:nvSpPr>
        <p:spPr>
          <a:xfrm>
            <a:off x="838200" y="1455174"/>
            <a:ext cx="10515600" cy="4721789"/>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This presentation provides an analysis of the Office Employees data, covering:</a:t>
            </a:r>
          </a:p>
          <a:p>
            <a:r>
              <a:rPr lang="en-IN" sz="2400" dirty="0">
                <a:latin typeface="Times New Roman" panose="02020603050405020304" pitchFamily="18" charset="0"/>
                <a:cs typeface="Times New Roman" panose="02020603050405020304" pitchFamily="18" charset="0"/>
              </a:rPr>
              <a:t>Structure and Uniqueness</a:t>
            </a:r>
          </a:p>
          <a:p>
            <a:r>
              <a:rPr lang="en-IN" sz="2400" dirty="0">
                <a:latin typeface="Times New Roman" panose="02020603050405020304" pitchFamily="18" charset="0"/>
                <a:cs typeface="Times New Roman" panose="02020603050405020304" pitchFamily="18" charset="0"/>
              </a:rPr>
              <a:t>Furnishing Distribution</a:t>
            </a:r>
          </a:p>
          <a:p>
            <a:r>
              <a:rPr lang="en-IN" sz="2400" dirty="0">
                <a:latin typeface="Times New Roman" panose="02020603050405020304" pitchFamily="18" charset="0"/>
                <a:cs typeface="Times New Roman" panose="02020603050405020304" pitchFamily="18" charset="0"/>
              </a:rPr>
              <a:t>Location Representation</a:t>
            </a:r>
          </a:p>
          <a:p>
            <a:r>
              <a:rPr lang="en-IN" sz="2400" dirty="0">
                <a:latin typeface="Times New Roman" panose="02020603050405020304" pitchFamily="18" charset="0"/>
                <a:cs typeface="Times New Roman" panose="02020603050405020304" pitchFamily="18" charset="0"/>
              </a:rPr>
              <a:t>Price Insights</a:t>
            </a:r>
          </a:p>
          <a:p>
            <a:r>
              <a:rPr lang="en-IN" sz="2400" dirty="0">
                <a:latin typeface="Times New Roman" panose="02020603050405020304" pitchFamily="18" charset="0"/>
                <a:cs typeface="Times New Roman" panose="02020603050405020304" pitchFamily="18" charset="0"/>
              </a:rPr>
              <a:t>Area &amp; Size Distribution</a:t>
            </a:r>
          </a:p>
          <a:p>
            <a:r>
              <a:rPr lang="en-IN" sz="2400" dirty="0">
                <a:latin typeface="Times New Roman" panose="02020603050405020304" pitchFamily="18" charset="0"/>
                <a:cs typeface="Times New Roman" panose="02020603050405020304" pitchFamily="18" charset="0"/>
              </a:rPr>
              <a:t>Additional Features</a:t>
            </a:r>
          </a:p>
          <a:p>
            <a:r>
              <a:rPr lang="en-IN" sz="2400" dirty="0">
                <a:latin typeface="Times New Roman" panose="02020603050405020304" pitchFamily="18" charset="0"/>
                <a:cs typeface="Times New Roman" panose="02020603050405020304" pitchFamily="18" charset="0"/>
              </a:rPr>
              <a:t>Overall Housing Characteristics</a:t>
            </a:r>
          </a:p>
        </p:txBody>
      </p:sp>
    </p:spTree>
    <p:extLst>
      <p:ext uri="{BB962C8B-B14F-4D97-AF65-F5344CB8AC3E}">
        <p14:creationId xmlns:p14="http://schemas.microsoft.com/office/powerpoint/2010/main" val="3065325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62CF4-F3DA-AB88-9612-D7F87E31BDA8}"/>
              </a:ext>
            </a:extLst>
          </p:cNvPr>
          <p:cNvSpPr>
            <a:spLocks noGrp="1"/>
          </p:cNvSpPr>
          <p:nvPr>
            <p:ph type="title"/>
          </p:nvPr>
        </p:nvSpPr>
        <p:spPr>
          <a:xfrm>
            <a:off x="838200" y="365126"/>
            <a:ext cx="10515600" cy="932732"/>
          </a:xfrm>
        </p:spPr>
        <p:txBody>
          <a:bodyPr>
            <a:normAutofit/>
          </a:bodyPr>
          <a:lstStyle/>
          <a:p>
            <a:r>
              <a:rPr lang="en-US" sz="4000" b="1" dirty="0">
                <a:latin typeface="Times New Roman" panose="02020603050405020304" pitchFamily="18" charset="0"/>
                <a:cs typeface="Times New Roman" panose="02020603050405020304" pitchFamily="18" charset="0"/>
              </a:rPr>
              <a:t>Initial Analysis of the Dataset</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76AA41-ACB2-D694-896E-4642FCBFB337}"/>
              </a:ext>
            </a:extLst>
          </p:cNvPr>
          <p:cNvSpPr>
            <a:spLocks noGrp="1"/>
          </p:cNvSpPr>
          <p:nvPr>
            <p:ph idx="1"/>
          </p:nvPr>
        </p:nvSpPr>
        <p:spPr>
          <a:xfrm>
            <a:off x="838200" y="1297858"/>
            <a:ext cx="10515600" cy="4879105"/>
          </a:xfrm>
        </p:spPr>
        <p:txBody>
          <a:bodyPr>
            <a:normAutofit fontScale="85000" lnSpcReduction="20000"/>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The dataset provided contains details of 545 houses across different locations and furnishing categories. It has 13 columns, including</a:t>
            </a:r>
            <a:r>
              <a:rPr lang="en-US" sz="1800" b="1" dirty="0">
                <a:latin typeface="Times New Roman" panose="02020603050405020304" pitchFamily="18" charset="0"/>
                <a:cs typeface="Times New Roman" panose="02020603050405020304" pitchFamily="18" charset="0"/>
              </a:rPr>
              <a:t> price, area, bedrooms, bathrooms, stories, </a:t>
            </a:r>
            <a:r>
              <a:rPr lang="en-US" sz="1800" dirty="0">
                <a:latin typeface="Times New Roman" panose="02020603050405020304" pitchFamily="18" charset="0"/>
                <a:cs typeface="Times New Roman" panose="02020603050405020304" pitchFamily="18" charset="0"/>
              </a:rPr>
              <a:t>and</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multiple</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features</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such</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as</a:t>
            </a:r>
            <a:r>
              <a:rPr lang="en-US" sz="1800" b="1" dirty="0">
                <a:latin typeface="Times New Roman" panose="02020603050405020304" pitchFamily="18" charset="0"/>
                <a:cs typeface="Times New Roman" panose="02020603050405020304" pitchFamily="18" charset="0"/>
              </a:rPr>
              <a:t> air conditioning, guestroom, basement, and parking </a:t>
            </a:r>
            <a:r>
              <a:rPr lang="en-US" sz="1800" dirty="0">
                <a:latin typeface="Times New Roman" panose="02020603050405020304" pitchFamily="18" charset="0"/>
                <a:cs typeface="Times New Roman" panose="02020603050405020304" pitchFamily="18" charset="0"/>
              </a:rPr>
              <a:t>availability. Categorical fields like </a:t>
            </a:r>
            <a:r>
              <a:rPr lang="en-US" sz="1800" i="1" dirty="0" err="1">
                <a:latin typeface="Times New Roman" panose="02020603050405020304" pitchFamily="18" charset="0"/>
                <a:cs typeface="Times New Roman" panose="02020603050405020304" pitchFamily="18" charset="0"/>
              </a:rPr>
              <a:t>mainroad</a:t>
            </a:r>
            <a:r>
              <a:rPr lang="en-US" sz="1800"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prefarea</a:t>
            </a:r>
            <a:r>
              <a:rPr lang="en-US" sz="1800" dirty="0">
                <a:latin typeface="Times New Roman" panose="02020603050405020304" pitchFamily="18" charset="0"/>
                <a:cs typeface="Times New Roman" panose="02020603050405020304" pitchFamily="18" charset="0"/>
              </a:rPr>
              <a:t>, and </a:t>
            </a:r>
            <a:r>
              <a:rPr lang="en-US" sz="1800" i="1" dirty="0" err="1">
                <a:latin typeface="Times New Roman" panose="02020603050405020304" pitchFamily="18" charset="0"/>
                <a:cs typeface="Times New Roman" panose="02020603050405020304" pitchFamily="18" charset="0"/>
              </a:rPr>
              <a:t>furnishingstatus</a:t>
            </a:r>
            <a:r>
              <a:rPr lang="en-US" sz="1800" dirty="0">
                <a:latin typeface="Times New Roman" panose="02020603050405020304" pitchFamily="18" charset="0"/>
                <a:cs typeface="Times New Roman" panose="02020603050405020304" pitchFamily="18" charset="0"/>
              </a:rPr>
              <a:t> enrich the dataset by capturing lifestyle and location-driven factors. There are no missing values, ensuring data consistency and completeness, which is an advantage for any analysis. Below are the detailed insights:</a:t>
            </a:r>
          </a:p>
          <a:p>
            <a:pPr marL="342900" indent="-342900">
              <a:lnSpc>
                <a:spcPct val="150000"/>
              </a:lnSpc>
              <a:buFont typeface="+mj-lt"/>
              <a:buAutoNum type="arabicPeriod"/>
            </a:pPr>
            <a:r>
              <a:rPr lang="en-US" sz="1800" b="1" dirty="0">
                <a:latin typeface="Times New Roman" panose="02020603050405020304" pitchFamily="18" charset="0"/>
                <a:cs typeface="Times New Roman" panose="02020603050405020304" pitchFamily="18" charset="0"/>
              </a:rPr>
              <a:t>Structure and Uniqueness</a:t>
            </a:r>
          </a:p>
          <a:p>
            <a:pPr marL="0" indent="0">
              <a:lnSpc>
                <a:spcPct val="150000"/>
              </a:lnSpc>
              <a:buNone/>
            </a:pPr>
            <a:r>
              <a:rPr lang="en-US" sz="1800" dirty="0">
                <a:latin typeface="Times New Roman" panose="02020603050405020304" pitchFamily="18" charset="0"/>
                <a:cs typeface="Times New Roman" panose="02020603050405020304" pitchFamily="18" charset="0"/>
              </a:rPr>
              <a:t>The dataset comprises </a:t>
            </a:r>
            <a:r>
              <a:rPr lang="en-US" sz="1800" b="1" dirty="0">
                <a:latin typeface="Times New Roman" panose="02020603050405020304" pitchFamily="18" charset="0"/>
                <a:cs typeface="Times New Roman" panose="02020603050405020304" pitchFamily="18" charset="0"/>
              </a:rPr>
              <a:t>545 rows and 13 columns</a:t>
            </a:r>
            <a:r>
              <a:rPr lang="en-US" sz="1800" dirty="0">
                <a:latin typeface="Times New Roman" panose="02020603050405020304" pitchFamily="18" charset="0"/>
                <a:cs typeface="Times New Roman" panose="02020603050405020304" pitchFamily="18" charset="0"/>
              </a:rPr>
              <a:t>, each representing various characteristics of houses. Every row is a unique house entry, identified by attributes such as price, area, bedrooms, and facilities. Categorical variables like </a:t>
            </a:r>
            <a:r>
              <a:rPr lang="en-US" sz="1800" i="1" dirty="0">
                <a:latin typeface="Times New Roman" panose="02020603050405020304" pitchFamily="18" charset="0"/>
                <a:cs typeface="Times New Roman" panose="02020603050405020304" pitchFamily="18" charset="0"/>
              </a:rPr>
              <a:t>furnishing status</a:t>
            </a:r>
            <a:r>
              <a:rPr lang="en-US" sz="1800" dirty="0">
                <a:latin typeface="Times New Roman" panose="02020603050405020304" pitchFamily="18" charset="0"/>
                <a:cs typeface="Times New Roman" panose="02020603050405020304" pitchFamily="18" charset="0"/>
              </a:rPr>
              <a:t> (furnished, semi-furnished, unfurnished) and </a:t>
            </a:r>
            <a:r>
              <a:rPr lang="en-US" sz="1800" i="1" dirty="0">
                <a:latin typeface="Times New Roman" panose="02020603050405020304" pitchFamily="18" charset="0"/>
                <a:cs typeface="Times New Roman" panose="02020603050405020304" pitchFamily="18" charset="0"/>
              </a:rPr>
              <a:t>location-related features</a:t>
            </a:r>
            <a:r>
              <a:rPr lang="en-US" sz="1800" dirty="0">
                <a:latin typeface="Times New Roman" panose="02020603050405020304" pitchFamily="18" charset="0"/>
                <a:cs typeface="Times New Roman" panose="02020603050405020304" pitchFamily="18" charset="0"/>
              </a:rPr>
              <a:t> (main road, preferred area) ensure diversity in housing types. No missing values are present, which makes the dataset reliable for analysis.</a:t>
            </a:r>
          </a:p>
          <a:p>
            <a:pPr marL="0" indent="0">
              <a:lnSpc>
                <a:spcPct val="150000"/>
              </a:lnSpc>
              <a:buNone/>
            </a:pPr>
            <a:r>
              <a:rPr lang="en-US" sz="1800" b="1" dirty="0">
                <a:latin typeface="Times New Roman" panose="02020603050405020304" pitchFamily="18" charset="0"/>
                <a:cs typeface="Times New Roman" panose="02020603050405020304" pitchFamily="18" charset="0"/>
              </a:rPr>
              <a:t>2.   Furnishing Distribution</a:t>
            </a:r>
          </a:p>
          <a:p>
            <a:pPr marL="0" indent="0">
              <a:lnSpc>
                <a:spcPct val="150000"/>
              </a:lnSpc>
              <a:buNone/>
            </a:pPr>
            <a:r>
              <a:rPr lang="en-US" sz="1800" dirty="0">
                <a:latin typeface="Times New Roman" panose="02020603050405020304" pitchFamily="18" charset="0"/>
                <a:cs typeface="Times New Roman" panose="02020603050405020304" pitchFamily="18" charset="0"/>
              </a:rPr>
              <a:t>The dataset captures three categories of furnishing status: </a:t>
            </a:r>
            <a:r>
              <a:rPr lang="en-US" sz="1800" b="1" dirty="0">
                <a:latin typeface="Times New Roman" panose="02020603050405020304" pitchFamily="18" charset="0"/>
                <a:cs typeface="Times New Roman" panose="02020603050405020304" pitchFamily="18" charset="0"/>
              </a:rPr>
              <a:t>furnished, semi-furnished, and unfurnished</a:t>
            </a:r>
            <a:r>
              <a:rPr lang="en-US" sz="1800" dirty="0">
                <a:latin typeface="Times New Roman" panose="02020603050405020304" pitchFamily="18" charset="0"/>
                <a:cs typeface="Times New Roman" panose="02020603050405020304" pitchFamily="18" charset="0"/>
              </a:rPr>
              <a:t>. Furnished houses dominate, followed by semi-furnished, while unfurnished houses make up the smallest share. This distribution highlights a market preference for ready-to-move-in properties, where convenience outweighs cost for many buyers.</a:t>
            </a:r>
          </a:p>
          <a:p>
            <a:pPr marL="0" indent="0" algn="just">
              <a:lnSpc>
                <a:spcPct val="150000"/>
              </a:lnSpc>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4110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9202B-ECF3-5D77-8AB3-2ABB1DC903D2}"/>
              </a:ext>
            </a:extLst>
          </p:cNvPr>
          <p:cNvSpPr>
            <a:spLocks noGrp="1"/>
          </p:cNvSpPr>
          <p:nvPr>
            <p:ph type="title"/>
          </p:nvPr>
        </p:nvSpPr>
        <p:spPr>
          <a:xfrm>
            <a:off x="838200" y="365126"/>
            <a:ext cx="10515600" cy="893404"/>
          </a:xfrm>
        </p:spPr>
        <p:txBody>
          <a:bodyPr>
            <a:normAutofit/>
          </a:bodyPr>
          <a:lstStyle/>
          <a:p>
            <a:r>
              <a:rPr lang="en-US" sz="4000" b="1" dirty="0">
                <a:latin typeface="Times New Roman" panose="02020603050405020304" pitchFamily="18" charset="0"/>
                <a:cs typeface="Times New Roman" panose="02020603050405020304" pitchFamily="18" charset="0"/>
              </a:rPr>
              <a:t>Initial Analysis of the Dataset</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DFA35BA-421E-13D2-9713-7920784D3D3C}"/>
              </a:ext>
            </a:extLst>
          </p:cNvPr>
          <p:cNvSpPr>
            <a:spLocks noGrp="1"/>
          </p:cNvSpPr>
          <p:nvPr>
            <p:ph idx="1"/>
          </p:nvPr>
        </p:nvSpPr>
        <p:spPr>
          <a:xfrm>
            <a:off x="838200" y="1189703"/>
            <a:ext cx="10515600" cy="4987260"/>
          </a:xfrm>
        </p:spPr>
        <p:txBody>
          <a:bodyPr>
            <a:normAutofit fontScale="85000" lnSpcReduction="10000"/>
          </a:bodyPr>
          <a:lstStyle/>
          <a:p>
            <a:pPr marL="0" indent="0" algn="just">
              <a:lnSpc>
                <a:spcPct val="150000"/>
              </a:lnSpc>
              <a:buNone/>
            </a:pPr>
            <a:r>
              <a:rPr lang="en-US" sz="1800" b="1" dirty="0">
                <a:latin typeface="Times New Roman" panose="02020603050405020304" pitchFamily="18" charset="0"/>
                <a:cs typeface="Times New Roman" panose="02020603050405020304" pitchFamily="18" charset="0"/>
              </a:rPr>
              <a:t>3. Location Representation</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Houses are characterized by location-linked attributes such as </a:t>
            </a:r>
            <a:r>
              <a:rPr lang="en-US" sz="1800" b="1" dirty="0">
                <a:latin typeface="Times New Roman" panose="02020603050405020304" pitchFamily="18" charset="0"/>
                <a:cs typeface="Times New Roman" panose="02020603050405020304" pitchFamily="18" charset="0"/>
              </a:rPr>
              <a:t>proximity to main roads</a:t>
            </a:r>
            <a:r>
              <a:rPr lang="en-US" sz="1800" dirty="0">
                <a:latin typeface="Times New Roman" panose="02020603050405020304" pitchFamily="18" charset="0"/>
                <a:cs typeface="Times New Roman" panose="02020603050405020304" pitchFamily="18" charset="0"/>
              </a:rPr>
              <a:t> and </a:t>
            </a:r>
            <a:r>
              <a:rPr lang="en-US" sz="1800" b="1" dirty="0">
                <a:latin typeface="Times New Roman" panose="02020603050405020304" pitchFamily="18" charset="0"/>
                <a:cs typeface="Times New Roman" panose="02020603050405020304" pitchFamily="18" charset="0"/>
              </a:rPr>
              <a:t>presence in a preferred residential area</a:t>
            </a:r>
            <a:r>
              <a:rPr lang="en-US" sz="1800" dirty="0">
                <a:latin typeface="Times New Roman" panose="02020603050405020304" pitchFamily="18" charset="0"/>
                <a:cs typeface="Times New Roman" panose="02020603050405020304" pitchFamily="18" charset="0"/>
              </a:rPr>
              <a:t>. A majority of properties have access to the main road, which indicates the importance of connectivity in housing prices. Preferred area properties are fewer but typically priced higher, showing the premium attached to location advantages.</a:t>
            </a:r>
          </a:p>
          <a:p>
            <a:pPr marL="0" indent="0" algn="just">
              <a:lnSpc>
                <a:spcPct val="150000"/>
              </a:lnSpc>
              <a:buNone/>
            </a:pPr>
            <a:r>
              <a:rPr lang="en-US" sz="1800" b="1" dirty="0">
                <a:latin typeface="Times New Roman" panose="02020603050405020304" pitchFamily="18" charset="0"/>
                <a:cs typeface="Times New Roman" panose="02020603050405020304" pitchFamily="18" charset="0"/>
              </a:rPr>
              <a:t>4. Price Insights</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House prices in the dataset range widely, from </a:t>
            </a:r>
            <a:r>
              <a:rPr lang="en-US" sz="1800" b="1" dirty="0">
                <a:latin typeface="Times New Roman" panose="02020603050405020304" pitchFamily="18" charset="0"/>
                <a:cs typeface="Times New Roman" panose="02020603050405020304" pitchFamily="18" charset="0"/>
              </a:rPr>
              <a:t>₹17 lakh to over ₹1.33 crore</a:t>
            </a:r>
            <a:r>
              <a:rPr lang="en-US" sz="1800" dirty="0">
                <a:latin typeface="Times New Roman" panose="02020603050405020304" pitchFamily="18" charset="0"/>
                <a:cs typeface="Times New Roman" panose="02020603050405020304" pitchFamily="18" charset="0"/>
              </a:rPr>
              <a:t>. Most houses fall into the mid-range bracket, reflecting affordability trends in urban housing. Larger houses with premium amenities (air conditioning, parking spaces, preferred area) consistently fall into the higher price segment. The variation shows how location and facilities strongly influence pricing.</a:t>
            </a:r>
          </a:p>
          <a:p>
            <a:pPr marL="0" indent="0" algn="just">
              <a:lnSpc>
                <a:spcPct val="150000"/>
              </a:lnSpc>
              <a:buNone/>
            </a:pPr>
            <a:r>
              <a:rPr lang="en-US" sz="1800" b="1" dirty="0">
                <a:latin typeface="Times New Roman" panose="02020603050405020304" pitchFamily="18" charset="0"/>
                <a:cs typeface="Times New Roman" panose="02020603050405020304" pitchFamily="18" charset="0"/>
              </a:rPr>
              <a:t>5. Area &amp; Size Distribution</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House sizes (measured in square feet of </a:t>
            </a:r>
            <a:r>
              <a:rPr lang="en-US" sz="1800" i="1" dirty="0">
                <a:latin typeface="Times New Roman" panose="02020603050405020304" pitchFamily="18" charset="0"/>
                <a:cs typeface="Times New Roman" panose="02020603050405020304" pitchFamily="18" charset="0"/>
              </a:rPr>
              <a:t>area</a:t>
            </a:r>
            <a:r>
              <a:rPr lang="en-US" sz="1800" dirty="0">
                <a:latin typeface="Times New Roman" panose="02020603050405020304" pitchFamily="18" charset="0"/>
                <a:cs typeface="Times New Roman" panose="02020603050405020304" pitchFamily="18" charset="0"/>
              </a:rPr>
              <a:t>) vary significantly, with some compact homes around </a:t>
            </a:r>
            <a:r>
              <a:rPr lang="en-US" sz="1800" b="1" dirty="0">
                <a:latin typeface="Times New Roman" panose="02020603050405020304" pitchFamily="18" charset="0"/>
                <a:cs typeface="Times New Roman" panose="02020603050405020304" pitchFamily="18" charset="0"/>
              </a:rPr>
              <a:t>1,650 sq. ft.</a:t>
            </a:r>
            <a:r>
              <a:rPr lang="en-US" sz="1800" dirty="0">
                <a:latin typeface="Times New Roman" panose="02020603050405020304" pitchFamily="18" charset="0"/>
                <a:cs typeface="Times New Roman" panose="02020603050405020304" pitchFamily="18" charset="0"/>
              </a:rPr>
              <a:t>, while larger properties extend beyond </a:t>
            </a:r>
            <a:r>
              <a:rPr lang="en-US" sz="1800" b="1" dirty="0">
                <a:latin typeface="Times New Roman" panose="02020603050405020304" pitchFamily="18" charset="0"/>
                <a:cs typeface="Times New Roman" panose="02020603050405020304" pitchFamily="18" charset="0"/>
              </a:rPr>
              <a:t>16,000 sq. ft.</a:t>
            </a:r>
            <a:r>
              <a:rPr lang="en-US" sz="1800" dirty="0">
                <a:latin typeface="Times New Roman" panose="02020603050405020304" pitchFamily="18" charset="0"/>
                <a:cs typeface="Times New Roman" panose="02020603050405020304" pitchFamily="18" charset="0"/>
              </a:rPr>
              <a:t>. In terms of structure, most houses have </a:t>
            </a:r>
            <a:r>
              <a:rPr lang="en-US" sz="1800" b="1" dirty="0">
                <a:latin typeface="Times New Roman" panose="02020603050405020304" pitchFamily="18" charset="0"/>
                <a:cs typeface="Times New Roman" panose="02020603050405020304" pitchFamily="18" charset="0"/>
              </a:rPr>
              <a:t>2 to 4 bedrooms</a:t>
            </a:r>
            <a:r>
              <a:rPr lang="en-US" sz="1800" dirty="0">
                <a:latin typeface="Times New Roman" panose="02020603050405020304" pitchFamily="18" charset="0"/>
                <a:cs typeface="Times New Roman" panose="02020603050405020304" pitchFamily="18" charset="0"/>
              </a:rPr>
              <a:t>, and the majority are 1–2 stories high, indicating a prevalence of medium-sized family homes in the dataset</a:t>
            </a:r>
          </a:p>
          <a:p>
            <a:pPr marL="0" indent="0" algn="just">
              <a:lnSpc>
                <a:spcPct val="150000"/>
              </a:lnSpc>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285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AA108-9F7B-F136-4AE7-0B8372EFF6EF}"/>
              </a:ext>
            </a:extLst>
          </p:cNvPr>
          <p:cNvSpPr>
            <a:spLocks noGrp="1"/>
          </p:cNvSpPr>
          <p:nvPr>
            <p:ph type="title"/>
          </p:nvPr>
        </p:nvSpPr>
        <p:spPr>
          <a:xfrm>
            <a:off x="838200" y="365126"/>
            <a:ext cx="10515600" cy="981894"/>
          </a:xfrm>
        </p:spPr>
        <p:txBody>
          <a:bodyPr>
            <a:normAutofit/>
          </a:bodyPr>
          <a:lstStyle/>
          <a:p>
            <a:r>
              <a:rPr lang="en-US" sz="4000" b="1" dirty="0">
                <a:latin typeface="Times New Roman" panose="02020603050405020304" pitchFamily="18" charset="0"/>
                <a:cs typeface="Times New Roman" panose="02020603050405020304" pitchFamily="18" charset="0"/>
              </a:rPr>
              <a:t>Initial Analysis of the Dataset</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6FC417-F849-D527-129E-BBB15FA2C386}"/>
              </a:ext>
            </a:extLst>
          </p:cNvPr>
          <p:cNvSpPr>
            <a:spLocks noGrp="1"/>
          </p:cNvSpPr>
          <p:nvPr>
            <p:ph idx="1"/>
          </p:nvPr>
        </p:nvSpPr>
        <p:spPr>
          <a:xfrm>
            <a:off x="838200" y="1347020"/>
            <a:ext cx="10515600" cy="4829943"/>
          </a:xfrm>
        </p:spPr>
        <p:txBody>
          <a:bodyPr>
            <a:normAutofit lnSpcReduction="10000"/>
          </a:bodyPr>
          <a:lstStyle/>
          <a:p>
            <a:pPr marL="0" indent="0" algn="just">
              <a:lnSpc>
                <a:spcPct val="150000"/>
              </a:lnSpc>
              <a:buNone/>
            </a:pPr>
            <a:r>
              <a:rPr lang="en-US" sz="1800" b="1" dirty="0">
                <a:latin typeface="Times New Roman" panose="02020603050405020304" pitchFamily="18" charset="0"/>
                <a:cs typeface="Times New Roman" panose="02020603050405020304" pitchFamily="18" charset="0"/>
              </a:rPr>
              <a:t>6. Additional Features</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Bonus-like features such as </a:t>
            </a:r>
            <a:r>
              <a:rPr lang="en-US" sz="1800" b="1" dirty="0">
                <a:latin typeface="Times New Roman" panose="02020603050405020304" pitchFamily="18" charset="0"/>
                <a:cs typeface="Times New Roman" panose="02020603050405020304" pitchFamily="18" charset="0"/>
              </a:rPr>
              <a:t>guest rooms, basements, hot water heating, and air conditioning</a:t>
            </a:r>
            <a:r>
              <a:rPr lang="en-US" sz="1800" dirty="0">
                <a:latin typeface="Times New Roman" panose="02020603050405020304" pitchFamily="18" charset="0"/>
                <a:cs typeface="Times New Roman" panose="02020603050405020304" pitchFamily="18" charset="0"/>
              </a:rPr>
              <a:t> differentiate houses beyond just size and price. While not universally present, these features tend to cluster in higher-priced houses. For example, air conditioning and guest rooms are more common in premium properties, reflecting lifestyle-driven demand.</a:t>
            </a:r>
          </a:p>
          <a:p>
            <a:pPr marL="0" indent="0" algn="just">
              <a:lnSpc>
                <a:spcPct val="150000"/>
              </a:lnSpc>
              <a:buNone/>
            </a:pPr>
            <a:r>
              <a:rPr lang="en-US" sz="1800" b="1" dirty="0">
                <a:latin typeface="Times New Roman" panose="02020603050405020304" pitchFamily="18" charset="0"/>
                <a:cs typeface="Times New Roman" panose="02020603050405020304" pitchFamily="18" charset="0"/>
              </a:rPr>
              <a:t>7. Overall Housing Characteristics</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The dataset portrays a </a:t>
            </a:r>
            <a:r>
              <a:rPr lang="en-US" sz="1800" b="1" dirty="0">
                <a:latin typeface="Times New Roman" panose="02020603050405020304" pitchFamily="18" charset="0"/>
                <a:cs typeface="Times New Roman" panose="02020603050405020304" pitchFamily="18" charset="0"/>
              </a:rPr>
              <a:t>diverse housing market</a:t>
            </a:r>
            <a:r>
              <a:rPr lang="en-US" sz="1800" dirty="0">
                <a:latin typeface="Times New Roman" panose="02020603050405020304" pitchFamily="18" charset="0"/>
                <a:cs typeface="Times New Roman" panose="02020603050405020304" pitchFamily="18" charset="0"/>
              </a:rPr>
              <a:t> where price is influenced not only by size but also by location and amenities. The majority of houses are medium-sized, well-connected to main roads, and furnished. Premium homes stand out by combining large areas with luxury add-ons like basements, air conditioning, and preferred area locations. This mix indicates a market catering to both mid-income buyers seeking affordability and high-income buyers pursuing exclusivity.</a:t>
            </a:r>
          </a:p>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18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0049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D6921-DD88-0850-2781-D681AED20E70}"/>
              </a:ext>
            </a:extLst>
          </p:cNvPr>
          <p:cNvSpPr>
            <a:spLocks noGrp="1"/>
          </p:cNvSpPr>
          <p:nvPr>
            <p:ph type="title"/>
          </p:nvPr>
        </p:nvSpPr>
        <p:spPr>
          <a:xfrm>
            <a:off x="838200" y="365125"/>
            <a:ext cx="10515600" cy="913069"/>
          </a:xfrm>
        </p:spPr>
        <p:txBody>
          <a:bodyPr>
            <a:normAutofit/>
          </a:bodyPr>
          <a:lstStyle/>
          <a:p>
            <a:r>
              <a:rPr lang="en-IN" sz="4000" b="1" dirty="0">
                <a:latin typeface="Times New Roman" panose="02020603050405020304" pitchFamily="18" charset="0"/>
                <a:cs typeface="Times New Roman" panose="02020603050405020304" pitchFamily="18" charset="0"/>
              </a:rPr>
              <a:t>Bedrooms vs Price</a:t>
            </a:r>
          </a:p>
        </p:txBody>
      </p:sp>
      <p:sp>
        <p:nvSpPr>
          <p:cNvPr id="3" name="Content Placeholder 2">
            <a:extLst>
              <a:ext uri="{FF2B5EF4-FFF2-40B4-BE49-F238E27FC236}">
                <a16:creationId xmlns:a16="http://schemas.microsoft.com/office/drawing/2014/main" id="{3F45C8EC-89F9-6635-ACF9-E6D1BE2F3C06}"/>
              </a:ext>
            </a:extLst>
          </p:cNvPr>
          <p:cNvSpPr>
            <a:spLocks noGrp="1"/>
          </p:cNvSpPr>
          <p:nvPr>
            <p:ph idx="1"/>
          </p:nvPr>
        </p:nvSpPr>
        <p:spPr>
          <a:xfrm>
            <a:off x="838200" y="1278194"/>
            <a:ext cx="10515600" cy="4898769"/>
          </a:xfrm>
        </p:spPr>
        <p:txBody>
          <a:bodyPr>
            <a:normAutofit/>
          </a:bodyPr>
          <a:lstStyle/>
          <a:p>
            <a:pPr marL="0" indent="0" algn="just">
              <a:lnSpc>
                <a:spcPct val="150000"/>
              </a:lnSpc>
              <a:buNone/>
            </a:pPr>
            <a:r>
              <a:rPr lang="en-US" sz="1800" b="1" dirty="0">
                <a:latin typeface="Times New Roman" panose="02020603050405020304" pitchFamily="18" charset="0"/>
                <a:cs typeface="Times New Roman" panose="02020603050405020304" pitchFamily="18" charset="0"/>
              </a:rPr>
              <a:t>Insight:</a:t>
            </a:r>
            <a:r>
              <a:rPr lang="en-US" sz="1800" dirty="0">
                <a:latin typeface="Times New Roman" panose="02020603050405020304" pitchFamily="18" charset="0"/>
                <a:cs typeface="Times New Roman" panose="02020603050405020304" pitchFamily="18" charset="0"/>
              </a:rPr>
              <a:t> This plot highlights how house prices vary across different numbers of bedrooms, helping identify trends such as whether larger houses generally cost more or if there are outliers with unusually high or low prices.</a:t>
            </a:r>
          </a:p>
          <a:p>
            <a:pPr marL="0" indent="0" algn="just">
              <a:lnSpc>
                <a:spcPct val="150000"/>
              </a:lnSpc>
              <a:buNone/>
            </a:pPr>
            <a:endParaRPr lang="en-IN" sz="18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2EC1A6DA-FC75-A18F-E32C-54349B489DE8}"/>
              </a:ext>
            </a:extLst>
          </p:cNvPr>
          <p:cNvPicPr>
            <a:picLocks noChangeAspect="1"/>
          </p:cNvPicPr>
          <p:nvPr/>
        </p:nvPicPr>
        <p:blipFill>
          <a:blip r:embed="rId2"/>
          <a:stretch>
            <a:fillRect/>
          </a:stretch>
        </p:blipFill>
        <p:spPr>
          <a:xfrm>
            <a:off x="3362480" y="2269926"/>
            <a:ext cx="4346010" cy="4222949"/>
          </a:xfrm>
          <a:prstGeom prst="rect">
            <a:avLst/>
          </a:prstGeom>
        </p:spPr>
      </p:pic>
    </p:spTree>
    <p:extLst>
      <p:ext uri="{BB962C8B-B14F-4D97-AF65-F5344CB8AC3E}">
        <p14:creationId xmlns:p14="http://schemas.microsoft.com/office/powerpoint/2010/main" val="589100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097EE-B3E0-6189-ED01-4365BF1D5DF8}"/>
              </a:ext>
            </a:extLst>
          </p:cNvPr>
          <p:cNvSpPr>
            <a:spLocks noGrp="1"/>
          </p:cNvSpPr>
          <p:nvPr>
            <p:ph type="title"/>
          </p:nvPr>
        </p:nvSpPr>
        <p:spPr>
          <a:xfrm>
            <a:off x="838200" y="365126"/>
            <a:ext cx="10515600" cy="824578"/>
          </a:xfrm>
        </p:spPr>
        <p:txBody>
          <a:bodyPr>
            <a:normAutofit/>
          </a:bodyPr>
          <a:lstStyle/>
          <a:p>
            <a:r>
              <a:rPr lang="en-IN" sz="4000" b="1" dirty="0">
                <a:latin typeface="Times New Roman" panose="02020603050405020304" pitchFamily="18" charset="0"/>
                <a:cs typeface="Times New Roman" panose="02020603050405020304" pitchFamily="18" charset="0"/>
              </a:rPr>
              <a:t>Area vs Price:</a:t>
            </a:r>
          </a:p>
        </p:txBody>
      </p:sp>
      <p:sp>
        <p:nvSpPr>
          <p:cNvPr id="3" name="Content Placeholder 2">
            <a:extLst>
              <a:ext uri="{FF2B5EF4-FFF2-40B4-BE49-F238E27FC236}">
                <a16:creationId xmlns:a16="http://schemas.microsoft.com/office/drawing/2014/main" id="{945F6084-00B3-9A24-A08A-306B3B298D6D}"/>
              </a:ext>
            </a:extLst>
          </p:cNvPr>
          <p:cNvSpPr>
            <a:spLocks noGrp="1"/>
          </p:cNvSpPr>
          <p:nvPr>
            <p:ph idx="1"/>
          </p:nvPr>
        </p:nvSpPr>
        <p:spPr>
          <a:xfrm>
            <a:off x="838200" y="1189704"/>
            <a:ext cx="10515600" cy="4987259"/>
          </a:xfrm>
        </p:spPr>
        <p:txBody>
          <a:bodyPr>
            <a:normAutofit/>
          </a:bodyPr>
          <a:lstStyle/>
          <a:p>
            <a:pPr marL="0" indent="0">
              <a:lnSpc>
                <a:spcPct val="150000"/>
              </a:lnSpc>
              <a:buNone/>
            </a:pPr>
            <a:r>
              <a:rPr lang="en-US" sz="1800" b="1" dirty="0">
                <a:latin typeface="Times New Roman" panose="02020603050405020304" pitchFamily="18" charset="0"/>
                <a:cs typeface="Times New Roman" panose="02020603050405020304" pitchFamily="18" charset="0"/>
              </a:rPr>
              <a:t>Insight:</a:t>
            </a:r>
            <a:r>
              <a:rPr lang="en-US" sz="1800" dirty="0">
                <a:latin typeface="Times New Roman" panose="02020603050405020304" pitchFamily="18" charset="0"/>
                <a:cs typeface="Times New Roman" panose="02020603050405020304" pitchFamily="18" charset="0"/>
              </a:rPr>
              <a:t> This plot highlights how house prices vary across different numbers of bedrooms, helping identify trends such as whether larger houses generally cost more or if there are outliers with unusually high or low prices.</a:t>
            </a:r>
          </a:p>
          <a:p>
            <a:pPr marL="0" indent="0">
              <a:lnSpc>
                <a:spcPct val="150000"/>
              </a:lnSpc>
              <a:buNone/>
            </a:pPr>
            <a:endParaRPr lang="en-IN"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E2F4C1C-CFBB-25CE-13D4-DFF525AD80C3}"/>
              </a:ext>
            </a:extLst>
          </p:cNvPr>
          <p:cNvPicPr>
            <a:picLocks noChangeAspect="1"/>
          </p:cNvPicPr>
          <p:nvPr/>
        </p:nvPicPr>
        <p:blipFill>
          <a:blip r:embed="rId2"/>
          <a:stretch>
            <a:fillRect/>
          </a:stretch>
        </p:blipFill>
        <p:spPr>
          <a:xfrm>
            <a:off x="2823706" y="2039488"/>
            <a:ext cx="4727468" cy="4514147"/>
          </a:xfrm>
          <a:prstGeom prst="rect">
            <a:avLst/>
          </a:prstGeom>
        </p:spPr>
      </p:pic>
    </p:spTree>
    <p:extLst>
      <p:ext uri="{BB962C8B-B14F-4D97-AF65-F5344CB8AC3E}">
        <p14:creationId xmlns:p14="http://schemas.microsoft.com/office/powerpoint/2010/main" val="1077719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CFA26-8363-60EB-2B05-88BC0B458238}"/>
              </a:ext>
            </a:extLst>
          </p:cNvPr>
          <p:cNvSpPr>
            <a:spLocks noGrp="1"/>
          </p:cNvSpPr>
          <p:nvPr>
            <p:ph type="title"/>
          </p:nvPr>
        </p:nvSpPr>
        <p:spPr>
          <a:xfrm>
            <a:off x="838200" y="365125"/>
            <a:ext cx="10515600" cy="863907"/>
          </a:xfrm>
        </p:spPr>
        <p:txBody>
          <a:bodyPr>
            <a:normAutofit/>
          </a:bodyPr>
          <a:lstStyle/>
          <a:p>
            <a:r>
              <a:rPr lang="en-IN" sz="4000" b="1" dirty="0">
                <a:latin typeface="Times New Roman" panose="02020603050405020304" pitchFamily="18" charset="0"/>
                <a:cs typeface="Times New Roman" panose="02020603050405020304" pitchFamily="18" charset="0"/>
              </a:rPr>
              <a:t>Average Price by Parking:</a:t>
            </a:r>
          </a:p>
        </p:txBody>
      </p:sp>
      <p:sp>
        <p:nvSpPr>
          <p:cNvPr id="3" name="Content Placeholder 2">
            <a:extLst>
              <a:ext uri="{FF2B5EF4-FFF2-40B4-BE49-F238E27FC236}">
                <a16:creationId xmlns:a16="http://schemas.microsoft.com/office/drawing/2014/main" id="{9DEECAC3-4EF2-84C7-081E-2AF9E11E8D23}"/>
              </a:ext>
            </a:extLst>
          </p:cNvPr>
          <p:cNvSpPr>
            <a:spLocks noGrp="1"/>
          </p:cNvSpPr>
          <p:nvPr>
            <p:ph idx="1"/>
          </p:nvPr>
        </p:nvSpPr>
        <p:spPr>
          <a:xfrm>
            <a:off x="838200" y="1229032"/>
            <a:ext cx="10515600" cy="4947931"/>
          </a:xfrm>
        </p:spPr>
        <p:txBody>
          <a:bodyPr>
            <a:normAutofit/>
          </a:bodyPr>
          <a:lstStyle/>
          <a:p>
            <a:pPr marL="0" indent="0">
              <a:lnSpc>
                <a:spcPct val="150000"/>
              </a:lnSpc>
              <a:buNone/>
            </a:pPr>
            <a:r>
              <a:rPr lang="en-US" sz="1800" b="1" dirty="0">
                <a:latin typeface="Times New Roman" panose="02020603050405020304" pitchFamily="18" charset="0"/>
                <a:cs typeface="Times New Roman" panose="02020603050405020304" pitchFamily="18" charset="0"/>
              </a:rPr>
              <a:t>Insight:</a:t>
            </a:r>
            <a:r>
              <a:rPr lang="en-US" sz="1800" dirty="0">
                <a:latin typeface="Times New Roman" panose="02020603050405020304" pitchFamily="18" charset="0"/>
                <a:cs typeface="Times New Roman" panose="02020603050405020304" pitchFamily="18" charset="0"/>
              </a:rPr>
              <a:t> This bar plot highlights how the average house price changes with the number of stories, helping identify whether multi-story houses are generally more expensive.</a:t>
            </a:r>
          </a:p>
          <a:p>
            <a:pPr marL="0" indent="0">
              <a:lnSpc>
                <a:spcPct val="150000"/>
              </a:lnSpc>
              <a:buNone/>
            </a:pP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5F06FFF-3D9C-3C14-E550-D4635712332E}"/>
              </a:ext>
            </a:extLst>
          </p:cNvPr>
          <p:cNvPicPr>
            <a:picLocks noChangeAspect="1"/>
          </p:cNvPicPr>
          <p:nvPr/>
        </p:nvPicPr>
        <p:blipFill>
          <a:blip r:embed="rId2"/>
          <a:stretch>
            <a:fillRect/>
          </a:stretch>
        </p:blipFill>
        <p:spPr>
          <a:xfrm>
            <a:off x="2918970" y="2101836"/>
            <a:ext cx="4514218" cy="4480378"/>
          </a:xfrm>
          <a:prstGeom prst="rect">
            <a:avLst/>
          </a:prstGeom>
        </p:spPr>
      </p:pic>
    </p:spTree>
    <p:extLst>
      <p:ext uri="{BB962C8B-B14F-4D97-AF65-F5344CB8AC3E}">
        <p14:creationId xmlns:p14="http://schemas.microsoft.com/office/powerpoint/2010/main" val="3246674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90EE8-6908-F087-1021-11618CEF632C}"/>
              </a:ext>
            </a:extLst>
          </p:cNvPr>
          <p:cNvSpPr>
            <a:spLocks noGrp="1"/>
          </p:cNvSpPr>
          <p:nvPr>
            <p:ph type="title"/>
          </p:nvPr>
        </p:nvSpPr>
        <p:spPr>
          <a:xfrm>
            <a:off x="838200" y="365125"/>
            <a:ext cx="10515600" cy="736087"/>
          </a:xfrm>
        </p:spPr>
        <p:txBody>
          <a:bodyPr>
            <a:normAutofit/>
          </a:bodyPr>
          <a:lstStyle/>
          <a:p>
            <a:r>
              <a:rPr lang="en-US" sz="4000" b="1" dirty="0">
                <a:latin typeface="Times New Roman" panose="02020603050405020304" pitchFamily="18" charset="0"/>
                <a:cs typeface="Times New Roman" panose="02020603050405020304" pitchFamily="18" charset="0"/>
              </a:rPr>
              <a:t>Average Price by Furnishing Status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07176EE-56F2-5FFA-4048-D055E7450E2A}"/>
              </a:ext>
            </a:extLst>
          </p:cNvPr>
          <p:cNvSpPr>
            <a:spLocks noGrp="1"/>
          </p:cNvSpPr>
          <p:nvPr>
            <p:ph idx="1"/>
          </p:nvPr>
        </p:nvSpPr>
        <p:spPr>
          <a:xfrm>
            <a:off x="838200" y="1199535"/>
            <a:ext cx="10515600" cy="4977428"/>
          </a:xfrm>
        </p:spPr>
        <p:txBody>
          <a:bodyPr>
            <a:normAutofit/>
          </a:bodyPr>
          <a:lstStyle/>
          <a:p>
            <a:pPr marL="0" indent="0">
              <a:lnSpc>
                <a:spcPct val="150000"/>
              </a:lnSpc>
              <a:buNone/>
            </a:pPr>
            <a:r>
              <a:rPr lang="en-US" sz="1800" b="1" dirty="0">
                <a:latin typeface="Times New Roman" panose="02020603050405020304" pitchFamily="18" charset="0"/>
                <a:cs typeface="Times New Roman" panose="02020603050405020304" pitchFamily="18" charset="0"/>
              </a:rPr>
              <a:t>Insight:</a:t>
            </a:r>
            <a:r>
              <a:rPr lang="en-US" sz="1800" dirty="0">
                <a:latin typeface="Times New Roman" panose="02020603050405020304" pitchFamily="18" charset="0"/>
                <a:cs typeface="Times New Roman" panose="02020603050405020304" pitchFamily="18" charset="0"/>
              </a:rPr>
              <a:t> It highlights whether furnished houses are priced higher than semi-furnished or unfurnished ones, helping buyers or investors understand market trends.</a:t>
            </a:r>
          </a:p>
          <a:p>
            <a:pPr marL="0" indent="0">
              <a:lnSpc>
                <a:spcPct val="150000"/>
              </a:lnSpc>
              <a:buNone/>
            </a:pP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64A922F-6A28-B194-96B9-3C2B805B8B2B}"/>
              </a:ext>
            </a:extLst>
          </p:cNvPr>
          <p:cNvPicPr>
            <a:picLocks noChangeAspect="1"/>
          </p:cNvPicPr>
          <p:nvPr/>
        </p:nvPicPr>
        <p:blipFill>
          <a:blip r:embed="rId2"/>
          <a:stretch>
            <a:fillRect/>
          </a:stretch>
        </p:blipFill>
        <p:spPr>
          <a:xfrm>
            <a:off x="3552364" y="2082661"/>
            <a:ext cx="4097133" cy="4009805"/>
          </a:xfrm>
          <a:prstGeom prst="rect">
            <a:avLst/>
          </a:prstGeom>
        </p:spPr>
      </p:pic>
    </p:spTree>
    <p:extLst>
      <p:ext uri="{BB962C8B-B14F-4D97-AF65-F5344CB8AC3E}">
        <p14:creationId xmlns:p14="http://schemas.microsoft.com/office/powerpoint/2010/main" val="31505657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TotalTime>
  <Words>1388</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Times New Roman</vt:lpstr>
      <vt:lpstr>Office Theme</vt:lpstr>
      <vt:lpstr>House Data Analysis</vt:lpstr>
      <vt:lpstr>Introduction:</vt:lpstr>
      <vt:lpstr>Initial Analysis of the Dataset</vt:lpstr>
      <vt:lpstr>Initial Analysis of the Dataset</vt:lpstr>
      <vt:lpstr>Initial Analysis of the Dataset</vt:lpstr>
      <vt:lpstr>Bedrooms vs Price</vt:lpstr>
      <vt:lpstr>Area vs Price:</vt:lpstr>
      <vt:lpstr>Average Price by Parking:</vt:lpstr>
      <vt:lpstr>Average Price by Furnishing Status</vt:lpstr>
      <vt:lpstr>Average Price by Mainroad Access</vt:lpstr>
      <vt:lpstr>Average Price by Preferred Area:</vt:lpstr>
      <vt:lpstr>Data Observation:</vt:lpstr>
      <vt:lpstr>Data Observation:</vt:lpstr>
      <vt:lpstr>Data Observation: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Ashwikanjani Valasala</dc:creator>
  <cp:lastModifiedBy>Ashwikanjani Valasala</cp:lastModifiedBy>
  <cp:revision>1</cp:revision>
  <dcterms:created xsi:type="dcterms:W3CDTF">2025-10-02T09:15:50Z</dcterms:created>
  <dcterms:modified xsi:type="dcterms:W3CDTF">2025-10-02T09:28:38Z</dcterms:modified>
</cp:coreProperties>
</file>