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99" r:id="rId4"/>
    <p:sldId id="313" r:id="rId5"/>
    <p:sldId id="298" r:id="rId6"/>
    <p:sldId id="300" r:id="rId7"/>
    <p:sldId id="314" r:id="rId8"/>
    <p:sldId id="312" r:id="rId9"/>
    <p:sldId id="306" r:id="rId10"/>
    <p:sldId id="317" r:id="rId11"/>
    <p:sldId id="315" r:id="rId12"/>
    <p:sldId id="311" r:id="rId13"/>
    <p:sldId id="316" r:id="rId14"/>
    <p:sldId id="26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E7BD-25A3-4D2C-AA81-9A9195476EF7}" type="datetimeFigureOut">
              <a:rPr lang="en-IN" smtClean="0"/>
              <a:pPr/>
              <a:t>28-04-2018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B7BA1-11CB-4413-8D4F-87C2D42E78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7BA1-11CB-4413-8D4F-87C2D42E78C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7BA1-11CB-4413-8D4F-87C2D42E78C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5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7BA1-11CB-4413-8D4F-87C2D42E78C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2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7BA1-11CB-4413-8D4F-87C2D42E78C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D498-01EA-4F5D-899D-38026161836D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3FA-8101-4E56-A309-7BB6E574F30C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DEE-BC8C-4CF4-831D-F554C30F4635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944F-E501-4E1A-B754-32D82AD72D77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248-4866-4060-B30C-8DDE71D7BDF5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174-1BEA-45B7-9CBA-8C1D3956966D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47CC-0307-49B2-BF9D-CCCA2DE34E45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35C3-BB29-4546-8F5B-8683BD3D6D28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4E24-55C4-4FAC-8FBB-42D9734990EA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F53-975A-49B4-9EBC-1D1844F30E6C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293B-85C9-49E8-8FB0-464F1C0E93AE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CD29-59ED-416F-858D-5973F14CC345}" type="datetime1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222" y="3048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>LEARNING REPRESENTATION OF NODES IN SIGNED SOCIAL NETWORK</a:t>
            </a:r>
            <a: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  <a:t/>
            </a:r>
            <a:br>
              <a:rPr lang="en-IN" sz="3600" u="sng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</a:b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AR ESSENCE" pitchFamily="2" charset="0"/>
                <a:cs typeface="Arial" panose="020B0604020202020204" pitchFamily="34" charset="0"/>
              </a:rPr>
              <a:t>BY</a:t>
            </a:r>
            <a:r>
              <a:rPr lang="en-IN" sz="7200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  <a:t/>
            </a:r>
            <a:br>
              <a:rPr lang="en-IN" sz="7200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 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ASHWIN SINGH (17CS60R45)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BRITI GANGOPADHYAYA (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Tw Cen MT" pitchFamily="34" charset="0"/>
                <a:cs typeface="Arial" panose="020B0604020202020204" pitchFamily="34" charset="0"/>
              </a:rPr>
              <a:t>17AT61R0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9)</a:t>
            </a:r>
            <a:b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MENTOR: AYAN KUMAR BHOWMICK</a:t>
            </a:r>
            <a: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  <a:t/>
            </a:r>
            <a:br>
              <a:rPr lang="en-IN" sz="27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anose="020B0604020202020204" pitchFamily="34" charset="0"/>
              </a:rPr>
            </a:b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905000"/>
          </a:xfrm>
        </p:spPr>
        <p:txBody>
          <a:bodyPr>
            <a:normAutofit fontScale="40000" lnSpcReduction="20000"/>
          </a:bodyPr>
          <a:lstStyle/>
          <a:p>
            <a:endParaRPr lang="en-US" b="1" dirty="0" smtClean="0"/>
          </a:p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UNDER  PROF.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BIVAS MITRA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Tw Cen MT" pitchFamily="34" charset="0"/>
            </a:endParaRPr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DEPARTMENT OF COMPUTER SCIENCE AND ENGINEERING</a:t>
            </a:r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INDIAN INSTITUTE OF TECHNOLOGY</a:t>
            </a:r>
          </a:p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Tw Cen MT" pitchFamily="34" charset="0"/>
              </a:rPr>
              <a:t>KHARAGPUR</a:t>
            </a:r>
            <a:endParaRPr lang="en-IN" sz="6000" dirty="0">
              <a:solidFill>
                <a:schemeClr val="bg2">
                  <a:lumMod val="10000"/>
                </a:schemeClr>
              </a:solidFill>
              <a:latin typeface="Tw Cen MT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24200"/>
            <a:ext cx="1524000" cy="16681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129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Tw Cen MT" pitchFamily="34" charset="0"/>
              </a:rPr>
              <a:t>EMBEDDING </a:t>
            </a:r>
            <a:r>
              <a:rPr lang="en-IN" u="sng" dirty="0" smtClean="0">
                <a:latin typeface="Tw Cen MT" pitchFamily="34" charset="0"/>
              </a:rPr>
              <a:t>VISUALIZATION</a:t>
            </a:r>
            <a:br>
              <a:rPr lang="en-IN" u="sng" dirty="0" smtClean="0">
                <a:latin typeface="Tw Cen MT" pitchFamily="34" charset="0"/>
              </a:rPr>
            </a:br>
            <a:r>
              <a:rPr lang="en-IN" u="sng" dirty="0" smtClean="0">
                <a:latin typeface="Tw Cen MT" pitchFamily="34" charset="0"/>
              </a:rPr>
              <a:t>PROPOSED METHOD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" y="1666874"/>
            <a:ext cx="4267200" cy="3895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77" y="1842327"/>
            <a:ext cx="4114800" cy="37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88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RESULT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381" y="12729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0">
              <a:buNone/>
            </a:pPr>
            <a:endParaRPr lang="en-IN" sz="16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>
              <a:latin typeface="Tw Cen MT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6472" y="1178484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781" y="14253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8924"/>
              </p:ext>
            </p:extLst>
          </p:nvPr>
        </p:nvGraphicFramePr>
        <p:xfrm>
          <a:off x="860466" y="2205028"/>
          <a:ext cx="7815265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3053">
                  <a:extLst>
                    <a:ext uri="{9D8B030D-6E8A-4147-A177-3AD203B41FA5}">
                      <a16:colId xmlns:a16="http://schemas.microsoft.com/office/drawing/2014/main" val="1645626034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4289770446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243402893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431079016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225832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Propose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6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88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LINK PREDICTION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19" y="3526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381" y="12729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0">
              <a:buNone/>
            </a:pPr>
            <a:endParaRPr lang="en-IN" sz="16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>
              <a:latin typeface="Tw Cen MT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6472" y="1178484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121"/>
              </p:ext>
            </p:extLst>
          </p:nvPr>
        </p:nvGraphicFramePr>
        <p:xfrm>
          <a:off x="468061" y="4661903"/>
          <a:ext cx="7815265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3053">
                  <a:extLst>
                    <a:ext uri="{9D8B030D-6E8A-4147-A177-3AD203B41FA5}">
                      <a16:colId xmlns:a16="http://schemas.microsoft.com/office/drawing/2014/main" val="1645626034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4289770446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243402893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431079016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225832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Propose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Wikipedia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8404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92997" y="1424162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w Cen MT" pitchFamily="34" charset="0"/>
              </a:rPr>
              <a:t>Node Vector to Edge Vector : </a:t>
            </a:r>
          </a:p>
          <a:p>
            <a:pPr marL="0" indent="0">
              <a:buNone/>
            </a:pP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w Cen MT" pitchFamily="34" charset="0"/>
              </a:rPr>
              <a:t>Prediction Result </a:t>
            </a:r>
            <a:r>
              <a:rPr lang="en-IN" sz="2400" dirty="0">
                <a:latin typeface="Tw Cen MT" pitchFamily="34" charset="0"/>
              </a:rPr>
              <a:t>: </a:t>
            </a:r>
          </a:p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426"/>
              </p:ext>
            </p:extLst>
          </p:nvPr>
        </p:nvGraphicFramePr>
        <p:xfrm>
          <a:off x="457200" y="2415960"/>
          <a:ext cx="36576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7029298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1030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Hadamard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</a:t>
                      </a:r>
                      <a:r>
                        <a:rPr lang="fr-FR" baseline="-25000" dirty="0" err="1" smtClean="0"/>
                        <a:t>uv</a:t>
                      </a:r>
                      <a:r>
                        <a:rPr lang="en-US" dirty="0" smtClean="0"/>
                        <a:t> = </a:t>
                      </a:r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u</a:t>
                      </a:r>
                      <a:r>
                        <a:rPr lang="fr-FR" dirty="0" smtClean="0"/>
                        <a:t> </a:t>
                      </a:r>
                      <a:r>
                        <a:rPr lang="en-US" dirty="0" smtClean="0"/>
                        <a:t>∗ </a:t>
                      </a:r>
                      <a:r>
                        <a:rPr lang="fr-FR" dirty="0" err="1" smtClean="0"/>
                        <a:t>v</a:t>
                      </a:r>
                      <a:r>
                        <a:rPr lang="fr-FR" baseline="-25000" dirty="0" err="1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483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31" y="1272960"/>
            <a:ext cx="4682079" cy="30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88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CONCLUSION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19" y="3526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381" y="12729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0">
              <a:buNone/>
            </a:pPr>
            <a:endParaRPr lang="en-IN" sz="16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>
              <a:latin typeface="Tw Cen MT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6472" y="1178484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2997" y="1424162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w Cen MT" pitchFamily="34" charset="0"/>
              </a:rPr>
              <a:t>1) We were able to successfully capture the behavioural aspect of the network in the embedding and predict clusters which performed better than the baselines.</a:t>
            </a:r>
            <a:endParaRPr lang="en-IN" sz="24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w Cen MT" pitchFamily="34" charset="0"/>
              </a:rPr>
              <a:t>2) </a:t>
            </a:r>
            <a:r>
              <a:rPr lang="en-IN" sz="2400" dirty="0" smtClean="0">
                <a:latin typeface="Tw Cen MT" pitchFamily="34" charset="0"/>
              </a:rPr>
              <a:t>Link prediction did not perform better than the baselines since the embedding is not preserving the structural aspect of the network. </a:t>
            </a: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w Cen MT" pitchFamily="34" charset="0"/>
              </a:rPr>
              <a:t>REFERENCES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62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latin typeface="Tw Cen MT" panose="020B0602020104020603" pitchFamily="34" charset="0"/>
              </a:rPr>
              <a:t>Shuhan</a:t>
            </a:r>
            <a:r>
              <a:rPr lang="en-IN" sz="2000" dirty="0" smtClean="0">
                <a:latin typeface="Tw Cen MT" panose="020B0602020104020603" pitchFamily="34" charset="0"/>
              </a:rPr>
              <a:t> Yuan, </a:t>
            </a:r>
            <a:r>
              <a:rPr lang="en-IN" sz="2000" dirty="0" err="1" smtClean="0">
                <a:latin typeface="Tw Cen MT" panose="020B0602020104020603" pitchFamily="34" charset="0"/>
              </a:rPr>
              <a:t>Xintao</a:t>
            </a:r>
            <a:r>
              <a:rPr lang="en-IN" sz="2000" dirty="0" smtClean="0">
                <a:latin typeface="Tw Cen MT" panose="020B0602020104020603" pitchFamily="34" charset="0"/>
              </a:rPr>
              <a:t> Wu, and Yang Xiang. 2017. SNE: Signed Network Embedding. In </a:t>
            </a:r>
            <a:r>
              <a:rPr lang="en-IN" sz="2000" dirty="0" err="1" smtClean="0">
                <a:latin typeface="Tw Cen MT" panose="020B0602020104020603" pitchFamily="34" charset="0"/>
              </a:rPr>
              <a:t>Pacic</a:t>
            </a:r>
            <a:r>
              <a:rPr lang="en-IN" sz="2000" dirty="0" smtClean="0">
                <a:latin typeface="Tw Cen MT" panose="020B0602020104020603" pitchFamily="34" charset="0"/>
              </a:rPr>
              <a:t>-Asia Conference on Knowledge Discovery and Data </a:t>
            </a:r>
            <a:r>
              <a:rPr lang="en-IN" sz="2000" dirty="0" err="1" smtClean="0">
                <a:latin typeface="Tw Cen MT" panose="020B0602020104020603" pitchFamily="34" charset="0"/>
              </a:rPr>
              <a:t>Mining.Springer</a:t>
            </a:r>
            <a:r>
              <a:rPr lang="en-IN" sz="2000" dirty="0" smtClean="0">
                <a:latin typeface="Tw Cen MT" panose="020B0602020104020603" pitchFamily="34" charset="0"/>
              </a:rPr>
              <a:t>, 183–195.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latin typeface="Tw Cen MT" panose="020B0602020104020603" pitchFamily="34" charset="0"/>
              </a:rPr>
              <a:t>Junghwan</a:t>
            </a:r>
            <a:r>
              <a:rPr lang="en-IN" sz="2000" dirty="0" smtClean="0">
                <a:latin typeface="Tw Cen MT" panose="020B0602020104020603" pitchFamily="34" charset="0"/>
              </a:rPr>
              <a:t> Kim, </a:t>
            </a:r>
            <a:r>
              <a:rPr lang="en-IN" sz="2000" dirty="0" err="1" smtClean="0">
                <a:latin typeface="Tw Cen MT" panose="020B0602020104020603" pitchFamily="34" charset="0"/>
              </a:rPr>
              <a:t>Haekyu</a:t>
            </a:r>
            <a:r>
              <a:rPr lang="en-IN" sz="2000" dirty="0" smtClean="0">
                <a:latin typeface="Tw Cen MT" panose="020B0602020104020603" pitchFamily="34" charset="0"/>
              </a:rPr>
              <a:t> Park, Ji-</a:t>
            </a:r>
            <a:r>
              <a:rPr lang="en-IN" sz="2000" dirty="0" err="1" smtClean="0">
                <a:latin typeface="Tw Cen MT" panose="020B0602020104020603" pitchFamily="34" charset="0"/>
              </a:rPr>
              <a:t>Eun</a:t>
            </a:r>
            <a:r>
              <a:rPr lang="en-IN" sz="2000" dirty="0" smtClean="0">
                <a:latin typeface="Tw Cen MT" panose="020B0602020104020603" pitchFamily="34" charset="0"/>
              </a:rPr>
              <a:t> Lee, and U Kang. </a:t>
            </a:r>
            <a:r>
              <a:rPr lang="en-US" sz="2000" dirty="0" smtClean="0">
                <a:latin typeface="Tw Cen MT" panose="020B0602020104020603" pitchFamily="34" charset="0"/>
              </a:rPr>
              <a:t>SIDE: Representation Learning in Signed Directed Networks, Seoul National University, Seoul, Korea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latin typeface="Tw Cen MT" panose="020B0602020104020603" pitchFamily="34" charset="0"/>
              </a:rPr>
              <a:t>Suhang</a:t>
            </a:r>
            <a:r>
              <a:rPr lang="en-IN" sz="2000" dirty="0" smtClean="0">
                <a:latin typeface="Tw Cen MT" panose="020B0602020104020603" pitchFamily="34" charset="0"/>
              </a:rPr>
              <a:t> Wang, </a:t>
            </a:r>
            <a:r>
              <a:rPr lang="en-IN" sz="2000" dirty="0" err="1">
                <a:latin typeface="Tw Cen MT" panose="020B0602020104020603" pitchFamily="34" charset="0"/>
              </a:rPr>
              <a:t>Jiliang</a:t>
            </a:r>
            <a:r>
              <a:rPr lang="en-IN" sz="2000" dirty="0"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latin typeface="Tw Cen MT" panose="020B0602020104020603" pitchFamily="34" charset="0"/>
              </a:rPr>
              <a:t>Tang, </a:t>
            </a:r>
            <a:r>
              <a:rPr lang="en-IN" sz="2000" dirty="0" err="1">
                <a:latin typeface="Tw Cen MT" panose="020B0602020104020603" pitchFamily="34" charset="0"/>
              </a:rPr>
              <a:t>Charu</a:t>
            </a:r>
            <a:r>
              <a:rPr lang="en-IN" sz="2000" dirty="0"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latin typeface="Tw Cen MT" panose="020B0602020104020603" pitchFamily="34" charset="0"/>
              </a:rPr>
              <a:t>Aggarwal, </a:t>
            </a:r>
            <a:r>
              <a:rPr lang="en-IN" sz="2000" dirty="0">
                <a:latin typeface="Tw Cen MT" panose="020B0602020104020603" pitchFamily="34" charset="0"/>
              </a:rPr>
              <a:t>Yi </a:t>
            </a:r>
            <a:r>
              <a:rPr lang="en-IN" sz="2000" dirty="0" smtClean="0">
                <a:latin typeface="Tw Cen MT" panose="020B0602020104020603" pitchFamily="34" charset="0"/>
              </a:rPr>
              <a:t>Chang, </a:t>
            </a:r>
            <a:r>
              <a:rPr lang="en-IN" sz="2000" dirty="0" err="1">
                <a:latin typeface="Tw Cen MT" panose="020B0602020104020603" pitchFamily="34" charset="0"/>
              </a:rPr>
              <a:t>Huan</a:t>
            </a:r>
            <a:r>
              <a:rPr lang="en-IN" sz="2000" dirty="0">
                <a:latin typeface="Tw Cen MT" panose="020B0602020104020603" pitchFamily="34" charset="0"/>
              </a:rPr>
              <a:t> Liu, Signed Network Embedding in Social </a:t>
            </a:r>
            <a:r>
              <a:rPr lang="en-IN" sz="2000" dirty="0" smtClean="0">
                <a:latin typeface="Tw Cen MT" panose="020B0602020104020603" pitchFamily="34" charset="0"/>
              </a:rPr>
              <a:t>Media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w Cen MT" panose="020B0602020104020603" pitchFamily="34" charset="0"/>
              </a:rPr>
              <a:t>Shaosheng</a:t>
            </a:r>
            <a:r>
              <a:rPr lang="en-IN" sz="2000" dirty="0">
                <a:latin typeface="Tw Cen MT" panose="020B0602020104020603" pitchFamily="34" charset="0"/>
              </a:rPr>
              <a:t> Cao, Wei Lu, and </a:t>
            </a:r>
            <a:r>
              <a:rPr lang="en-IN" sz="2000" dirty="0" err="1">
                <a:latin typeface="Tw Cen MT" panose="020B0602020104020603" pitchFamily="34" charset="0"/>
              </a:rPr>
              <a:t>Qiongkai</a:t>
            </a:r>
            <a:r>
              <a:rPr lang="en-IN" sz="2000" dirty="0">
                <a:latin typeface="Tw Cen MT" panose="020B0602020104020603" pitchFamily="34" charset="0"/>
              </a:rPr>
              <a:t> Xu. 2016. Deep neural networks </a:t>
            </a:r>
            <a:r>
              <a:rPr lang="en-IN" sz="2000" dirty="0" smtClean="0">
                <a:latin typeface="Tw Cen MT" panose="020B0602020104020603" pitchFamily="34" charset="0"/>
              </a:rPr>
              <a:t>for learning </a:t>
            </a:r>
            <a:r>
              <a:rPr lang="en-IN" sz="2000" dirty="0">
                <a:latin typeface="Tw Cen MT" panose="020B0602020104020603" pitchFamily="34" charset="0"/>
              </a:rPr>
              <a:t>graph representations. In Proceedings of the </a:t>
            </a:r>
            <a:r>
              <a:rPr lang="en-IN" sz="2000" dirty="0" err="1">
                <a:latin typeface="Tw Cen MT" panose="020B0602020104020603" pitchFamily="34" charset="0"/>
              </a:rPr>
              <a:t>irtieth</a:t>
            </a:r>
            <a:r>
              <a:rPr lang="en-IN" sz="2000" dirty="0">
                <a:latin typeface="Tw Cen MT" panose="020B0602020104020603" pitchFamily="34" charset="0"/>
              </a:rPr>
              <a:t> AAAI </a:t>
            </a:r>
            <a:r>
              <a:rPr lang="en-IN" sz="2000" dirty="0" smtClean="0">
                <a:latin typeface="Tw Cen MT" panose="020B0602020104020603" pitchFamily="34" charset="0"/>
              </a:rPr>
              <a:t>Conference on </a:t>
            </a:r>
            <a:r>
              <a:rPr lang="en-IN" sz="2000" dirty="0" err="1">
                <a:latin typeface="Tw Cen MT" panose="020B0602020104020603" pitchFamily="34" charset="0"/>
              </a:rPr>
              <a:t>Articial</a:t>
            </a:r>
            <a:r>
              <a:rPr lang="en-IN" sz="2000" dirty="0">
                <a:latin typeface="Tw Cen MT" panose="020B0602020104020603" pitchFamily="34" charset="0"/>
              </a:rPr>
              <a:t> Intelligence. AAAI Press, 1145–1152.</a:t>
            </a:r>
            <a:endParaRPr lang="en-IN" sz="2000" dirty="0" smtClean="0">
              <a:latin typeface="Tw Cen MT" panose="020B0602020104020603" pitchFamily="34" charset="0"/>
            </a:endParaRPr>
          </a:p>
          <a:p>
            <a:pPr>
              <a:buNone/>
            </a:pPr>
            <a:endParaRPr lang="en-IN" sz="2400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57705"/>
            <a:ext cx="914400" cy="102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514600"/>
            <a:ext cx="4800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latin typeface="Tw Cen MT" pitchFamily="34" charset="0"/>
              </a:rPr>
              <a:t>THANK YOU</a:t>
            </a:r>
            <a:endParaRPr lang="en-IN" sz="6000" dirty="0">
              <a:latin typeface="Tw Cen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433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INTRODUCTION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6" y="68763"/>
            <a:ext cx="869244" cy="9758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r>
              <a:rPr lang="en-IN" b="1" dirty="0">
                <a:latin typeface="Tw Cen MT" pitchFamily="34" charset="0"/>
              </a:rPr>
              <a:t>DATASET : </a:t>
            </a:r>
            <a:r>
              <a:rPr lang="en-IN" dirty="0">
                <a:latin typeface="Tw Cen MT" pitchFamily="34" charset="0"/>
              </a:rPr>
              <a:t>Wikipedia adminship election data</a:t>
            </a:r>
          </a:p>
          <a:p>
            <a:pPr algn="l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1" y="1361764"/>
            <a:ext cx="4036503" cy="215051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4862" y="4129405"/>
            <a:ext cx="8686800" cy="24639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w Cen MT" pitchFamily="34" charset="0"/>
              </a:rPr>
              <a:t>	STATUS VECTOR : </a:t>
            </a:r>
            <a:r>
              <a:rPr lang="en-IN" sz="2000" dirty="0" smtClean="0">
                <a:latin typeface="Tw Cen MT" pitchFamily="34" charset="0"/>
              </a:rPr>
              <a:t>[ incoming +</a:t>
            </a:r>
            <a:r>
              <a:rPr lang="en-IN" sz="2000" dirty="0" err="1" smtClean="0">
                <a:latin typeface="Tw Cen MT" pitchFamily="34" charset="0"/>
              </a:rPr>
              <a:t>ve</a:t>
            </a:r>
            <a:r>
              <a:rPr lang="en-IN" sz="2000" dirty="0" smtClean="0">
                <a:latin typeface="Tw Cen MT" pitchFamily="34" charset="0"/>
              </a:rPr>
              <a:t> links/total degree, </a:t>
            </a:r>
          </a:p>
          <a:p>
            <a:pPr>
              <a:buNone/>
            </a:pPr>
            <a:r>
              <a:rPr lang="en-IN" sz="2000" dirty="0">
                <a:latin typeface="Tw Cen MT" pitchFamily="34" charset="0"/>
              </a:rPr>
              <a:t> </a:t>
            </a:r>
            <a:r>
              <a:rPr lang="en-IN" sz="2000" dirty="0" smtClean="0">
                <a:latin typeface="Tw Cen MT" pitchFamily="34" charset="0"/>
              </a:rPr>
              <a:t>                                outgoing +</a:t>
            </a:r>
            <a:r>
              <a:rPr lang="en-IN" sz="2000" dirty="0" err="1" smtClean="0">
                <a:latin typeface="Tw Cen MT" pitchFamily="34" charset="0"/>
              </a:rPr>
              <a:t>ve</a:t>
            </a:r>
            <a:r>
              <a:rPr lang="en-IN" sz="2000" dirty="0" smtClean="0">
                <a:latin typeface="Tw Cen MT" pitchFamily="34" charset="0"/>
              </a:rPr>
              <a:t> links/total degree,</a:t>
            </a:r>
          </a:p>
          <a:p>
            <a:pPr>
              <a:buNone/>
            </a:pPr>
            <a:r>
              <a:rPr lang="en-IN" sz="2000" dirty="0" smtClean="0">
                <a:latin typeface="Tw Cen MT" pitchFamily="34" charset="0"/>
              </a:rPr>
              <a:t>			       incoming –</a:t>
            </a:r>
            <a:r>
              <a:rPr lang="en-IN" sz="2000" dirty="0" err="1" smtClean="0">
                <a:latin typeface="Tw Cen MT" pitchFamily="34" charset="0"/>
              </a:rPr>
              <a:t>ve</a:t>
            </a:r>
            <a:r>
              <a:rPr lang="en-IN" sz="2000" dirty="0" smtClean="0">
                <a:latin typeface="Tw Cen MT" pitchFamily="34" charset="0"/>
              </a:rPr>
              <a:t> links/total degree,</a:t>
            </a:r>
          </a:p>
          <a:p>
            <a:pPr>
              <a:buNone/>
            </a:pPr>
            <a:r>
              <a:rPr lang="en-IN" sz="2000" dirty="0" smtClean="0">
                <a:latin typeface="Tw Cen MT" pitchFamily="34" charset="0"/>
              </a:rPr>
              <a:t>			       outgoing –</a:t>
            </a:r>
            <a:r>
              <a:rPr lang="en-IN" sz="2000" dirty="0" err="1" smtClean="0">
                <a:latin typeface="Tw Cen MT" pitchFamily="34" charset="0"/>
              </a:rPr>
              <a:t>ve</a:t>
            </a:r>
            <a:r>
              <a:rPr lang="en-IN" sz="2000" dirty="0" smtClean="0">
                <a:latin typeface="Tw Cen MT" pitchFamily="34" charset="0"/>
              </a:rPr>
              <a:t> links/total degree] </a:t>
            </a:r>
          </a:p>
          <a:p>
            <a:pPr>
              <a:buNone/>
            </a:pPr>
            <a:endParaRPr lang="en-IN" sz="2000" dirty="0">
              <a:latin typeface="Tw Cen MT" pitchFamily="34" charset="0"/>
            </a:endParaRPr>
          </a:p>
          <a:p>
            <a:pPr>
              <a:buNone/>
            </a:pPr>
            <a:r>
              <a:rPr lang="en-US" sz="2000" dirty="0" smtClean="0"/>
              <a:t>	</a:t>
            </a:r>
            <a:endParaRPr lang="en-IN" dirty="0">
              <a:latin typeface="Tw Cen MT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72399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1808" y="1712048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68310" y="1552024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895998" y="1706214"/>
            <a:ext cx="361244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7552" y="1723991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14" idx="1"/>
          </p:cNvCxnSpPr>
          <p:nvPr/>
        </p:nvCxnSpPr>
        <p:spPr>
          <a:xfrm flipV="1">
            <a:off x="4800600" y="1908657"/>
            <a:ext cx="1146952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32543" y="167623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8211" y="1660613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5182" y="1600200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8522242" y="1697905"/>
            <a:ext cx="36124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22242" y="1690725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6"/>
            <a:endCxn id="20" idx="1"/>
          </p:cNvCxnSpPr>
          <p:nvPr/>
        </p:nvCxnSpPr>
        <p:spPr>
          <a:xfrm>
            <a:off x="7413543" y="1866730"/>
            <a:ext cx="1108699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7473" y="2267559"/>
            <a:ext cx="15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status</a:t>
            </a:r>
            <a:r>
              <a:rPr lang="en-US" b="1" dirty="0" smtClean="0"/>
              <a:t>&lt;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status</a:t>
            </a:r>
            <a:endParaRPr 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2921" y="2252357"/>
            <a:ext cx="15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status</a:t>
            </a:r>
            <a:r>
              <a:rPr lang="en-US" b="1" dirty="0"/>
              <a:t>&gt;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status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7580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4" y="104613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PROBLEM STATEMENT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67" y="51182"/>
            <a:ext cx="869244" cy="9758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406700"/>
            <a:ext cx="8229600" cy="2124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IN" sz="2400" dirty="0" smtClean="0">
                <a:latin typeface="Tw Cen MT" pitchFamily="34" charset="0"/>
              </a:rPr>
              <a:t>To </a:t>
            </a:r>
            <a:r>
              <a:rPr lang="en-IN" sz="2400" dirty="0">
                <a:latin typeface="Tw Cen MT" pitchFamily="34" charset="0"/>
              </a:rPr>
              <a:t>develop a new embedding algorithm </a:t>
            </a:r>
            <a:r>
              <a:rPr lang="en-IN" sz="2400" dirty="0" smtClean="0">
                <a:latin typeface="Tw Cen MT" pitchFamily="34" charset="0"/>
              </a:rPr>
              <a:t>using status vector similarity among the nodes </a:t>
            </a:r>
            <a:r>
              <a:rPr lang="en-IN" sz="2400" dirty="0" smtClean="0">
                <a:latin typeface="Tw Cen MT" pitchFamily="34" charset="0"/>
              </a:rPr>
              <a:t>using symmetrical deep </a:t>
            </a:r>
            <a:r>
              <a:rPr lang="en-IN" sz="2400" dirty="0" smtClean="0">
                <a:latin typeface="Tw Cen MT" pitchFamily="34" charset="0"/>
              </a:rPr>
              <a:t>auto encoders.</a:t>
            </a:r>
            <a:endParaRPr lang="en-IN" sz="2400" dirty="0">
              <a:latin typeface="Tw Cen MT" pitchFamily="34" charset="0"/>
            </a:endParaRPr>
          </a:p>
          <a:p>
            <a:pPr marL="457200" indent="-457200">
              <a:buAutoNum type="arabicParenR"/>
            </a:pPr>
            <a:r>
              <a:rPr lang="en-IN" sz="2400" dirty="0" smtClean="0">
                <a:latin typeface="Tw Cen MT" pitchFamily="34" charset="0"/>
              </a:rPr>
              <a:t>To evaluate the embedding in terms of link prediction and node clustering with respect to the baselines SIDE, </a:t>
            </a:r>
            <a:r>
              <a:rPr lang="en-IN" sz="2400" dirty="0" err="1" smtClean="0">
                <a:latin typeface="Tw Cen MT" pitchFamily="34" charset="0"/>
              </a:rPr>
              <a:t>SiNE</a:t>
            </a:r>
            <a:r>
              <a:rPr lang="en-IN" sz="2400" dirty="0" smtClean="0">
                <a:latin typeface="Tw Cen MT" pitchFamily="34" charset="0"/>
              </a:rPr>
              <a:t> and SNE.</a:t>
            </a:r>
            <a:endParaRPr lang="en-IN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4" y="104613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INPUT MATRIX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67" y="51182"/>
            <a:ext cx="869244" cy="9758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1999" y="1447800"/>
            <a:ext cx="8228527" cy="423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400" dirty="0">
              <a:latin typeface="Tw Cen MT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w Cen MT" pitchFamily="34" charset="0"/>
              </a:rPr>
              <a:t> 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19100" y="1277441"/>
            <a:ext cx="8305800" cy="27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IN" sz="2400" dirty="0" smtClean="0">
                <a:latin typeface="Tw Cen MT" pitchFamily="34" charset="0"/>
              </a:rPr>
              <a:t>A N X N matrix where N is the number of nodes in the network </a:t>
            </a:r>
          </a:p>
          <a:p>
            <a:pPr marL="457200" indent="-457200">
              <a:buAutoNum type="arabicParenR"/>
            </a:pP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Aij</a:t>
            </a:r>
            <a:r>
              <a:rPr lang="en-IN" sz="2400" dirty="0" smtClean="0">
                <a:latin typeface="Tw Cen MT" pitchFamily="34" charset="0"/>
              </a:rPr>
              <a:t> = 1 if the link between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latin typeface="Tw Cen MT" pitchFamily="34" charset="0"/>
              </a:rPr>
              <a:t>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dirty="0" smtClean="0">
                <a:latin typeface="Tw Cen MT" pitchFamily="34" charset="0"/>
              </a:rPr>
              <a:t> is positive</a:t>
            </a:r>
          </a:p>
          <a:p>
            <a:pPr marL="457200" indent="-457200">
              <a:buAutoNum type="arabicParenR"/>
            </a:pP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Aij</a:t>
            </a:r>
            <a:r>
              <a:rPr lang="en-IN" sz="2400" dirty="0" smtClean="0">
                <a:latin typeface="Tw Cen MT" pitchFamily="34" charset="0"/>
              </a:rPr>
              <a:t> = 0 if the link between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latin typeface="Tw Cen MT" pitchFamily="34" charset="0"/>
              </a:rPr>
              <a:t>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dirty="0" smtClean="0">
                <a:latin typeface="Tw Cen MT" pitchFamily="34" charset="0"/>
              </a:rPr>
              <a:t> is negative</a:t>
            </a:r>
          </a:p>
          <a:p>
            <a:pPr marL="457200" indent="-457200">
              <a:buAutoNum type="arabicParenR"/>
            </a:pP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Aij</a:t>
            </a:r>
            <a:r>
              <a:rPr lang="en-IN" sz="2400" dirty="0" smtClean="0">
                <a:latin typeface="Tw Cen MT" pitchFamily="34" charset="0"/>
              </a:rPr>
              <a:t> = similarity value obtained from cosine similarity of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latin typeface="Tw Cen MT" pitchFamily="34" charset="0"/>
              </a:rPr>
              <a:t>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dirty="0" smtClean="0">
                <a:latin typeface="Tw Cen MT" pitchFamily="34" charset="0"/>
              </a:rPr>
              <a:t> if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latin typeface="Tw Cen MT" pitchFamily="34" charset="0"/>
              </a:rPr>
              <a:t>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dirty="0" smtClean="0">
                <a:latin typeface="Tw Cen MT" pitchFamily="34" charset="0"/>
              </a:rPr>
              <a:t> are disconnected</a:t>
            </a:r>
            <a:endParaRPr lang="en-IN" sz="2400" dirty="0">
              <a:latin typeface="Tw Cen MT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38921" y="4422386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77221" y="4422386"/>
            <a:ext cx="36124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39021" y="343178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0" idx="0"/>
            <a:endCxn id="45" idx="3"/>
          </p:cNvCxnSpPr>
          <p:nvPr/>
        </p:nvCxnSpPr>
        <p:spPr>
          <a:xfrm flipV="1">
            <a:off x="6029421" y="3756990"/>
            <a:ext cx="665396" cy="6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89554" y="545852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1" idx="4"/>
            <a:endCxn id="40" idx="6"/>
          </p:cNvCxnSpPr>
          <p:nvPr/>
        </p:nvCxnSpPr>
        <p:spPr>
          <a:xfrm flipH="1" flipV="1">
            <a:off x="6219921" y="4612886"/>
            <a:ext cx="1437922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0500" y="3841657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19449" y="4868167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584546" y="4408557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54" name="Oval 53"/>
          <p:cNvSpPr/>
          <p:nvPr/>
        </p:nvSpPr>
        <p:spPr>
          <a:xfrm>
            <a:off x="6633758" y="6099532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41" idx="4"/>
            <a:endCxn id="54" idx="6"/>
          </p:cNvCxnSpPr>
          <p:nvPr/>
        </p:nvCxnSpPr>
        <p:spPr>
          <a:xfrm flipH="1">
            <a:off x="7014758" y="4803386"/>
            <a:ext cx="643085" cy="148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61646" y="5349959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349759" y="5392820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368" y="4434054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98734" y="4452214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52530" y="3429000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01652" y="5456063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74588" y="6099532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8" idx="2"/>
            <a:endCxn id="40" idx="5"/>
          </p:cNvCxnSpPr>
          <p:nvPr/>
        </p:nvCxnSpPr>
        <p:spPr>
          <a:xfrm flipH="1" flipV="1">
            <a:off x="6164125" y="4747590"/>
            <a:ext cx="525429" cy="90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58" idx="2"/>
          </p:cNvCxnSpPr>
          <p:nvPr/>
        </p:nvCxnSpPr>
        <p:spPr>
          <a:xfrm flipH="1" flipV="1">
            <a:off x="5993078" y="4803386"/>
            <a:ext cx="696476" cy="135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54" idx="2"/>
          </p:cNvCxnSpPr>
          <p:nvPr/>
        </p:nvCxnSpPr>
        <p:spPr>
          <a:xfrm rot="16200000" flipH="1">
            <a:off x="5497280" y="5153553"/>
            <a:ext cx="1519435" cy="753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0" idx="7"/>
            <a:endCxn id="41" idx="1"/>
          </p:cNvCxnSpPr>
          <p:nvPr/>
        </p:nvCxnSpPr>
        <p:spPr>
          <a:xfrm rot="5400000" flipH="1" flipV="1">
            <a:off x="6847124" y="3795183"/>
            <a:ext cx="12700" cy="1365999"/>
          </a:xfrm>
          <a:prstGeom prst="curvedConnector3">
            <a:avLst>
              <a:gd name="adj1" fmla="val 2239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19570" y="3907974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3026"/>
              </p:ext>
            </p:extLst>
          </p:nvPr>
        </p:nvGraphicFramePr>
        <p:xfrm>
          <a:off x="832033" y="3841657"/>
          <a:ext cx="45234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7">
                  <a:extLst>
                    <a:ext uri="{9D8B030D-6E8A-4147-A177-3AD203B41FA5}">
                      <a16:colId xmlns:a16="http://schemas.microsoft.com/office/drawing/2014/main" val="1322029281"/>
                    </a:ext>
                  </a:extLst>
                </a:gridCol>
                <a:gridCol w="753907">
                  <a:extLst>
                    <a:ext uri="{9D8B030D-6E8A-4147-A177-3AD203B41FA5}">
                      <a16:colId xmlns:a16="http://schemas.microsoft.com/office/drawing/2014/main" val="13352907"/>
                    </a:ext>
                  </a:extLst>
                </a:gridCol>
                <a:gridCol w="753907">
                  <a:extLst>
                    <a:ext uri="{9D8B030D-6E8A-4147-A177-3AD203B41FA5}">
                      <a16:colId xmlns:a16="http://schemas.microsoft.com/office/drawing/2014/main" val="3682528465"/>
                    </a:ext>
                  </a:extLst>
                </a:gridCol>
                <a:gridCol w="753907">
                  <a:extLst>
                    <a:ext uri="{9D8B030D-6E8A-4147-A177-3AD203B41FA5}">
                      <a16:colId xmlns:a16="http://schemas.microsoft.com/office/drawing/2014/main" val="1493735981"/>
                    </a:ext>
                  </a:extLst>
                </a:gridCol>
                <a:gridCol w="753907">
                  <a:extLst>
                    <a:ext uri="{9D8B030D-6E8A-4147-A177-3AD203B41FA5}">
                      <a16:colId xmlns:a16="http://schemas.microsoft.com/office/drawing/2014/main" val="2368422078"/>
                    </a:ext>
                  </a:extLst>
                </a:gridCol>
                <a:gridCol w="753907">
                  <a:extLst>
                    <a:ext uri="{9D8B030D-6E8A-4147-A177-3AD203B41FA5}">
                      <a16:colId xmlns:a16="http://schemas.microsoft.com/office/drawing/2014/main" val="158564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0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4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8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3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74" y="-24325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ARCHITECURE</a:t>
            </a:r>
            <a:endParaRPr lang="en-IN" u="sng" dirty="0">
              <a:latin typeface="Tw Cen MT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31" y="0"/>
            <a:ext cx="869244" cy="9758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21541"/>
              </p:ext>
            </p:extLst>
          </p:nvPr>
        </p:nvGraphicFramePr>
        <p:xfrm>
          <a:off x="584826" y="1045285"/>
          <a:ext cx="6858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474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2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4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8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9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5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4069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28691"/>
              </p:ext>
            </p:extLst>
          </p:nvPr>
        </p:nvGraphicFramePr>
        <p:xfrm>
          <a:off x="2724844" y="1452498"/>
          <a:ext cx="6096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5143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0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0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0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2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6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7343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270626" y="1080463"/>
            <a:ext cx="1454218" cy="3769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238726" y="1477218"/>
            <a:ext cx="1492652" cy="47298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38726" y="5819465"/>
            <a:ext cx="1447606" cy="387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70626" y="1080463"/>
            <a:ext cx="1437104" cy="47569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04060"/>
              </p:ext>
            </p:extLst>
          </p:nvPr>
        </p:nvGraphicFramePr>
        <p:xfrm>
          <a:off x="4503115" y="2247583"/>
          <a:ext cx="609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8642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6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8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7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9041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350171" y="1477218"/>
            <a:ext cx="1152944" cy="770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0171" y="1477218"/>
            <a:ext cx="1152944" cy="3737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17330" y="5214304"/>
            <a:ext cx="1185785" cy="688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4444" y="2247584"/>
            <a:ext cx="1168671" cy="36198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26884"/>
              </p:ext>
            </p:extLst>
          </p:nvPr>
        </p:nvGraphicFramePr>
        <p:xfrm>
          <a:off x="5839058" y="1419106"/>
          <a:ext cx="6096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5143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0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0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0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2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6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7343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6487"/>
              </p:ext>
            </p:extLst>
          </p:nvPr>
        </p:nvGraphicFramePr>
        <p:xfrm>
          <a:off x="7199962" y="881589"/>
          <a:ext cx="6858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474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2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4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8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9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5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40698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5112715" y="1419106"/>
            <a:ext cx="726343" cy="828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2715" y="5214303"/>
            <a:ext cx="726343" cy="6530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12715" y="2247583"/>
            <a:ext cx="726343" cy="3619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12715" y="1419106"/>
            <a:ext cx="726343" cy="37951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48658" y="897196"/>
            <a:ext cx="726343" cy="5219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48658" y="5867400"/>
            <a:ext cx="726343" cy="1863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48658" y="1419106"/>
            <a:ext cx="726343" cy="46346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448658" y="897196"/>
            <a:ext cx="726343" cy="4970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53673" y="6488771"/>
            <a:ext cx="105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Encoder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090266" y="6475317"/>
            <a:ext cx="105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1030" y="701211"/>
            <a:ext cx="15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Layer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882452" y="557734"/>
            <a:ext cx="15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Layer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24030" y="5570800"/>
            <a:ext cx="138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Embedding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70626" y="2954486"/>
            <a:ext cx="408676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9302" y="2769820"/>
            <a:ext cx="9876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Sigmoid</a:t>
            </a:r>
            <a:endParaRPr lang="en-US" b="1" dirty="0"/>
          </a:p>
        </p:txBody>
      </p:sp>
      <p:cxnSp>
        <p:nvCxnSpPr>
          <p:cNvPr id="42" name="Straight Arrow Connector 41"/>
          <p:cNvCxnSpPr>
            <a:endCxn id="24" idx="3"/>
          </p:cNvCxnSpPr>
          <p:nvPr/>
        </p:nvCxnSpPr>
        <p:spPr>
          <a:xfrm flipV="1">
            <a:off x="2533753" y="2954486"/>
            <a:ext cx="133247" cy="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1"/>
          </p:cNvCxnSpPr>
          <p:nvPr/>
        </p:nvCxnSpPr>
        <p:spPr>
          <a:xfrm flipV="1">
            <a:off x="3372219" y="3076060"/>
            <a:ext cx="127376" cy="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9595" y="2891394"/>
            <a:ext cx="9876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Sigmoid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9774" y="3139152"/>
            <a:ext cx="116227" cy="10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97618" y="1131035"/>
            <a:ext cx="136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Layer 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172234" y="1617901"/>
            <a:ext cx="136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Layer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46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4" y="104613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PARAMETERS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53" y="126486"/>
            <a:ext cx="869244" cy="9758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14148" y="1337373"/>
            <a:ext cx="7948095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Input : Matrix A [ Each row </a:t>
            </a:r>
            <a:r>
              <a:rPr lang="en-IN" sz="2400" dirty="0" err="1" smtClean="0">
                <a:latin typeface="Tw Cen MT" pitchFamily="34" charset="0"/>
              </a:rPr>
              <a:t>i</a:t>
            </a:r>
            <a:r>
              <a:rPr lang="en-IN" sz="2400" dirty="0" smtClean="0">
                <a:latin typeface="Tw Cen MT" pitchFamily="34" charset="0"/>
              </a:rPr>
              <a:t> of matrix A is a feature vector for node I ]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Number of Hidden Layers = 2 </a:t>
            </a:r>
            <a:br>
              <a:rPr lang="en-IN" sz="2400" dirty="0" smtClean="0">
                <a:latin typeface="Tw Cen MT" pitchFamily="34" charset="0"/>
              </a:rPr>
            </a:br>
            <a:r>
              <a:rPr lang="en-IN" sz="2400" dirty="0" smtClean="0">
                <a:latin typeface="Tw Cen MT" pitchFamily="34" charset="0"/>
              </a:rPr>
              <a:t>Hidden Layer 1 dimension : 256</a:t>
            </a:r>
            <a:br>
              <a:rPr lang="en-IN" sz="2400" dirty="0" smtClean="0">
                <a:latin typeface="Tw Cen MT" pitchFamily="34" charset="0"/>
              </a:rPr>
            </a:br>
            <a:r>
              <a:rPr lang="en-IN" sz="2400" dirty="0" smtClean="0">
                <a:latin typeface="Tw Cen MT" pitchFamily="34" charset="0"/>
              </a:rPr>
              <a:t>Hidden Layer 2 dimension : 128</a:t>
            </a:r>
            <a:endParaRPr lang="en-IN" sz="2400" dirty="0">
              <a:latin typeface="Tw Cen MT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Learning rate : 0.01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Activation function : Sigmoid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Loss Function : RMSE (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*loss if +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between nodes 1/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–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between nodes)</a:t>
            </a:r>
            <a:endParaRPr lang="en-IN" sz="2400" dirty="0" smtClean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4" y="104613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TRAINING LOSS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54" y="56988"/>
            <a:ext cx="869244" cy="97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84" y="3676323"/>
            <a:ext cx="4125869" cy="2726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04573"/>
            <a:ext cx="4143375" cy="257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8753" y="2592877"/>
            <a:ext cx="224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with similarity</a:t>
            </a:r>
          </a:p>
          <a:p>
            <a:r>
              <a:rPr lang="en-US" b="1" dirty="0" smtClean="0"/>
              <a:t>matrix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49076" y="533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with modified similarity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88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w Cen MT" pitchFamily="34" charset="0"/>
              </a:rPr>
              <a:t>NODE CLUSTERING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46416"/>
            <a:ext cx="914400" cy="1026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308725"/>
            <a:ext cx="88392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381" y="12729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0">
              <a:buNone/>
            </a:pPr>
            <a:endParaRPr lang="en-IN" sz="16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 smtClean="0">
              <a:latin typeface="Tw Cen MT" pitchFamily="34" charset="0"/>
            </a:endParaRPr>
          </a:p>
          <a:p>
            <a:pPr marL="857250" lvl="1" indent="-457200">
              <a:buAutoNum type="arabicPeriod"/>
            </a:pPr>
            <a:endParaRPr lang="en-IN" sz="2000" dirty="0">
              <a:latin typeface="Tw Cen MT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6472" y="1178484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Tw Cen MT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781" y="1425360"/>
            <a:ext cx="7777238" cy="470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 smtClean="0">
              <a:latin typeface="Tw Cen MT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1406700"/>
            <a:ext cx="8229600" cy="212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endParaRPr lang="en-IN" sz="2400" dirty="0">
              <a:latin typeface="Tw Cen MT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4148" y="1337373"/>
            <a:ext cx="7948095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The nodes are clustered based on status vector and certain threshold</a:t>
            </a:r>
            <a:endParaRPr lang="en-IN" sz="2400" dirty="0" smtClean="0">
              <a:latin typeface="Tw Cen MT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(Incoming +</a:t>
            </a:r>
            <a:r>
              <a:rPr lang="en-IN" sz="2400" dirty="0" err="1" smtClean="0">
                <a:latin typeface="Tw Cen MT" pitchFamily="34" charset="0"/>
              </a:rPr>
              <a:t>ve</a:t>
            </a:r>
            <a:r>
              <a:rPr lang="en-IN" sz="2400" dirty="0" smtClean="0">
                <a:latin typeface="Tw Cen MT" pitchFamily="34" charset="0"/>
              </a:rPr>
              <a:t>)</a:t>
            </a:r>
            <a:r>
              <a:rPr lang="en-IN" sz="2400" dirty="0" smtClean="0">
                <a:latin typeface="Tw Cen MT" pitchFamily="34" charset="0"/>
              </a:rPr>
              <a:t>+(</a:t>
            </a:r>
            <a:r>
              <a:rPr lang="en-IN" sz="2400" dirty="0" smtClean="0">
                <a:latin typeface="Tw Cen MT" pitchFamily="34" charset="0"/>
              </a:rPr>
              <a:t>outgoing +</a:t>
            </a:r>
            <a:r>
              <a:rPr lang="en-IN" sz="2400" dirty="0" err="1" smtClean="0">
                <a:latin typeface="Tw Cen MT" pitchFamily="34" charset="0"/>
              </a:rPr>
              <a:t>ve</a:t>
            </a:r>
            <a:r>
              <a:rPr lang="en-IN" sz="2400" dirty="0" smtClean="0">
                <a:latin typeface="Tw Cen MT" pitchFamily="34" charset="0"/>
              </a:rPr>
              <a:t>) &gt; 0.7 cluster 1</a:t>
            </a:r>
            <a:r>
              <a:rPr lang="en-IN" sz="2400" dirty="0" smtClean="0">
                <a:latin typeface="Tw Cen MT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w Cen MT" pitchFamily="34" charset="0"/>
              </a:rPr>
              <a:t>(Incoming </a:t>
            </a:r>
            <a:r>
              <a:rPr lang="en-IN" sz="2400" dirty="0" smtClean="0">
                <a:latin typeface="Tw Cen MT" pitchFamily="34" charset="0"/>
              </a:rPr>
              <a:t>-</a:t>
            </a:r>
            <a:r>
              <a:rPr lang="en-IN" sz="2400" dirty="0" err="1" smtClean="0">
                <a:latin typeface="Tw Cen MT" pitchFamily="34" charset="0"/>
              </a:rPr>
              <a:t>ve</a:t>
            </a:r>
            <a:r>
              <a:rPr lang="en-IN" sz="2400" dirty="0">
                <a:latin typeface="Tw Cen MT" pitchFamily="34" charset="0"/>
              </a:rPr>
              <a:t>)+(outgoing </a:t>
            </a:r>
            <a:r>
              <a:rPr lang="en-IN" sz="2400" dirty="0" smtClean="0">
                <a:latin typeface="Tw Cen MT" pitchFamily="34" charset="0"/>
              </a:rPr>
              <a:t>-</a:t>
            </a:r>
            <a:r>
              <a:rPr lang="en-IN" sz="2400" dirty="0" err="1" smtClean="0">
                <a:latin typeface="Tw Cen MT" pitchFamily="34" charset="0"/>
              </a:rPr>
              <a:t>ve</a:t>
            </a:r>
            <a:r>
              <a:rPr lang="en-IN" sz="2400" dirty="0">
                <a:latin typeface="Tw Cen MT" pitchFamily="34" charset="0"/>
              </a:rPr>
              <a:t>) &gt; </a:t>
            </a:r>
            <a:r>
              <a:rPr lang="en-IN" sz="2400" dirty="0" smtClean="0">
                <a:latin typeface="Tw Cen MT" pitchFamily="34" charset="0"/>
              </a:rPr>
              <a:t>0.7 cluster 2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Otherwise cluster 3 (behaviour unknown)</a:t>
            </a:r>
          </a:p>
          <a:p>
            <a:pPr marL="457200" indent="-457200">
              <a:buAutoNum type="arabicPeriod"/>
            </a:pPr>
            <a:endParaRPr lang="en-IN" sz="2400" dirty="0">
              <a:latin typeface="Tw Cen MT" pitchFamily="34" charset="0"/>
            </a:endParaRPr>
          </a:p>
          <a:p>
            <a:pPr marL="457200" indent="-457200">
              <a:buAutoNum type="arabicPeriod"/>
            </a:pPr>
            <a:endParaRPr lang="en-IN" sz="2400" dirty="0" smtClean="0">
              <a:latin typeface="Tw Cen MT" pitchFamily="34" charset="0"/>
            </a:endParaRPr>
          </a:p>
          <a:p>
            <a:pPr marL="457200" indent="-457200">
              <a:buAutoNum type="arabicPeriod"/>
            </a:pPr>
            <a:endParaRPr lang="en-IN" sz="2400" dirty="0" smtClean="0">
              <a:latin typeface="Tw Cen MT" pitchFamily="34" charset="0"/>
            </a:endParaRPr>
          </a:p>
          <a:p>
            <a:pPr marL="457200" indent="-457200">
              <a:buAutoNum type="arabicPeriod"/>
            </a:pPr>
            <a:endParaRPr lang="en-IN" sz="2400" dirty="0" smtClean="0">
              <a:latin typeface="Tw Cen MT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latin typeface="Tw Cen MT" pitchFamily="34" charset="0"/>
              </a:rPr>
              <a:t>For embedding vector we have used k-means clustering </a:t>
            </a:r>
            <a:endParaRPr lang="en-IN" sz="2400" dirty="0">
              <a:latin typeface="Tw Cen MT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05200" y="3559725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50868" y="3544108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77839" y="3483695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994899" y="3581400"/>
            <a:ext cx="361244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94899" y="3574220"/>
            <a:ext cx="2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1"/>
          </p:cNvCxnSpPr>
          <p:nvPr/>
        </p:nvCxnSpPr>
        <p:spPr>
          <a:xfrm>
            <a:off x="3886200" y="3750225"/>
            <a:ext cx="1108699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14421" y="4503280"/>
            <a:ext cx="381000" cy="375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4"/>
            <a:endCxn id="3" idx="2"/>
          </p:cNvCxnSpPr>
          <p:nvPr/>
        </p:nvCxnSpPr>
        <p:spPr>
          <a:xfrm>
            <a:off x="3695700" y="3940725"/>
            <a:ext cx="1118721" cy="75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5561" y="4113383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845184" y="4550869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  <p:sp>
        <p:nvSpPr>
          <p:cNvPr id="31" name="Freeform 30"/>
          <p:cNvSpPr/>
          <p:nvPr/>
        </p:nvSpPr>
        <p:spPr>
          <a:xfrm>
            <a:off x="3683358" y="3928056"/>
            <a:ext cx="1197735" cy="875764"/>
          </a:xfrm>
          <a:custGeom>
            <a:avLst/>
            <a:gdLst>
              <a:gd name="connsiteX0" fmla="*/ 1197735 w 1197735"/>
              <a:gd name="connsiteY0" fmla="*/ 875764 h 875764"/>
              <a:gd name="connsiteX1" fmla="*/ 283335 w 1197735"/>
              <a:gd name="connsiteY1" fmla="*/ 669702 h 875764"/>
              <a:gd name="connsiteX2" fmla="*/ 283335 w 1197735"/>
              <a:gd name="connsiteY2" fmla="*/ 669702 h 875764"/>
              <a:gd name="connsiteX3" fmla="*/ 0 w 1197735"/>
              <a:gd name="connsiteY3" fmla="*/ 0 h 875764"/>
              <a:gd name="connsiteX4" fmla="*/ 0 w 1197735"/>
              <a:gd name="connsiteY4" fmla="*/ 0 h 87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735" h="875764">
                <a:moveTo>
                  <a:pt x="1197735" y="875764"/>
                </a:moveTo>
                <a:lnTo>
                  <a:pt x="283335" y="669702"/>
                </a:lnTo>
                <a:lnTo>
                  <a:pt x="283335" y="66970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30958" y="4407645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" idx="0"/>
          </p:cNvCxnSpPr>
          <p:nvPr/>
        </p:nvCxnSpPr>
        <p:spPr>
          <a:xfrm flipV="1">
            <a:off x="5004921" y="3962400"/>
            <a:ext cx="190500" cy="54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0326" y="4098627"/>
            <a:ext cx="4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5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129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Tw Cen MT" pitchFamily="34" charset="0"/>
              </a:rPr>
              <a:t>EMBEDDING </a:t>
            </a:r>
            <a:r>
              <a:rPr lang="en-IN" u="sng" dirty="0" smtClean="0">
                <a:latin typeface="Tw Cen MT" pitchFamily="34" charset="0"/>
              </a:rPr>
              <a:t>VISUALIZATION</a:t>
            </a:r>
            <a:br>
              <a:rPr lang="en-IN" u="sng" dirty="0" smtClean="0">
                <a:latin typeface="Tw Cen MT" pitchFamily="34" charset="0"/>
              </a:rPr>
            </a:br>
            <a:r>
              <a:rPr lang="en-IN" u="sng" dirty="0" smtClean="0">
                <a:latin typeface="Tw Cen MT" pitchFamily="34" charset="0"/>
              </a:rPr>
              <a:t>BASELINES</a:t>
            </a:r>
            <a:endParaRPr lang="en-IN" u="sng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43" y="109568"/>
            <a:ext cx="914400" cy="1026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82" y="1251392"/>
            <a:ext cx="4133850" cy="3106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9" y="1450987"/>
            <a:ext cx="3721100" cy="2790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7877" y="4241812"/>
            <a:ext cx="161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SIDE VISULIZATION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39804" y="4419841"/>
            <a:ext cx="161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SiNE</a:t>
            </a:r>
            <a:r>
              <a:rPr lang="en-US" b="1" dirty="0" smtClean="0"/>
              <a:t> VISULIZATION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9669" y="6033184"/>
            <a:ext cx="161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SNE VISULIZATION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468390" y="4399449"/>
            <a:ext cx="3719513" cy="2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19766</TotalTime>
  <Words>591</Words>
  <Application>Microsoft Office PowerPoint</Application>
  <PresentationFormat>On-screen Show (4:3)</PresentationFormat>
  <Paragraphs>233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 ESSENCE</vt:lpstr>
      <vt:lpstr>Arial</vt:lpstr>
      <vt:lpstr>Arial Black</vt:lpstr>
      <vt:lpstr>Calibri</vt:lpstr>
      <vt:lpstr>Times New Roman</vt:lpstr>
      <vt:lpstr>Tw Cen MT</vt:lpstr>
      <vt:lpstr>Office Theme</vt:lpstr>
      <vt:lpstr>    LEARNING REPRESENTATION OF NODES IN SIGNED SOCIAL NETWORK BY  ASHWIN SINGH (17CS60R45) BRITI GANGOPADHYAYA (17AT61R09) MENTOR: AYAN KUMAR BHOWMICK </vt:lpstr>
      <vt:lpstr>INTRODUCTION</vt:lpstr>
      <vt:lpstr>PROBLEM STATEMENT</vt:lpstr>
      <vt:lpstr>INPUT MATRIX</vt:lpstr>
      <vt:lpstr>ARCHITECURE</vt:lpstr>
      <vt:lpstr>PARAMETERS</vt:lpstr>
      <vt:lpstr>TRAINING LOSS</vt:lpstr>
      <vt:lpstr>NODE CLUSTERING</vt:lpstr>
      <vt:lpstr>EMBEDDING VISUALIZATION BASELINES</vt:lpstr>
      <vt:lpstr>EMBEDDING VISUALIZATION PROPOSED METHOD</vt:lpstr>
      <vt:lpstr>RESULT</vt:lpstr>
      <vt:lpstr>LINK PREDICTION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IDEAS BY  ANJALI KER KETTA (17AT61R06) BRITI GANGOPADHYAYA (17AT61R09) </dc:title>
  <dc:creator>Anjali Kerketta</dc:creator>
  <cp:lastModifiedBy>Briti</cp:lastModifiedBy>
  <cp:revision>260</cp:revision>
  <dcterms:created xsi:type="dcterms:W3CDTF">2006-08-16T00:00:00Z</dcterms:created>
  <dcterms:modified xsi:type="dcterms:W3CDTF">2018-04-28T12:14:46Z</dcterms:modified>
</cp:coreProperties>
</file>