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47E09-A110-6B97-313C-C4BB3EFA9E42}" v="1" dt="2022-11-29T18:42:24.783"/>
    <p1510:client id="{BBDB13DB-3722-E316-CD23-BCAB06F987FE}" v="1" dt="2022-11-29T04:06:39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Suresh" userId="S::asuresh5@stevens.edu::612f708d-9ce9-4fc0-a333-adcae09b3c1d" providerId="AD" clId="Web-{BBDB13DB-3722-E316-CD23-BCAB06F987FE}"/>
    <pc:docChg chg="modSld">
      <pc:chgData name="Ashwin Suresh" userId="S::asuresh5@stevens.edu::612f708d-9ce9-4fc0-a333-adcae09b3c1d" providerId="AD" clId="Web-{BBDB13DB-3722-E316-CD23-BCAB06F987FE}" dt="2022-11-29T04:06:39.443" v="0" actId="1076"/>
      <pc:docMkLst>
        <pc:docMk/>
      </pc:docMkLst>
      <pc:sldChg chg="modSp">
        <pc:chgData name="Ashwin Suresh" userId="S::asuresh5@stevens.edu::612f708d-9ce9-4fc0-a333-adcae09b3c1d" providerId="AD" clId="Web-{BBDB13DB-3722-E316-CD23-BCAB06F987FE}" dt="2022-11-29T04:06:39.443" v="0" actId="1076"/>
        <pc:sldMkLst>
          <pc:docMk/>
          <pc:sldMk cId="0" sldId="258"/>
        </pc:sldMkLst>
        <pc:graphicFrameChg chg="mod">
          <ac:chgData name="Ashwin Suresh" userId="S::asuresh5@stevens.edu::612f708d-9ce9-4fc0-a333-adcae09b3c1d" providerId="AD" clId="Web-{BBDB13DB-3722-E316-CD23-BCAB06F987FE}" dt="2022-11-29T04:06:39.443" v="0" actId="1076"/>
          <ac:graphicFrameMkLst>
            <pc:docMk/>
            <pc:sldMk cId="0" sldId="258"/>
            <ac:graphicFrameMk id="3" creationId="{2F845687-A92C-7148-BC57-B6168740F83F}"/>
          </ac:graphicFrameMkLst>
        </pc:graphicFrameChg>
      </pc:sldChg>
    </pc:docChg>
  </pc:docChgLst>
  <pc:docChgLst>
    <pc:chgData name="Ashwin Suresh" userId="S::asuresh5@stevens.edu::612f708d-9ce9-4fc0-a333-adcae09b3c1d" providerId="AD" clId="Web-{23047E09-A110-6B97-313C-C4BB3EFA9E42}"/>
    <pc:docChg chg="modSld">
      <pc:chgData name="Ashwin Suresh" userId="S::asuresh5@stevens.edu::612f708d-9ce9-4fc0-a333-adcae09b3c1d" providerId="AD" clId="Web-{23047E09-A110-6B97-313C-C4BB3EFA9E42}" dt="2022-11-29T18:42:24.783" v="0" actId="1076"/>
      <pc:docMkLst>
        <pc:docMk/>
      </pc:docMkLst>
      <pc:sldChg chg="modSp">
        <pc:chgData name="Ashwin Suresh" userId="S::asuresh5@stevens.edu::612f708d-9ce9-4fc0-a333-adcae09b3c1d" providerId="AD" clId="Web-{23047E09-A110-6B97-313C-C4BB3EFA9E42}" dt="2022-11-29T18:42:24.783" v="0" actId="1076"/>
        <pc:sldMkLst>
          <pc:docMk/>
          <pc:sldMk cId="0" sldId="264"/>
        </pc:sldMkLst>
        <pc:picChg chg="mod">
          <ac:chgData name="Ashwin Suresh" userId="S::asuresh5@stevens.edu::612f708d-9ce9-4fc0-a333-adcae09b3c1d" providerId="AD" clId="Web-{23047E09-A110-6B97-313C-C4BB3EFA9E42}" dt="2022-11-29T18:42:24.783" v="0" actId="1076"/>
          <ac:picMkLst>
            <pc:docMk/>
            <pc:sldMk cId="0" sldId="264"/>
            <ac:picMk id="2" creationId="{F0E6C8CF-4409-5D4C-9FB5-F1CD18D6B9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28fd1df1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328fd1df1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bfabba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bfabba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28fd1df1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28fd1df1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28fd1df1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28fd1df1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28fd1df1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28fd1df1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28fd1df1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28fd1df1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28fd1df1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28fd1df1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28fd1df1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28fd1df1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28fd1df1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328fd1df1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PASSENGER SATISFACTION	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7476D4-B9E9-C545-8B37-C889F940EBCF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2BE768-1A08-EF48-AB4C-8B7A84BD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2146300"/>
            <a:ext cx="1727200" cy="850900"/>
          </a:xfrm>
          <a:prstGeom prst="rect">
            <a:avLst/>
          </a:prstGeom>
        </p:spPr>
      </p:pic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D22C-0530-4D4A-866D-5E1DF6B1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16" y="545324"/>
            <a:ext cx="6321600" cy="63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Comparison of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37F53-2640-0D4B-B38C-9984A5056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40354"/>
              </p:ext>
            </p:extLst>
          </p:nvPr>
        </p:nvGraphicFramePr>
        <p:xfrm>
          <a:off x="536366" y="1421179"/>
          <a:ext cx="4305977" cy="1815002"/>
        </p:xfrm>
        <a:graphic>
          <a:graphicData uri="http://schemas.openxmlformats.org/drawingml/2006/table">
            <a:tbl>
              <a:tblPr/>
              <a:tblGrid>
                <a:gridCol w="1781035">
                  <a:extLst>
                    <a:ext uri="{9D8B030D-6E8A-4147-A177-3AD203B41FA5}">
                      <a16:colId xmlns:a16="http://schemas.microsoft.com/office/drawing/2014/main" val="4266262681"/>
                    </a:ext>
                  </a:extLst>
                </a:gridCol>
                <a:gridCol w="1107716">
                  <a:extLst>
                    <a:ext uri="{9D8B030D-6E8A-4147-A177-3AD203B41FA5}">
                      <a16:colId xmlns:a16="http://schemas.microsoft.com/office/drawing/2014/main" val="414227333"/>
                    </a:ext>
                  </a:extLst>
                </a:gridCol>
                <a:gridCol w="1417226">
                  <a:extLst>
                    <a:ext uri="{9D8B030D-6E8A-4147-A177-3AD203B41FA5}">
                      <a16:colId xmlns:a16="http://schemas.microsoft.com/office/drawing/2014/main" val="3869511609"/>
                    </a:ext>
                  </a:extLst>
                </a:gridCol>
              </a:tblGrid>
              <a:tr h="358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197098"/>
                  </a:ext>
                </a:extLst>
              </a:tr>
              <a:tr h="358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88860"/>
                  </a:ext>
                </a:extLst>
              </a:tr>
              <a:tr h="358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432675"/>
                  </a:ext>
                </a:extLst>
              </a:tr>
              <a:tr h="358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96177"/>
                  </a:ext>
                </a:extLst>
              </a:tr>
              <a:tr h="380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98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41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478B-3AF7-8445-8258-C2A49826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57EC4-BDCB-A54D-BA6B-5645F0F8EBD7}"/>
              </a:ext>
            </a:extLst>
          </p:cNvPr>
          <p:cNvSpPr txBox="1"/>
          <p:nvPr/>
        </p:nvSpPr>
        <p:spPr>
          <a:xfrm>
            <a:off x="628153" y="2194559"/>
            <a:ext cx="8313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the Customer’s Satisfaction on different aspects, any business can take the further decisions</a:t>
            </a:r>
          </a:p>
          <a:p>
            <a:r>
              <a:rPr lang="en-US" dirty="0"/>
              <a:t>Especially the areas need to be improved on priority. So, do the Airline Passenger Company. </a:t>
            </a:r>
          </a:p>
          <a:p>
            <a:endParaRPr lang="en-US" dirty="0"/>
          </a:p>
          <a:p>
            <a:r>
              <a:rPr lang="en-US" dirty="0"/>
              <a:t>Overall Satisfying Customer’s count would numerate the real improvement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92273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Airline Passengers’ individual ratings on different aspects of their journey is used to predict the overall passengers’ experience (Satisfied or Dissatisfied).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Technically, </a:t>
            </a:r>
            <a:r>
              <a:rPr lang="en" b="1" dirty="0"/>
              <a:t>a Binary Classification</a:t>
            </a:r>
            <a:r>
              <a:rPr lang="en" dirty="0"/>
              <a:t>!!!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D10C3-CDEF-B04F-AD6C-7CFD707EC54E}"/>
              </a:ext>
            </a:extLst>
          </p:cNvPr>
          <p:cNvSpPr/>
          <p:nvPr/>
        </p:nvSpPr>
        <p:spPr>
          <a:xfrm>
            <a:off x="4454820" y="24178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43438" y="472309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1356512" y="472308"/>
            <a:ext cx="7416969" cy="4032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	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	Predictor Column:</a:t>
            </a:r>
          </a:p>
          <a:p>
            <a:pPr marL="285750" indent="-285750"/>
            <a:r>
              <a:rPr lang="en-US" dirty="0"/>
              <a:t>satisfaction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845687-A92C-7148-BC57-B6168740F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51936"/>
              </p:ext>
            </p:extLst>
          </p:nvPr>
        </p:nvGraphicFramePr>
        <p:xfrm>
          <a:off x="3656632" y="840288"/>
          <a:ext cx="4084974" cy="2641600"/>
        </p:xfrm>
        <a:graphic>
          <a:graphicData uri="http://schemas.openxmlformats.org/drawingml/2006/table">
            <a:tbl>
              <a:tblPr/>
              <a:tblGrid>
                <a:gridCol w="1873938">
                  <a:extLst>
                    <a:ext uri="{9D8B030D-6E8A-4147-A177-3AD203B41FA5}">
                      <a16:colId xmlns:a16="http://schemas.microsoft.com/office/drawing/2014/main" val="322988131"/>
                    </a:ext>
                  </a:extLst>
                </a:gridCol>
                <a:gridCol w="2211036">
                  <a:extLst>
                    <a:ext uri="{9D8B030D-6E8A-4147-A177-3AD203B41FA5}">
                      <a16:colId xmlns:a16="http://schemas.microsoft.com/office/drawing/2014/main" val="24788546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563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Row.Number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90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Customer.Type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32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Type.of.Travel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862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Flight.Distance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122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Inflight.wifi.service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Departure.Arrival.time.convenient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489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Ease.of.Online.booking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Gate.location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1910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Food.and.drink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Online.boarding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08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Seat.comfort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Inflight.entertainment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5799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On.board.service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Leg.room.service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654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Baggage.handling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Checkin.service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9903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Inflight.service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Cleanliness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30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Departure.Delay.in.Minutes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Arrival.Delay.in.Minutes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332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0F525C-E7F7-7B45-8871-8990D7FA31C2}"/>
              </a:ext>
            </a:extLst>
          </p:cNvPr>
          <p:cNvSpPr txBox="1"/>
          <p:nvPr/>
        </p:nvSpPr>
        <p:spPr>
          <a:xfrm>
            <a:off x="699714" y="2119280"/>
            <a:ext cx="1726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Summary:</a:t>
            </a:r>
          </a:p>
          <a:p>
            <a:r>
              <a:rPr lang="en-US" dirty="0"/>
              <a:t>        Rows: 103904</a:t>
            </a:r>
          </a:p>
          <a:p>
            <a:r>
              <a:rPr lang="en-US" dirty="0"/>
              <a:t>        Cols: 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Preprocessing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487761" y="1211350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229100" lvl="8" indent="0">
              <a:buClr>
                <a:srgbClr val="232629"/>
              </a:buClr>
              <a:buSzPts val="1800"/>
              <a:buNone/>
            </a:pPr>
            <a:r>
              <a:rPr lang="en" b="1" dirty="0">
                <a:solidFill>
                  <a:srgbClr val="232629"/>
                </a:solidFill>
                <a:highlight>
                  <a:srgbClr val="FFFFFF"/>
                </a:highlight>
              </a:rPr>
              <a:t>Label Encoding </a:t>
            </a:r>
          </a:p>
          <a:p>
            <a:pPr marL="571500" lvl="0" indent="0">
              <a:buClr>
                <a:srgbClr val="232629"/>
              </a:buClr>
              <a:buNone/>
            </a:pPr>
            <a:r>
              <a:rPr lang="en" b="1" dirty="0">
                <a:solidFill>
                  <a:srgbClr val="232629"/>
                </a:solidFill>
                <a:highlight>
                  <a:srgbClr val="FFFFFF"/>
                </a:highlight>
              </a:rPr>
              <a:t>Normalization</a:t>
            </a:r>
          </a:p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None/>
            </a:pPr>
            <a:endParaRPr lang="en" dirty="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None/>
            </a:pPr>
            <a:endParaRPr lang="en" dirty="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None/>
            </a:pPr>
            <a:endParaRPr lang="en" dirty="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None/>
            </a:pPr>
            <a:endParaRPr lang="en" dirty="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None/>
            </a:pPr>
            <a:endParaRPr lang="en" dirty="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None/>
            </a:pPr>
            <a:endParaRPr lang="en" dirty="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None/>
            </a:pPr>
            <a:r>
              <a:rPr lang="en" dirty="0">
                <a:solidFill>
                  <a:srgbClr val="232629"/>
                </a:solidFill>
                <a:highlight>
                  <a:srgbClr val="FFFFFF"/>
                </a:highlight>
              </a:rPr>
              <a:t>N</a:t>
            </a:r>
            <a:r>
              <a:rPr lang="en-US" dirty="0">
                <a:solidFill>
                  <a:srgbClr val="232629"/>
                </a:solidFill>
                <a:highlight>
                  <a:srgbClr val="FFFFFF"/>
                </a:highlight>
              </a:rPr>
              <a:t>A</a:t>
            </a:r>
            <a:r>
              <a:rPr lang="en" dirty="0">
                <a:solidFill>
                  <a:srgbClr val="232629"/>
                </a:solidFill>
                <a:highlight>
                  <a:srgbClr val="FFFFFF"/>
                </a:highlight>
              </a:rPr>
              <a:t>s – No Need to Handle, WHY?!!!</a:t>
            </a:r>
            <a:endParaRPr dirty="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BD57F6-9B90-1D46-B22A-4D73998A8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3980"/>
              </p:ext>
            </p:extLst>
          </p:nvPr>
        </p:nvGraphicFramePr>
        <p:xfrm>
          <a:off x="5561050" y="1587810"/>
          <a:ext cx="3111500" cy="1841500"/>
        </p:xfrm>
        <a:graphic>
          <a:graphicData uri="http://schemas.openxmlformats.org/drawingml/2006/table">
            <a:tbl>
              <a:tblPr/>
              <a:tblGrid>
                <a:gridCol w="1039279">
                  <a:extLst>
                    <a:ext uri="{9D8B030D-6E8A-4147-A177-3AD203B41FA5}">
                      <a16:colId xmlns:a16="http://schemas.microsoft.com/office/drawing/2014/main" val="1701033927"/>
                    </a:ext>
                  </a:extLst>
                </a:gridCol>
                <a:gridCol w="1245234">
                  <a:extLst>
                    <a:ext uri="{9D8B030D-6E8A-4147-A177-3AD203B41FA5}">
                      <a16:colId xmlns:a16="http://schemas.microsoft.com/office/drawing/2014/main" val="3232238865"/>
                    </a:ext>
                  </a:extLst>
                </a:gridCol>
                <a:gridCol w="826987">
                  <a:extLst>
                    <a:ext uri="{9D8B030D-6E8A-4147-A177-3AD203B41FA5}">
                      <a16:colId xmlns:a16="http://schemas.microsoft.com/office/drawing/2014/main" val="10623486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Encoded 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312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348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5105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Customer.Type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Loyal Customer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6879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DisLoyal Customer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437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Type.of.Travel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708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0272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09248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308677"/>
                  </a:ext>
                </a:extLst>
              </a:tr>
            </a:tbl>
          </a:graphicData>
        </a:graphic>
      </p:graphicFrame>
      <p:pic>
        <p:nvPicPr>
          <p:cNvPr id="3074" name="Picture 2" descr="How to Scale data into the 0-1 range using Min-Max Normalization. -  knowledge Transfer">
            <a:extLst>
              <a:ext uri="{FF2B5EF4-FFF2-40B4-BE49-F238E27FC236}">
                <a16:creationId xmlns:a16="http://schemas.microsoft.com/office/drawing/2014/main" id="{5923DE97-C553-0B4C-B31C-96F1BBC2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15" y="1870780"/>
            <a:ext cx="2719346" cy="84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743062" y="1332308"/>
            <a:ext cx="2869555" cy="2952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Intuition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Roll Number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ID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Correlation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Categorizing –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Age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Arrival.delay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Departure.delay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9B371C-3C7F-3345-BFDA-BF608A8DE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511" y="1049437"/>
            <a:ext cx="4744427" cy="3518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8919" y="889763"/>
            <a:ext cx="4086104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>
              <a:buNone/>
            </a:pPr>
            <a:r>
              <a:rPr lang="en" sz="2400" dirty="0"/>
              <a:t>Models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Categorical Models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Random Forest</a:t>
            </a:r>
            <a:endParaRPr dirty="0"/>
          </a:p>
          <a:p>
            <a:pPr lvl="1" indent="-342900">
              <a:buSzPts val="1800"/>
              <a:buChar char="●"/>
            </a:pPr>
            <a:r>
              <a:rPr lang="en" dirty="0"/>
              <a:t>Naive Bayes</a:t>
            </a:r>
            <a:endParaRPr dirty="0"/>
          </a:p>
          <a:p>
            <a:pPr lvl="1" indent="-342900">
              <a:buSzPts val="1800"/>
              <a:buChar char="●"/>
            </a:pPr>
            <a:r>
              <a:rPr lang="en" dirty="0"/>
              <a:t>CART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KNN</a:t>
            </a:r>
            <a:endParaRPr dirty="0"/>
          </a:p>
        </p:txBody>
      </p:sp>
      <p:sp>
        <p:nvSpPr>
          <p:cNvPr id="5" name="Google Shape;91;p16">
            <a:extLst>
              <a:ext uri="{FF2B5EF4-FFF2-40B4-BE49-F238E27FC236}">
                <a16:creationId xmlns:a16="http://schemas.microsoft.com/office/drawing/2014/main" id="{9244C7C8-25EB-7244-9323-745270B91C85}"/>
              </a:ext>
            </a:extLst>
          </p:cNvPr>
          <p:cNvSpPr txBox="1">
            <a:spLocks/>
          </p:cNvSpPr>
          <p:nvPr/>
        </p:nvSpPr>
        <p:spPr>
          <a:xfrm>
            <a:off x="5413659" y="889763"/>
            <a:ext cx="3126042" cy="197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 algn="ctr">
              <a:buNone/>
            </a:pPr>
            <a:r>
              <a:rPr lang="en-US" sz="2600" dirty="0"/>
              <a:t>Evaluation Factors</a:t>
            </a:r>
          </a:p>
          <a:p>
            <a:pPr marL="114300" indent="0" algn="ctr">
              <a:buNone/>
            </a:pPr>
            <a:endParaRPr lang="en-US" sz="2600" dirty="0"/>
          </a:p>
          <a:p>
            <a:r>
              <a:rPr lang="en-US" dirty="0"/>
              <a:t>F1 Score</a:t>
            </a:r>
          </a:p>
          <a:p>
            <a:pPr lvl="1" indent="-342900">
              <a:buSzPts val="1800"/>
              <a:buFont typeface="Lato"/>
              <a:buChar char="●"/>
            </a:pPr>
            <a:r>
              <a:rPr lang="en-US" dirty="0"/>
              <a:t>Precision </a:t>
            </a:r>
          </a:p>
          <a:p>
            <a:pPr lvl="1" indent="-342900">
              <a:buSzPts val="1800"/>
              <a:buFont typeface="Lato"/>
              <a:buChar char="●"/>
            </a:pPr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Random Forest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CFC814-ACF0-2F4A-B982-1D227F4A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2114550"/>
            <a:ext cx="21590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Naive Bayes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08AAF-8AEC-9D49-BA40-913A5AF54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0D65E-1379-534D-8B5B-A0BD31B4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24150"/>
            <a:ext cx="0" cy="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F3BAA4-F593-AA4F-9134-3ECC7D93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50" y="2146300"/>
            <a:ext cx="24257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E6C8CF-4409-5D4C-9FB5-F1CD18D6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42" y="1348321"/>
            <a:ext cx="4320808" cy="3203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1024A8-DF06-6F40-9100-0ED6A8CBE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200" y="1815547"/>
            <a:ext cx="2222500" cy="87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322</Words>
  <Application>Microsoft Office PowerPoint</Application>
  <PresentationFormat>On-screen Show (16:9)</PresentationFormat>
  <Paragraphs>132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Swiss</vt:lpstr>
      <vt:lpstr>AIRLINE PASSENGER SATISFACTION </vt:lpstr>
      <vt:lpstr>Introduction</vt:lpstr>
      <vt:lpstr>Dataset</vt:lpstr>
      <vt:lpstr>Preprocessing</vt:lpstr>
      <vt:lpstr>Exploratory Data Analysis</vt:lpstr>
      <vt:lpstr>PowerPoint Presentation</vt:lpstr>
      <vt:lpstr>Random Forest  </vt:lpstr>
      <vt:lpstr>Naive Bayes  </vt:lpstr>
      <vt:lpstr>CART  </vt:lpstr>
      <vt:lpstr>KNN </vt:lpstr>
      <vt:lpstr>Comparison of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 </dc:title>
  <cp:lastModifiedBy>Sai Anirudh Varma Kalidindi</cp:lastModifiedBy>
  <cp:revision>14</cp:revision>
  <dcterms:modified xsi:type="dcterms:W3CDTF">2022-11-29T18:42:27Z</dcterms:modified>
</cp:coreProperties>
</file>