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FAE22-91E1-4DFA-A19E-1072620BB3EA}" type="datetimeFigureOut">
              <a:rPr lang="en-IE" smtClean="0"/>
              <a:t>24/01/2020</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BB69A1-BFDB-4871-966B-47D0BDAB74AC}" type="slidenum">
              <a:rPr lang="en-IE" smtClean="0"/>
              <a:t>‹#›</a:t>
            </a:fld>
            <a:endParaRPr lang="en-IE"/>
          </a:p>
        </p:txBody>
      </p:sp>
    </p:spTree>
    <p:extLst>
      <p:ext uri="{BB962C8B-B14F-4D97-AF65-F5344CB8AC3E}">
        <p14:creationId xmlns:p14="http://schemas.microsoft.com/office/powerpoint/2010/main" val="37646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smtClean="0"/>
              <a:pPr/>
              <a:t>1/24/2020</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smtClean="0"/>
              <a:t>1/24/2020</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smtClean="0"/>
              <a:t>1/24/2020</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insideairbnb.com/get-the-data.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insideairbnb.com/get-the-data.html"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Haversine_formula"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2F6283D-4F3B-4422-B5CA-A1313C556695}"/>
              </a:ext>
            </a:extLst>
          </p:cNvPr>
          <p:cNvSpPr>
            <a:spLocks noGrp="1"/>
          </p:cNvSpPr>
          <p:nvPr>
            <p:ph type="ctrTitle"/>
          </p:nvPr>
        </p:nvSpPr>
        <p:spPr>
          <a:xfrm>
            <a:off x="1683171" y="1143000"/>
            <a:ext cx="8825658" cy="3389217"/>
          </a:xfrm>
        </p:spPr>
        <p:txBody>
          <a:bodyPr anchor="ctr">
            <a:normAutofit/>
          </a:bodyPr>
          <a:lstStyle/>
          <a:p>
            <a:pPr algn="ctr"/>
            <a:r>
              <a:rPr lang="en-IE" sz="6600">
                <a:solidFill>
                  <a:srgbClr val="FFFFFF"/>
                </a:solidFill>
              </a:rPr>
              <a:t>Singapore Travel Guide</a:t>
            </a:r>
          </a:p>
        </p:txBody>
      </p:sp>
      <p:sp>
        <p:nvSpPr>
          <p:cNvPr id="3" name="Subtitle 2">
            <a:extLst>
              <a:ext uri="{FF2B5EF4-FFF2-40B4-BE49-F238E27FC236}">
                <a16:creationId xmlns:a16="http://schemas.microsoft.com/office/drawing/2014/main" id="{CBE92886-AF4B-44C4-99FD-813E2018856A}"/>
              </a:ext>
            </a:extLst>
          </p:cNvPr>
          <p:cNvSpPr>
            <a:spLocks noGrp="1"/>
          </p:cNvSpPr>
          <p:nvPr>
            <p:ph type="subTitle" idx="1"/>
          </p:nvPr>
        </p:nvSpPr>
        <p:spPr>
          <a:xfrm>
            <a:off x="1091381" y="5240851"/>
            <a:ext cx="9417448" cy="828932"/>
          </a:xfrm>
        </p:spPr>
        <p:txBody>
          <a:bodyPr>
            <a:normAutofit/>
          </a:bodyPr>
          <a:lstStyle/>
          <a:p>
            <a:pPr algn="ctr"/>
            <a:r>
              <a:rPr lang="en-IE" sz="2400" dirty="0">
                <a:solidFill>
                  <a:schemeClr val="tx2"/>
                </a:solidFill>
              </a:rPr>
              <a:t>An exercise in Clustering Singapore Neighbourhoods</a:t>
            </a:r>
          </a:p>
          <a:p>
            <a:pPr algn="r"/>
            <a:r>
              <a:rPr lang="en-IE" sz="1400" dirty="0">
                <a:solidFill>
                  <a:schemeClr val="tx2"/>
                </a:solidFill>
              </a:rPr>
              <a:t>- By Ashwin Mohananath Syamala</a:t>
            </a:r>
          </a:p>
        </p:txBody>
      </p:sp>
    </p:spTree>
    <p:extLst>
      <p:ext uri="{BB962C8B-B14F-4D97-AF65-F5344CB8AC3E}">
        <p14:creationId xmlns:p14="http://schemas.microsoft.com/office/powerpoint/2010/main" val="1168071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1103-325D-4EB8-877A-2AC05B551B8B}"/>
              </a:ext>
            </a:extLst>
          </p:cNvPr>
          <p:cNvSpPr>
            <a:spLocks noGrp="1"/>
          </p:cNvSpPr>
          <p:nvPr>
            <p:ph type="title"/>
          </p:nvPr>
        </p:nvSpPr>
        <p:spPr/>
        <p:txBody>
          <a:bodyPr/>
          <a:lstStyle/>
          <a:p>
            <a:r>
              <a:rPr lang="en-IE" dirty="0"/>
              <a:t>K-Means Clustering: Find Best K</a:t>
            </a:r>
          </a:p>
        </p:txBody>
      </p:sp>
      <p:sp>
        <p:nvSpPr>
          <p:cNvPr id="3" name="Content Placeholder 2">
            <a:extLst>
              <a:ext uri="{FF2B5EF4-FFF2-40B4-BE49-F238E27FC236}">
                <a16:creationId xmlns:a16="http://schemas.microsoft.com/office/drawing/2014/main" id="{6CE668B8-0233-4E84-8DA8-B39552C5A278}"/>
              </a:ext>
            </a:extLst>
          </p:cNvPr>
          <p:cNvSpPr>
            <a:spLocks noGrp="1"/>
          </p:cNvSpPr>
          <p:nvPr>
            <p:ph sz="half" idx="1"/>
          </p:nvPr>
        </p:nvSpPr>
        <p:spPr/>
        <p:txBody>
          <a:bodyPr/>
          <a:lstStyle/>
          <a:p>
            <a:r>
              <a:rPr lang="en-IE" dirty="0"/>
              <a:t>Elbow Method is used to find the best value of K to run the K-means algorithm.</a:t>
            </a:r>
          </a:p>
          <a:p>
            <a:r>
              <a:rPr lang="en-IE" dirty="0"/>
              <a:t>The best value of K is determined to be 6.</a:t>
            </a:r>
          </a:p>
          <a:p>
            <a:pPr marL="0" indent="0">
              <a:buNone/>
            </a:pPr>
            <a:endParaRPr lang="en-IE" dirty="0"/>
          </a:p>
        </p:txBody>
      </p:sp>
      <p:pic>
        <p:nvPicPr>
          <p:cNvPr id="7" name="Content Placeholder 6">
            <a:extLst>
              <a:ext uri="{FF2B5EF4-FFF2-40B4-BE49-F238E27FC236}">
                <a16:creationId xmlns:a16="http://schemas.microsoft.com/office/drawing/2014/main" id="{8AC2719B-7973-4371-8C51-6371B7FBBAC5}"/>
              </a:ext>
            </a:extLst>
          </p:cNvPr>
          <p:cNvPicPr>
            <a:picLocks noGrp="1" noChangeAspect="1"/>
          </p:cNvPicPr>
          <p:nvPr>
            <p:ph sz="half" idx="2"/>
          </p:nvPr>
        </p:nvPicPr>
        <p:blipFill>
          <a:blip r:embed="rId2"/>
          <a:stretch>
            <a:fillRect/>
          </a:stretch>
        </p:blipFill>
        <p:spPr>
          <a:xfrm>
            <a:off x="6734969" y="2603500"/>
            <a:ext cx="3771900" cy="2984500"/>
          </a:xfrm>
          <a:prstGeom prst="rect">
            <a:avLst/>
          </a:prstGeom>
        </p:spPr>
      </p:pic>
    </p:spTree>
    <p:extLst>
      <p:ext uri="{BB962C8B-B14F-4D97-AF65-F5344CB8AC3E}">
        <p14:creationId xmlns:p14="http://schemas.microsoft.com/office/powerpoint/2010/main" val="2268093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983E3-FE80-495A-A80E-0E71FF546DD3}"/>
              </a:ext>
            </a:extLst>
          </p:cNvPr>
          <p:cNvSpPr>
            <a:spLocks noGrp="1"/>
          </p:cNvSpPr>
          <p:nvPr>
            <p:ph type="title"/>
          </p:nvPr>
        </p:nvSpPr>
        <p:spPr/>
        <p:txBody>
          <a:bodyPr/>
          <a:lstStyle/>
          <a:p>
            <a:r>
              <a:rPr lang="en-IE" dirty="0"/>
              <a:t>Results: Folium Map Visualisation</a:t>
            </a:r>
          </a:p>
        </p:txBody>
      </p:sp>
      <p:pic>
        <p:nvPicPr>
          <p:cNvPr id="7" name="Content Placeholder 6">
            <a:extLst>
              <a:ext uri="{FF2B5EF4-FFF2-40B4-BE49-F238E27FC236}">
                <a16:creationId xmlns:a16="http://schemas.microsoft.com/office/drawing/2014/main" id="{6215C8E9-7AB0-42F9-A259-43AF3144ABAC}"/>
              </a:ext>
            </a:extLst>
          </p:cNvPr>
          <p:cNvPicPr>
            <a:picLocks noGrp="1" noChangeAspect="1"/>
          </p:cNvPicPr>
          <p:nvPr>
            <p:ph idx="1"/>
          </p:nvPr>
        </p:nvPicPr>
        <p:blipFill>
          <a:blip r:embed="rId2"/>
          <a:stretch>
            <a:fillRect/>
          </a:stretch>
        </p:blipFill>
        <p:spPr>
          <a:xfrm>
            <a:off x="2045110" y="2873375"/>
            <a:ext cx="6961238" cy="3478264"/>
          </a:xfrm>
          <a:prstGeom prst="rect">
            <a:avLst/>
          </a:prstGeom>
        </p:spPr>
      </p:pic>
    </p:spTree>
    <p:extLst>
      <p:ext uri="{BB962C8B-B14F-4D97-AF65-F5344CB8AC3E}">
        <p14:creationId xmlns:p14="http://schemas.microsoft.com/office/powerpoint/2010/main" val="2405239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EB0F6-CEC0-441E-AC6B-258FB4DB1736}"/>
              </a:ext>
            </a:extLst>
          </p:cNvPr>
          <p:cNvSpPr>
            <a:spLocks noGrp="1"/>
          </p:cNvSpPr>
          <p:nvPr>
            <p:ph type="title"/>
          </p:nvPr>
        </p:nvSpPr>
        <p:spPr/>
        <p:txBody>
          <a:bodyPr/>
          <a:lstStyle/>
          <a:p>
            <a:r>
              <a:rPr lang="en-IE" dirty="0"/>
              <a:t>Results: Cluster 0</a:t>
            </a:r>
          </a:p>
        </p:txBody>
      </p:sp>
      <p:pic>
        <p:nvPicPr>
          <p:cNvPr id="6" name="Content Placeholder 5">
            <a:extLst>
              <a:ext uri="{FF2B5EF4-FFF2-40B4-BE49-F238E27FC236}">
                <a16:creationId xmlns:a16="http://schemas.microsoft.com/office/drawing/2014/main" id="{B1FDC8A0-07CC-4CAC-B46B-2FC6DCF552B7}"/>
              </a:ext>
            </a:extLst>
          </p:cNvPr>
          <p:cNvPicPr>
            <a:picLocks noGrp="1" noChangeAspect="1"/>
          </p:cNvPicPr>
          <p:nvPr>
            <p:ph idx="1"/>
          </p:nvPr>
        </p:nvPicPr>
        <p:blipFill>
          <a:blip r:embed="rId2"/>
          <a:stretch>
            <a:fillRect/>
          </a:stretch>
        </p:blipFill>
        <p:spPr>
          <a:xfrm>
            <a:off x="1170882" y="2603500"/>
            <a:ext cx="8794548" cy="3416300"/>
          </a:xfrm>
          <a:prstGeom prst="rect">
            <a:avLst/>
          </a:prstGeom>
        </p:spPr>
      </p:pic>
    </p:spTree>
    <p:extLst>
      <p:ext uri="{BB962C8B-B14F-4D97-AF65-F5344CB8AC3E}">
        <p14:creationId xmlns:p14="http://schemas.microsoft.com/office/powerpoint/2010/main" val="185339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B6D-1A14-403B-BB29-9CAA9584052D}"/>
              </a:ext>
            </a:extLst>
          </p:cNvPr>
          <p:cNvSpPr>
            <a:spLocks noGrp="1"/>
          </p:cNvSpPr>
          <p:nvPr>
            <p:ph type="title"/>
          </p:nvPr>
        </p:nvSpPr>
        <p:spPr/>
        <p:txBody>
          <a:bodyPr/>
          <a:lstStyle/>
          <a:p>
            <a:r>
              <a:rPr lang="en-IE" dirty="0"/>
              <a:t>Results: Cluster 1</a:t>
            </a:r>
          </a:p>
        </p:txBody>
      </p:sp>
      <p:pic>
        <p:nvPicPr>
          <p:cNvPr id="6" name="Content Placeholder 5">
            <a:extLst>
              <a:ext uri="{FF2B5EF4-FFF2-40B4-BE49-F238E27FC236}">
                <a16:creationId xmlns:a16="http://schemas.microsoft.com/office/drawing/2014/main" id="{9837FE87-1CF4-4E92-82E9-18FF99086273}"/>
              </a:ext>
            </a:extLst>
          </p:cNvPr>
          <p:cNvPicPr>
            <a:picLocks noGrp="1" noChangeAspect="1"/>
          </p:cNvPicPr>
          <p:nvPr>
            <p:ph idx="1"/>
          </p:nvPr>
        </p:nvPicPr>
        <p:blipFill>
          <a:blip r:embed="rId2"/>
          <a:stretch>
            <a:fillRect/>
          </a:stretch>
        </p:blipFill>
        <p:spPr>
          <a:xfrm>
            <a:off x="1155700" y="2969342"/>
            <a:ext cx="8824913" cy="2019497"/>
          </a:xfrm>
          <a:prstGeom prst="rect">
            <a:avLst/>
          </a:prstGeom>
        </p:spPr>
      </p:pic>
    </p:spTree>
    <p:extLst>
      <p:ext uri="{BB962C8B-B14F-4D97-AF65-F5344CB8AC3E}">
        <p14:creationId xmlns:p14="http://schemas.microsoft.com/office/powerpoint/2010/main" val="1815789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B6D-1A14-403B-BB29-9CAA9584052D}"/>
              </a:ext>
            </a:extLst>
          </p:cNvPr>
          <p:cNvSpPr>
            <a:spLocks noGrp="1"/>
          </p:cNvSpPr>
          <p:nvPr>
            <p:ph type="title"/>
          </p:nvPr>
        </p:nvSpPr>
        <p:spPr/>
        <p:txBody>
          <a:bodyPr/>
          <a:lstStyle/>
          <a:p>
            <a:r>
              <a:rPr lang="en-IE" dirty="0"/>
              <a:t>Results: Cluster 2</a:t>
            </a:r>
          </a:p>
        </p:txBody>
      </p:sp>
      <p:pic>
        <p:nvPicPr>
          <p:cNvPr id="5" name="Content Placeholder 4">
            <a:extLst>
              <a:ext uri="{FF2B5EF4-FFF2-40B4-BE49-F238E27FC236}">
                <a16:creationId xmlns:a16="http://schemas.microsoft.com/office/drawing/2014/main" id="{4E0EFE91-EB65-4994-A033-8E851EA11E15}"/>
              </a:ext>
            </a:extLst>
          </p:cNvPr>
          <p:cNvPicPr>
            <a:picLocks noGrp="1" noChangeAspect="1"/>
          </p:cNvPicPr>
          <p:nvPr>
            <p:ph idx="1"/>
          </p:nvPr>
        </p:nvPicPr>
        <p:blipFill>
          <a:blip r:embed="rId2"/>
          <a:stretch>
            <a:fillRect/>
          </a:stretch>
        </p:blipFill>
        <p:spPr>
          <a:xfrm>
            <a:off x="1155700" y="2585884"/>
            <a:ext cx="8824913" cy="3146322"/>
          </a:xfrm>
          <a:prstGeom prst="rect">
            <a:avLst/>
          </a:prstGeom>
        </p:spPr>
      </p:pic>
    </p:spTree>
    <p:extLst>
      <p:ext uri="{BB962C8B-B14F-4D97-AF65-F5344CB8AC3E}">
        <p14:creationId xmlns:p14="http://schemas.microsoft.com/office/powerpoint/2010/main" val="2579901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B6D-1A14-403B-BB29-9CAA9584052D}"/>
              </a:ext>
            </a:extLst>
          </p:cNvPr>
          <p:cNvSpPr>
            <a:spLocks noGrp="1"/>
          </p:cNvSpPr>
          <p:nvPr>
            <p:ph type="title"/>
          </p:nvPr>
        </p:nvSpPr>
        <p:spPr/>
        <p:txBody>
          <a:bodyPr/>
          <a:lstStyle/>
          <a:p>
            <a:r>
              <a:rPr lang="en-IE" dirty="0"/>
              <a:t>Results: Cluster 3</a:t>
            </a:r>
          </a:p>
        </p:txBody>
      </p:sp>
      <p:pic>
        <p:nvPicPr>
          <p:cNvPr id="5" name="Content Placeholder 4">
            <a:extLst>
              <a:ext uri="{FF2B5EF4-FFF2-40B4-BE49-F238E27FC236}">
                <a16:creationId xmlns:a16="http://schemas.microsoft.com/office/drawing/2014/main" id="{C81120DD-A593-4096-86C7-C0991958B1FC}"/>
              </a:ext>
            </a:extLst>
          </p:cNvPr>
          <p:cNvPicPr>
            <a:picLocks noGrp="1" noChangeAspect="1"/>
          </p:cNvPicPr>
          <p:nvPr>
            <p:ph idx="1"/>
          </p:nvPr>
        </p:nvPicPr>
        <p:blipFill>
          <a:blip r:embed="rId2"/>
          <a:stretch>
            <a:fillRect/>
          </a:stretch>
        </p:blipFill>
        <p:spPr>
          <a:xfrm>
            <a:off x="1155700" y="2625214"/>
            <a:ext cx="8824913" cy="2401336"/>
          </a:xfrm>
          <a:prstGeom prst="rect">
            <a:avLst/>
          </a:prstGeom>
        </p:spPr>
      </p:pic>
    </p:spTree>
    <p:extLst>
      <p:ext uri="{BB962C8B-B14F-4D97-AF65-F5344CB8AC3E}">
        <p14:creationId xmlns:p14="http://schemas.microsoft.com/office/powerpoint/2010/main" val="1985247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B6D-1A14-403B-BB29-9CAA9584052D}"/>
              </a:ext>
            </a:extLst>
          </p:cNvPr>
          <p:cNvSpPr>
            <a:spLocks noGrp="1"/>
          </p:cNvSpPr>
          <p:nvPr>
            <p:ph type="title"/>
          </p:nvPr>
        </p:nvSpPr>
        <p:spPr/>
        <p:txBody>
          <a:bodyPr/>
          <a:lstStyle/>
          <a:p>
            <a:r>
              <a:rPr lang="en-IE" dirty="0"/>
              <a:t>Results: Cluster 4</a:t>
            </a:r>
          </a:p>
        </p:txBody>
      </p:sp>
      <p:pic>
        <p:nvPicPr>
          <p:cNvPr id="5" name="Content Placeholder 4">
            <a:extLst>
              <a:ext uri="{FF2B5EF4-FFF2-40B4-BE49-F238E27FC236}">
                <a16:creationId xmlns:a16="http://schemas.microsoft.com/office/drawing/2014/main" id="{15AB5411-917C-4DFB-818F-62C86E8FF44A}"/>
              </a:ext>
            </a:extLst>
          </p:cNvPr>
          <p:cNvPicPr>
            <a:picLocks noGrp="1" noChangeAspect="1"/>
          </p:cNvPicPr>
          <p:nvPr>
            <p:ph idx="1"/>
          </p:nvPr>
        </p:nvPicPr>
        <p:blipFill>
          <a:blip r:embed="rId2"/>
          <a:stretch>
            <a:fillRect/>
          </a:stretch>
        </p:blipFill>
        <p:spPr>
          <a:xfrm>
            <a:off x="1155700" y="2743200"/>
            <a:ext cx="8824913" cy="2517057"/>
          </a:xfrm>
          <a:prstGeom prst="rect">
            <a:avLst/>
          </a:prstGeom>
        </p:spPr>
      </p:pic>
    </p:spTree>
    <p:extLst>
      <p:ext uri="{BB962C8B-B14F-4D97-AF65-F5344CB8AC3E}">
        <p14:creationId xmlns:p14="http://schemas.microsoft.com/office/powerpoint/2010/main" val="2629301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F13-3478-4EF0-8286-2C3AD176266B}"/>
              </a:ext>
            </a:extLst>
          </p:cNvPr>
          <p:cNvSpPr>
            <a:spLocks noGrp="1"/>
          </p:cNvSpPr>
          <p:nvPr>
            <p:ph type="title"/>
          </p:nvPr>
        </p:nvSpPr>
        <p:spPr/>
        <p:txBody>
          <a:bodyPr/>
          <a:lstStyle/>
          <a:p>
            <a:r>
              <a:rPr lang="en-IE" dirty="0"/>
              <a:t>Results: Cluster 5</a:t>
            </a:r>
          </a:p>
        </p:txBody>
      </p:sp>
      <p:pic>
        <p:nvPicPr>
          <p:cNvPr id="4" name="Content Placeholder 3">
            <a:extLst>
              <a:ext uri="{FF2B5EF4-FFF2-40B4-BE49-F238E27FC236}">
                <a16:creationId xmlns:a16="http://schemas.microsoft.com/office/drawing/2014/main" id="{C8823963-C7CA-44C5-9A87-1F8E1FFFF3B3}"/>
              </a:ext>
            </a:extLst>
          </p:cNvPr>
          <p:cNvPicPr>
            <a:picLocks noGrp="1" noChangeAspect="1"/>
          </p:cNvPicPr>
          <p:nvPr>
            <p:ph idx="1"/>
          </p:nvPr>
        </p:nvPicPr>
        <p:blipFill>
          <a:blip r:embed="rId2"/>
          <a:stretch>
            <a:fillRect/>
          </a:stretch>
        </p:blipFill>
        <p:spPr>
          <a:xfrm>
            <a:off x="1155700" y="3008671"/>
            <a:ext cx="8824913" cy="2310581"/>
          </a:xfrm>
          <a:prstGeom prst="rect">
            <a:avLst/>
          </a:prstGeom>
        </p:spPr>
      </p:pic>
    </p:spTree>
    <p:extLst>
      <p:ext uri="{BB962C8B-B14F-4D97-AF65-F5344CB8AC3E}">
        <p14:creationId xmlns:p14="http://schemas.microsoft.com/office/powerpoint/2010/main" val="274167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D8B6D-1A14-403B-BB29-9CAA9584052D}"/>
              </a:ext>
            </a:extLst>
          </p:cNvPr>
          <p:cNvSpPr>
            <a:spLocks noGrp="1"/>
          </p:cNvSpPr>
          <p:nvPr>
            <p:ph type="title"/>
          </p:nvPr>
        </p:nvSpPr>
        <p:spPr/>
        <p:txBody>
          <a:bodyPr/>
          <a:lstStyle/>
          <a:p>
            <a:r>
              <a:rPr lang="en-IE" dirty="0"/>
              <a:t>Conclusion:</a:t>
            </a:r>
          </a:p>
        </p:txBody>
      </p:sp>
      <p:sp>
        <p:nvSpPr>
          <p:cNvPr id="4" name="Content Placeholder 3">
            <a:extLst>
              <a:ext uri="{FF2B5EF4-FFF2-40B4-BE49-F238E27FC236}">
                <a16:creationId xmlns:a16="http://schemas.microsoft.com/office/drawing/2014/main" id="{12DCB1A9-19E3-4E12-B4CC-ACF61C489C54}"/>
              </a:ext>
            </a:extLst>
          </p:cNvPr>
          <p:cNvSpPr>
            <a:spLocks noGrp="1"/>
          </p:cNvSpPr>
          <p:nvPr>
            <p:ph idx="1"/>
          </p:nvPr>
        </p:nvSpPr>
        <p:spPr/>
        <p:txBody>
          <a:bodyPr>
            <a:normAutofit fontScale="92500" lnSpcReduction="10000"/>
          </a:bodyPr>
          <a:lstStyle/>
          <a:p>
            <a:r>
              <a:rPr lang="en-IE" dirty="0"/>
              <a:t>From the results, it can be seen that each cluster has some unique property such as some might be best suitable for a particular type of Venue category.</a:t>
            </a:r>
          </a:p>
          <a:p>
            <a:r>
              <a:rPr lang="en-IE" dirty="0"/>
              <a:t>Some others might be better just because it has a high number of Airbnb rental listings.</a:t>
            </a:r>
          </a:p>
          <a:p>
            <a:r>
              <a:rPr lang="en-IE" dirty="0"/>
              <a:t>As an example, if a traveller is looking for places that has the best trail, it can be suggested to go for the Neighbourhoods in Cluster 0 which has relatively more Trail venues and an average number of Airbnb listings.</a:t>
            </a:r>
          </a:p>
          <a:p>
            <a:r>
              <a:rPr lang="en-IE" dirty="0"/>
              <a:t>For travellers, who prefer beach venues, Cluster 5 can be suggested as it has an high no of Airbnb listings close to those venues.</a:t>
            </a:r>
          </a:p>
          <a:p>
            <a:r>
              <a:rPr lang="en-IE" dirty="0"/>
              <a:t>Hence Travel agents can create specific itineraries which might suggest the best places to visit for travellers based on their needs and also based on the number of Airbnb listings. </a:t>
            </a:r>
          </a:p>
          <a:p>
            <a:endParaRPr lang="en-IE" dirty="0"/>
          </a:p>
        </p:txBody>
      </p:sp>
    </p:spTree>
    <p:extLst>
      <p:ext uri="{BB962C8B-B14F-4D97-AF65-F5344CB8AC3E}">
        <p14:creationId xmlns:p14="http://schemas.microsoft.com/office/powerpoint/2010/main" val="37036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3019-3155-43D7-9D07-A6C7A59F72F7}"/>
              </a:ext>
            </a:extLst>
          </p:cNvPr>
          <p:cNvSpPr>
            <a:spLocks noGrp="1"/>
          </p:cNvSpPr>
          <p:nvPr>
            <p:ph type="title"/>
          </p:nvPr>
        </p:nvSpPr>
        <p:spPr/>
        <p:txBody>
          <a:bodyPr/>
          <a:lstStyle/>
          <a:p>
            <a:r>
              <a:rPr lang="en-IE" dirty="0"/>
              <a:t>Business Case</a:t>
            </a:r>
          </a:p>
        </p:txBody>
      </p:sp>
      <p:sp>
        <p:nvSpPr>
          <p:cNvPr id="3" name="Content Placeholder 2">
            <a:extLst>
              <a:ext uri="{FF2B5EF4-FFF2-40B4-BE49-F238E27FC236}">
                <a16:creationId xmlns:a16="http://schemas.microsoft.com/office/drawing/2014/main" id="{3C9BED25-4AB9-4248-9A81-3EB2C085033C}"/>
              </a:ext>
            </a:extLst>
          </p:cNvPr>
          <p:cNvSpPr>
            <a:spLocks noGrp="1"/>
          </p:cNvSpPr>
          <p:nvPr>
            <p:ph idx="1"/>
          </p:nvPr>
        </p:nvSpPr>
        <p:spPr/>
        <p:txBody>
          <a:bodyPr/>
          <a:lstStyle/>
          <a:p>
            <a:r>
              <a:rPr lang="en-IE" dirty="0"/>
              <a:t>There are numerous places to visit in Singapore falling under different categories that makes it hard for the average traveller to narrow down on the places that they would like to visit.</a:t>
            </a:r>
          </a:p>
          <a:p>
            <a:r>
              <a:rPr lang="en-IE" dirty="0"/>
              <a:t>Apart from the actual venues, often travellers have to think about accommodation which is an important part of any travellers itinerary.</a:t>
            </a:r>
          </a:p>
          <a:p>
            <a:r>
              <a:rPr lang="en-IE" dirty="0"/>
              <a:t>Travel agents and Tour operators can capitalise on this need if they can get tailored recommendations for travellers.</a:t>
            </a:r>
          </a:p>
          <a:p>
            <a:r>
              <a:rPr lang="en-IE" dirty="0"/>
              <a:t>K-means Clustering algorithm is used for this endeavour to cluster neighbourhoods in Singapore based on the Neighbourhoods, Venue categories and the no of Airbnb listings near the venues.</a:t>
            </a:r>
          </a:p>
          <a:p>
            <a:endParaRPr lang="en-IE" dirty="0"/>
          </a:p>
        </p:txBody>
      </p:sp>
    </p:spTree>
    <p:extLst>
      <p:ext uri="{BB962C8B-B14F-4D97-AF65-F5344CB8AC3E}">
        <p14:creationId xmlns:p14="http://schemas.microsoft.com/office/powerpoint/2010/main" val="2354317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788D-4774-4CC6-90C1-693C5276DD26}"/>
              </a:ext>
            </a:extLst>
          </p:cNvPr>
          <p:cNvSpPr>
            <a:spLocks noGrp="1"/>
          </p:cNvSpPr>
          <p:nvPr>
            <p:ph type="title"/>
          </p:nvPr>
        </p:nvSpPr>
        <p:spPr/>
        <p:txBody>
          <a:bodyPr/>
          <a:lstStyle/>
          <a:p>
            <a:r>
              <a:rPr lang="en-IE" dirty="0"/>
              <a:t>About the Data: Singapore neighbourhoods</a:t>
            </a:r>
          </a:p>
        </p:txBody>
      </p:sp>
      <p:sp>
        <p:nvSpPr>
          <p:cNvPr id="3" name="Content Placeholder 2">
            <a:extLst>
              <a:ext uri="{FF2B5EF4-FFF2-40B4-BE49-F238E27FC236}">
                <a16:creationId xmlns:a16="http://schemas.microsoft.com/office/drawing/2014/main" id="{D7388865-1A73-4E05-8C83-15D9B25D662E}"/>
              </a:ext>
            </a:extLst>
          </p:cNvPr>
          <p:cNvSpPr>
            <a:spLocks noGrp="1"/>
          </p:cNvSpPr>
          <p:nvPr>
            <p:ph sz="half" idx="1"/>
          </p:nvPr>
        </p:nvSpPr>
        <p:spPr/>
        <p:txBody>
          <a:bodyPr>
            <a:normAutofit/>
          </a:bodyPr>
          <a:lstStyle/>
          <a:p>
            <a:r>
              <a:rPr lang="en-IE" dirty="0"/>
              <a:t>Neighbourhood information of Singapore and the Number of Airbnb listings in each neighbourhood is available from the source </a:t>
            </a:r>
            <a:r>
              <a:rPr lang="en-IE" b="1" dirty="0"/>
              <a:t>Inside Airbnb (</a:t>
            </a:r>
            <a:r>
              <a:rPr lang="en-IE" b="1" dirty="0">
                <a:hlinkClick r:id="rId2"/>
              </a:rPr>
              <a:t>http://insideairbnb.com/get-the-data.html</a:t>
            </a:r>
            <a:r>
              <a:rPr lang="en-IE" b="1" dirty="0"/>
              <a:t>) </a:t>
            </a:r>
          </a:p>
          <a:p>
            <a:r>
              <a:rPr lang="en-IE" dirty="0"/>
              <a:t>The Neighbourhood dataset has information about the Neighbourhood group, Neighbourhood name, Neighbourhood Coordinates.</a:t>
            </a:r>
          </a:p>
        </p:txBody>
      </p:sp>
      <p:pic>
        <p:nvPicPr>
          <p:cNvPr id="5" name="Content Placeholder 4">
            <a:extLst>
              <a:ext uri="{FF2B5EF4-FFF2-40B4-BE49-F238E27FC236}">
                <a16:creationId xmlns:a16="http://schemas.microsoft.com/office/drawing/2014/main" id="{E75C4546-190B-4774-B353-7E5A9DCFF15F}"/>
              </a:ext>
            </a:extLst>
          </p:cNvPr>
          <p:cNvPicPr>
            <a:picLocks noGrp="1"/>
          </p:cNvPicPr>
          <p:nvPr>
            <p:ph sz="half" idx="2"/>
          </p:nvPr>
        </p:nvPicPr>
        <p:blipFill>
          <a:blip r:embed="rId3"/>
          <a:stretch>
            <a:fillRect/>
          </a:stretch>
        </p:blipFill>
        <p:spPr>
          <a:xfrm>
            <a:off x="6248228" y="2603500"/>
            <a:ext cx="4745381" cy="3416300"/>
          </a:xfrm>
          <a:prstGeom prst="rect">
            <a:avLst/>
          </a:prstGeom>
        </p:spPr>
      </p:pic>
    </p:spTree>
    <p:extLst>
      <p:ext uri="{BB962C8B-B14F-4D97-AF65-F5344CB8AC3E}">
        <p14:creationId xmlns:p14="http://schemas.microsoft.com/office/powerpoint/2010/main" val="57632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6788D-4774-4CC6-90C1-693C5276DD26}"/>
              </a:ext>
            </a:extLst>
          </p:cNvPr>
          <p:cNvSpPr>
            <a:spLocks noGrp="1"/>
          </p:cNvSpPr>
          <p:nvPr>
            <p:ph type="title"/>
          </p:nvPr>
        </p:nvSpPr>
        <p:spPr/>
        <p:txBody>
          <a:bodyPr/>
          <a:lstStyle/>
          <a:p>
            <a:r>
              <a:rPr lang="en-IE" dirty="0"/>
              <a:t>About the Data: Airbnb listings</a:t>
            </a:r>
          </a:p>
        </p:txBody>
      </p:sp>
      <p:sp>
        <p:nvSpPr>
          <p:cNvPr id="3" name="Content Placeholder 2">
            <a:extLst>
              <a:ext uri="{FF2B5EF4-FFF2-40B4-BE49-F238E27FC236}">
                <a16:creationId xmlns:a16="http://schemas.microsoft.com/office/drawing/2014/main" id="{D7388865-1A73-4E05-8C83-15D9B25D662E}"/>
              </a:ext>
            </a:extLst>
          </p:cNvPr>
          <p:cNvSpPr>
            <a:spLocks noGrp="1"/>
          </p:cNvSpPr>
          <p:nvPr>
            <p:ph sz="half" idx="1"/>
          </p:nvPr>
        </p:nvSpPr>
        <p:spPr/>
        <p:txBody>
          <a:bodyPr>
            <a:normAutofit fontScale="92500" lnSpcReduction="20000"/>
          </a:bodyPr>
          <a:lstStyle/>
          <a:p>
            <a:r>
              <a:rPr lang="en-IE" dirty="0"/>
              <a:t>Neighbourhood information of Singapore and the Number of Airbnb listings in each neighbourhood is available from the source </a:t>
            </a:r>
            <a:r>
              <a:rPr lang="en-IE" b="1" dirty="0"/>
              <a:t>Inside Airbnb (</a:t>
            </a:r>
            <a:r>
              <a:rPr lang="en-IE" b="1" dirty="0">
                <a:hlinkClick r:id="rId2"/>
              </a:rPr>
              <a:t>http://insideairbnb.com/get-the-data.html</a:t>
            </a:r>
            <a:r>
              <a:rPr lang="en-IE" b="1" dirty="0"/>
              <a:t>) </a:t>
            </a:r>
          </a:p>
          <a:p>
            <a:r>
              <a:rPr lang="en-IE" dirty="0"/>
              <a:t>The Airbnb dataset has information about the rental properties listed in the neighbourhoods along with the coordinates of the listings.</a:t>
            </a:r>
          </a:p>
          <a:p>
            <a:r>
              <a:rPr lang="en-IE" dirty="0"/>
              <a:t>The Airbnb dataset has also other information relating to the properties listed such as price, availability, review etc.</a:t>
            </a:r>
          </a:p>
        </p:txBody>
      </p:sp>
      <p:pic>
        <p:nvPicPr>
          <p:cNvPr id="8" name="Content Placeholder 7">
            <a:extLst>
              <a:ext uri="{FF2B5EF4-FFF2-40B4-BE49-F238E27FC236}">
                <a16:creationId xmlns:a16="http://schemas.microsoft.com/office/drawing/2014/main" id="{98D05F6E-5F5A-4C4F-8C86-891E1F964703}"/>
              </a:ext>
            </a:extLst>
          </p:cNvPr>
          <p:cNvPicPr>
            <a:picLocks noGrp="1"/>
          </p:cNvPicPr>
          <p:nvPr>
            <p:ph sz="half" idx="2"/>
          </p:nvPr>
        </p:nvPicPr>
        <p:blipFill>
          <a:blip r:embed="rId3"/>
          <a:stretch>
            <a:fillRect/>
          </a:stretch>
        </p:blipFill>
        <p:spPr>
          <a:xfrm>
            <a:off x="6208712" y="2603500"/>
            <a:ext cx="5688319" cy="3128706"/>
          </a:xfrm>
          <a:prstGeom prst="rect">
            <a:avLst/>
          </a:prstGeom>
        </p:spPr>
      </p:pic>
    </p:spTree>
    <p:extLst>
      <p:ext uri="{BB962C8B-B14F-4D97-AF65-F5344CB8AC3E}">
        <p14:creationId xmlns:p14="http://schemas.microsoft.com/office/powerpoint/2010/main" val="345676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12289-BD2F-4D4F-9AAF-D5D2BE5F8679}"/>
              </a:ext>
            </a:extLst>
          </p:cNvPr>
          <p:cNvSpPr>
            <a:spLocks noGrp="1"/>
          </p:cNvSpPr>
          <p:nvPr>
            <p:ph type="title"/>
          </p:nvPr>
        </p:nvSpPr>
        <p:spPr/>
        <p:txBody>
          <a:bodyPr/>
          <a:lstStyle/>
          <a:p>
            <a:r>
              <a:rPr lang="en-IE" dirty="0"/>
              <a:t>About the Data: Foursquare Data</a:t>
            </a:r>
          </a:p>
        </p:txBody>
      </p:sp>
      <p:sp>
        <p:nvSpPr>
          <p:cNvPr id="4" name="Content Placeholder 3">
            <a:extLst>
              <a:ext uri="{FF2B5EF4-FFF2-40B4-BE49-F238E27FC236}">
                <a16:creationId xmlns:a16="http://schemas.microsoft.com/office/drawing/2014/main" id="{73C03910-DF30-4B5C-9181-5631A4EB7223}"/>
              </a:ext>
            </a:extLst>
          </p:cNvPr>
          <p:cNvSpPr>
            <a:spLocks noGrp="1"/>
          </p:cNvSpPr>
          <p:nvPr>
            <p:ph sz="half" idx="1"/>
          </p:nvPr>
        </p:nvSpPr>
        <p:spPr/>
        <p:txBody>
          <a:bodyPr/>
          <a:lstStyle/>
          <a:p>
            <a:r>
              <a:rPr lang="en-IE" dirty="0"/>
              <a:t>Foursquare API calls to explore venues surrounding Singapore neighbourhoods is made and loaded into a </a:t>
            </a:r>
            <a:r>
              <a:rPr lang="en-IE" dirty="0" err="1"/>
              <a:t>dataframe</a:t>
            </a:r>
            <a:r>
              <a:rPr lang="en-IE" dirty="0"/>
              <a:t>.</a:t>
            </a:r>
          </a:p>
          <a:p>
            <a:r>
              <a:rPr lang="en-IE" dirty="0"/>
              <a:t>Results will contain name of the venue, the venue category, and the coordinates of the venues.</a:t>
            </a:r>
          </a:p>
        </p:txBody>
      </p:sp>
      <p:pic>
        <p:nvPicPr>
          <p:cNvPr id="6" name="Content Placeholder 5">
            <a:extLst>
              <a:ext uri="{FF2B5EF4-FFF2-40B4-BE49-F238E27FC236}">
                <a16:creationId xmlns:a16="http://schemas.microsoft.com/office/drawing/2014/main" id="{A5CDD0EE-2093-4586-B50D-D1407586D6D9}"/>
              </a:ext>
            </a:extLst>
          </p:cNvPr>
          <p:cNvPicPr>
            <a:picLocks noGrp="1" noChangeAspect="1"/>
          </p:cNvPicPr>
          <p:nvPr>
            <p:ph sz="half" idx="2"/>
          </p:nvPr>
        </p:nvPicPr>
        <p:blipFill>
          <a:blip r:embed="rId2"/>
          <a:stretch>
            <a:fillRect/>
          </a:stretch>
        </p:blipFill>
        <p:spPr>
          <a:xfrm>
            <a:off x="6208713" y="2871019"/>
            <a:ext cx="4824412" cy="1853000"/>
          </a:xfrm>
          <a:prstGeom prst="rect">
            <a:avLst/>
          </a:prstGeom>
        </p:spPr>
      </p:pic>
    </p:spTree>
    <p:extLst>
      <p:ext uri="{BB962C8B-B14F-4D97-AF65-F5344CB8AC3E}">
        <p14:creationId xmlns:p14="http://schemas.microsoft.com/office/powerpoint/2010/main" val="23114212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E3F84-259E-4BED-8C8E-76C9259358FD}"/>
              </a:ext>
            </a:extLst>
          </p:cNvPr>
          <p:cNvSpPr>
            <a:spLocks noGrp="1"/>
          </p:cNvSpPr>
          <p:nvPr>
            <p:ph type="title"/>
          </p:nvPr>
        </p:nvSpPr>
        <p:spPr/>
        <p:txBody>
          <a:bodyPr/>
          <a:lstStyle/>
          <a:p>
            <a:r>
              <a:rPr lang="en-IE" dirty="0"/>
              <a:t>Methodology: Haversine Distance Calculation</a:t>
            </a:r>
          </a:p>
        </p:txBody>
      </p:sp>
      <p:sp>
        <p:nvSpPr>
          <p:cNvPr id="3" name="Content Placeholder 2">
            <a:extLst>
              <a:ext uri="{FF2B5EF4-FFF2-40B4-BE49-F238E27FC236}">
                <a16:creationId xmlns:a16="http://schemas.microsoft.com/office/drawing/2014/main" id="{2116EE92-36CB-4C14-91F8-4683935265E8}"/>
              </a:ext>
            </a:extLst>
          </p:cNvPr>
          <p:cNvSpPr>
            <a:spLocks noGrp="1"/>
          </p:cNvSpPr>
          <p:nvPr>
            <p:ph sz="half" idx="1"/>
          </p:nvPr>
        </p:nvSpPr>
        <p:spPr/>
        <p:txBody>
          <a:bodyPr>
            <a:normAutofit fontScale="92500" lnSpcReduction="20000"/>
          </a:bodyPr>
          <a:lstStyle/>
          <a:p>
            <a:r>
              <a:rPr lang="en-IE" dirty="0"/>
              <a:t>Using the Haversine formula, distance between two geographical coordinates on earth could be found.</a:t>
            </a:r>
          </a:p>
          <a:p>
            <a:r>
              <a:rPr lang="en-IE" dirty="0"/>
              <a:t>A custom defined function is written to loop through all the listings in the Airbnb dataset and find the distance between the coordinates of the Neighbourhood and the coordinate of the Airbnb listing.</a:t>
            </a:r>
          </a:p>
          <a:p>
            <a:r>
              <a:rPr lang="en-IE" dirty="0"/>
              <a:t>Result is stored in a new </a:t>
            </a:r>
            <a:r>
              <a:rPr lang="en-IE" dirty="0" err="1"/>
              <a:t>dataframe</a:t>
            </a:r>
            <a:r>
              <a:rPr lang="en-IE" dirty="0"/>
              <a:t>.</a:t>
            </a:r>
          </a:p>
          <a:p>
            <a:r>
              <a:rPr lang="en-IE" dirty="0"/>
              <a:t>Information on Haversine formula can be found in </a:t>
            </a:r>
            <a:r>
              <a:rPr lang="en-IE" dirty="0">
                <a:hlinkClick r:id="rId2"/>
              </a:rPr>
              <a:t>https://en.wikipedia.org/wiki/Haversine_formula</a:t>
            </a:r>
            <a:r>
              <a:rPr lang="en-IE" dirty="0"/>
              <a:t> </a:t>
            </a:r>
          </a:p>
        </p:txBody>
      </p:sp>
      <p:pic>
        <p:nvPicPr>
          <p:cNvPr id="5" name="Content Placeholder 4">
            <a:extLst>
              <a:ext uri="{FF2B5EF4-FFF2-40B4-BE49-F238E27FC236}">
                <a16:creationId xmlns:a16="http://schemas.microsoft.com/office/drawing/2014/main" id="{0E58D68E-5EB3-4DC7-AF3D-FE7C2B928E7C}"/>
              </a:ext>
            </a:extLst>
          </p:cNvPr>
          <p:cNvPicPr>
            <a:picLocks noGrp="1"/>
          </p:cNvPicPr>
          <p:nvPr>
            <p:ph sz="half" idx="2"/>
          </p:nvPr>
        </p:nvPicPr>
        <p:blipFill>
          <a:blip r:embed="rId3"/>
          <a:stretch>
            <a:fillRect/>
          </a:stretch>
        </p:blipFill>
        <p:spPr>
          <a:xfrm>
            <a:off x="6420644" y="2703871"/>
            <a:ext cx="4400550" cy="2793641"/>
          </a:xfrm>
          <a:prstGeom prst="rect">
            <a:avLst/>
          </a:prstGeom>
        </p:spPr>
      </p:pic>
    </p:spTree>
    <p:extLst>
      <p:ext uri="{BB962C8B-B14F-4D97-AF65-F5344CB8AC3E}">
        <p14:creationId xmlns:p14="http://schemas.microsoft.com/office/powerpoint/2010/main" val="17761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553C-2EB2-4990-A8D4-8E663D96652B}"/>
              </a:ext>
            </a:extLst>
          </p:cNvPr>
          <p:cNvSpPr>
            <a:spLocks noGrp="1"/>
          </p:cNvSpPr>
          <p:nvPr>
            <p:ph type="title"/>
          </p:nvPr>
        </p:nvSpPr>
        <p:spPr/>
        <p:txBody>
          <a:bodyPr/>
          <a:lstStyle/>
          <a:p>
            <a:r>
              <a:rPr lang="en-IE" dirty="0"/>
              <a:t>Categorising Distance into Bins</a:t>
            </a:r>
          </a:p>
        </p:txBody>
      </p:sp>
      <p:sp>
        <p:nvSpPr>
          <p:cNvPr id="3" name="Content Placeholder 2">
            <a:extLst>
              <a:ext uri="{FF2B5EF4-FFF2-40B4-BE49-F238E27FC236}">
                <a16:creationId xmlns:a16="http://schemas.microsoft.com/office/drawing/2014/main" id="{E2154EB3-4171-41CB-89D0-CFACC95451A0}"/>
              </a:ext>
            </a:extLst>
          </p:cNvPr>
          <p:cNvSpPr>
            <a:spLocks noGrp="1"/>
          </p:cNvSpPr>
          <p:nvPr>
            <p:ph sz="half" idx="1"/>
          </p:nvPr>
        </p:nvSpPr>
        <p:spPr/>
        <p:txBody>
          <a:bodyPr/>
          <a:lstStyle/>
          <a:p>
            <a:r>
              <a:rPr lang="en-IE" dirty="0"/>
              <a:t>Using Cut method of Pandas </a:t>
            </a:r>
            <a:r>
              <a:rPr lang="en-IE" dirty="0" err="1"/>
              <a:t>Dataframes</a:t>
            </a:r>
            <a:r>
              <a:rPr lang="en-IE" dirty="0"/>
              <a:t>, the distance information is categorised into 3 bins.</a:t>
            </a:r>
          </a:p>
          <a:p>
            <a:r>
              <a:rPr lang="en-IE" dirty="0"/>
              <a:t>The 3 bins are close, moderately close and far defined using the bin edges.</a:t>
            </a:r>
          </a:p>
          <a:p>
            <a:r>
              <a:rPr lang="en-IE" dirty="0"/>
              <a:t>Distance in the range of 0 – 2 km is close, between 2 and 4 is moderately close and between 4 and 7 km is far.</a:t>
            </a:r>
          </a:p>
        </p:txBody>
      </p:sp>
      <p:pic>
        <p:nvPicPr>
          <p:cNvPr id="5" name="Content Placeholder 4">
            <a:extLst>
              <a:ext uri="{FF2B5EF4-FFF2-40B4-BE49-F238E27FC236}">
                <a16:creationId xmlns:a16="http://schemas.microsoft.com/office/drawing/2014/main" id="{8FC6FB4F-1BD6-4F0D-B8F1-E32494A3AAF8}"/>
              </a:ext>
            </a:extLst>
          </p:cNvPr>
          <p:cNvPicPr>
            <a:picLocks noGrp="1"/>
          </p:cNvPicPr>
          <p:nvPr>
            <p:ph sz="half" idx="2"/>
          </p:nvPr>
        </p:nvPicPr>
        <p:blipFill>
          <a:blip r:embed="rId2"/>
          <a:stretch>
            <a:fillRect/>
          </a:stretch>
        </p:blipFill>
        <p:spPr>
          <a:xfrm>
            <a:off x="6208713" y="2900517"/>
            <a:ext cx="4824412" cy="2208388"/>
          </a:xfrm>
          <a:prstGeom prst="rect">
            <a:avLst/>
          </a:prstGeom>
        </p:spPr>
      </p:pic>
    </p:spTree>
    <p:extLst>
      <p:ext uri="{BB962C8B-B14F-4D97-AF65-F5344CB8AC3E}">
        <p14:creationId xmlns:p14="http://schemas.microsoft.com/office/powerpoint/2010/main" val="2226375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88B72-C478-48CD-A81C-B13364B10892}"/>
              </a:ext>
            </a:extLst>
          </p:cNvPr>
          <p:cNvSpPr>
            <a:spLocks noGrp="1"/>
          </p:cNvSpPr>
          <p:nvPr>
            <p:ph type="title"/>
          </p:nvPr>
        </p:nvSpPr>
        <p:spPr/>
        <p:txBody>
          <a:bodyPr/>
          <a:lstStyle/>
          <a:p>
            <a:r>
              <a:rPr lang="en-IE" dirty="0"/>
              <a:t>Airbnb listings count and binning</a:t>
            </a:r>
          </a:p>
        </p:txBody>
      </p:sp>
      <p:sp>
        <p:nvSpPr>
          <p:cNvPr id="3" name="Content Placeholder 2">
            <a:extLst>
              <a:ext uri="{FF2B5EF4-FFF2-40B4-BE49-F238E27FC236}">
                <a16:creationId xmlns:a16="http://schemas.microsoft.com/office/drawing/2014/main" id="{FB382FE9-A99B-444F-B77D-B8AE5E6E5684}"/>
              </a:ext>
            </a:extLst>
          </p:cNvPr>
          <p:cNvSpPr>
            <a:spLocks noGrp="1"/>
          </p:cNvSpPr>
          <p:nvPr>
            <p:ph sz="half" idx="1"/>
          </p:nvPr>
        </p:nvSpPr>
        <p:spPr/>
        <p:txBody>
          <a:bodyPr>
            <a:normAutofit lnSpcReduction="10000"/>
          </a:bodyPr>
          <a:lstStyle/>
          <a:p>
            <a:r>
              <a:rPr lang="en-IE" dirty="0"/>
              <a:t>Counts of Airbnb listings in each distance category is found and added to the </a:t>
            </a:r>
            <a:r>
              <a:rPr lang="en-IE" dirty="0" err="1"/>
              <a:t>dataframe</a:t>
            </a:r>
            <a:r>
              <a:rPr lang="en-IE" dirty="0"/>
              <a:t> in similarly named columns.</a:t>
            </a:r>
          </a:p>
          <a:p>
            <a:r>
              <a:rPr lang="en-IE" dirty="0"/>
              <a:t>Similar binning method is used to categorise the no of listings in “close stay column” as “low”, “average” or “high”</a:t>
            </a:r>
          </a:p>
          <a:p>
            <a:r>
              <a:rPr lang="en-IE" dirty="0"/>
              <a:t>“High” means high no of listings within 2km from venue and similar interpretation for “average” and “low” categories.</a:t>
            </a:r>
          </a:p>
        </p:txBody>
      </p:sp>
      <p:pic>
        <p:nvPicPr>
          <p:cNvPr id="5" name="Content Placeholder 4">
            <a:extLst>
              <a:ext uri="{FF2B5EF4-FFF2-40B4-BE49-F238E27FC236}">
                <a16:creationId xmlns:a16="http://schemas.microsoft.com/office/drawing/2014/main" id="{568D2BE1-AEB9-4557-9CDD-9242966F1305}"/>
              </a:ext>
            </a:extLst>
          </p:cNvPr>
          <p:cNvPicPr>
            <a:picLocks noGrp="1" noChangeAspect="1"/>
          </p:cNvPicPr>
          <p:nvPr>
            <p:ph sz="half" idx="2"/>
          </p:nvPr>
        </p:nvPicPr>
        <p:blipFill>
          <a:blip r:embed="rId2"/>
          <a:stretch>
            <a:fillRect/>
          </a:stretch>
        </p:blipFill>
        <p:spPr>
          <a:xfrm>
            <a:off x="6208713" y="2603500"/>
            <a:ext cx="4824412" cy="3030384"/>
          </a:xfrm>
          <a:prstGeom prst="rect">
            <a:avLst/>
          </a:prstGeom>
        </p:spPr>
      </p:pic>
    </p:spTree>
    <p:extLst>
      <p:ext uri="{BB962C8B-B14F-4D97-AF65-F5344CB8AC3E}">
        <p14:creationId xmlns:p14="http://schemas.microsoft.com/office/powerpoint/2010/main" val="360827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5C0E-03D3-4804-A9A6-3D7221796A88}"/>
              </a:ext>
            </a:extLst>
          </p:cNvPr>
          <p:cNvSpPr>
            <a:spLocks noGrp="1"/>
          </p:cNvSpPr>
          <p:nvPr>
            <p:ph type="title"/>
          </p:nvPr>
        </p:nvSpPr>
        <p:spPr/>
        <p:txBody>
          <a:bodyPr/>
          <a:lstStyle/>
          <a:p>
            <a:r>
              <a:rPr lang="en-IE" dirty="0"/>
              <a:t>Feature Scaling: One Hot Encoding</a:t>
            </a:r>
          </a:p>
        </p:txBody>
      </p:sp>
      <p:sp>
        <p:nvSpPr>
          <p:cNvPr id="3" name="Content Placeholder 2">
            <a:extLst>
              <a:ext uri="{FF2B5EF4-FFF2-40B4-BE49-F238E27FC236}">
                <a16:creationId xmlns:a16="http://schemas.microsoft.com/office/drawing/2014/main" id="{D582B816-27A4-4B96-9848-A5E0F27978AA}"/>
              </a:ext>
            </a:extLst>
          </p:cNvPr>
          <p:cNvSpPr>
            <a:spLocks noGrp="1"/>
          </p:cNvSpPr>
          <p:nvPr>
            <p:ph sz="half" idx="1"/>
          </p:nvPr>
        </p:nvSpPr>
        <p:spPr>
          <a:xfrm>
            <a:off x="1154954" y="2603500"/>
            <a:ext cx="4825158" cy="3416301"/>
          </a:xfrm>
        </p:spPr>
        <p:txBody>
          <a:bodyPr/>
          <a:lstStyle/>
          <a:p>
            <a:r>
              <a:rPr lang="en-IE" dirty="0"/>
              <a:t>One Hot encoding is implemented on Venues categories and the counts column from previous screenshot to convert categorical variables in 0’s and 1’s.</a:t>
            </a:r>
          </a:p>
        </p:txBody>
      </p:sp>
      <p:pic>
        <p:nvPicPr>
          <p:cNvPr id="6" name="Picture 5">
            <a:extLst>
              <a:ext uri="{FF2B5EF4-FFF2-40B4-BE49-F238E27FC236}">
                <a16:creationId xmlns:a16="http://schemas.microsoft.com/office/drawing/2014/main" id="{713FBBCF-A948-4FFC-A673-8E0318D5F40D}"/>
              </a:ext>
            </a:extLst>
          </p:cNvPr>
          <p:cNvPicPr/>
          <p:nvPr/>
        </p:nvPicPr>
        <p:blipFill>
          <a:blip r:embed="rId2"/>
          <a:stretch>
            <a:fillRect/>
          </a:stretch>
        </p:blipFill>
        <p:spPr>
          <a:xfrm>
            <a:off x="6071954" y="2628582"/>
            <a:ext cx="5731510" cy="2769328"/>
          </a:xfrm>
          <a:prstGeom prst="rect">
            <a:avLst/>
          </a:prstGeom>
        </p:spPr>
      </p:pic>
    </p:spTree>
    <p:extLst>
      <p:ext uri="{BB962C8B-B14F-4D97-AF65-F5344CB8AC3E}">
        <p14:creationId xmlns:p14="http://schemas.microsoft.com/office/powerpoint/2010/main" val="2097055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764</Words>
  <Application>Microsoft Office PowerPoint</Application>
  <PresentationFormat>Widescreen</PresentationFormat>
  <Paragraphs>49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Century Gothic</vt:lpstr>
      <vt:lpstr>Wingdings 3</vt:lpstr>
      <vt:lpstr>Ion Boardroom</vt:lpstr>
      <vt:lpstr>Singapore Travel Guide</vt:lpstr>
      <vt:lpstr>Business Case</vt:lpstr>
      <vt:lpstr>About the Data: Singapore neighbourhoods</vt:lpstr>
      <vt:lpstr>About the Data: Airbnb listings</vt:lpstr>
      <vt:lpstr>About the Data: Foursquare Data</vt:lpstr>
      <vt:lpstr>Methodology: Haversine Distance Calculation</vt:lpstr>
      <vt:lpstr>Categorising Distance into Bins</vt:lpstr>
      <vt:lpstr>Airbnb listings count and binning</vt:lpstr>
      <vt:lpstr>Feature Scaling: One Hot Encoding</vt:lpstr>
      <vt:lpstr>K-Means Clustering: Find Best K</vt:lpstr>
      <vt:lpstr>Results: Folium Map Visualisation</vt:lpstr>
      <vt:lpstr>Results: Cluster 0</vt:lpstr>
      <vt:lpstr>Results: Cluster 1</vt:lpstr>
      <vt:lpstr>Results: Cluster 2</vt:lpstr>
      <vt:lpstr>Results: Cluster 3</vt:lpstr>
      <vt:lpstr>Results: Cluster 4</vt:lpstr>
      <vt:lpstr>Results: Cluster 5</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Singapore Travel Guide</dc:title>
  <dc:creator>Mohananath Syamala, Ashwin</dc:creator>
  <cp:lastModifiedBy>Mohananath Syamala, Ashwin</cp:lastModifiedBy>
  <cp:revision>23</cp:revision>
  <dcterms:created xsi:type="dcterms:W3CDTF">2020-01-23T20:53:59Z</dcterms:created>
  <dcterms:modified xsi:type="dcterms:W3CDTF">2020-01-24T16:01:42Z</dcterms:modified>
</cp:coreProperties>
</file>