
<file path=[Content_Types].xml><?xml version="1.0" encoding="utf-8"?>
<Types xmlns="http://schemas.openxmlformats.org/package/2006/content-types">
  <Default Extension="png" ContentType="image/png"/>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6" r:id="rId5"/>
    <p:sldId id="267" r:id="rId6"/>
    <p:sldId id="260" r:id="rId7"/>
    <p:sldId id="268" r:id="rId8"/>
    <p:sldId id="261" r:id="rId9"/>
    <p:sldId id="269" r:id="rId10"/>
    <p:sldId id="276" r:id="rId11"/>
    <p:sldId id="277" r:id="rId12"/>
    <p:sldId id="263" r:id="rId13"/>
    <p:sldId id="264"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1" userDrawn="1">
          <p15:clr>
            <a:srgbClr val="A4A3A4"/>
          </p15:clr>
        </p15:guide>
        <p15:guide id="2" pos="21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81"/>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31T18:37:05.630" idx="1">
    <p:pos x="5134" y="1349"/>
    <p:text>There might have been sumber of situation where it is necessary to recognize face or simply detect face. The traditional methods of lock unlock are very inefficient. There may be possible of losing keys or breaching of codes/pawwords. So, we propose a face recognition system which can be able to recognize face with maximum accuracy as possible.</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6" name="object 6"/>
          <p:cNvSpPr/>
          <p:nvPr/>
        </p:nvSpPr>
        <p:spPr>
          <a:xfrm>
            <a:off x="985985" y="51339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8" name="object 8"/>
          <p:cNvSpPr txBox="1"/>
          <p:nvPr/>
        </p:nvSpPr>
        <p:spPr>
          <a:xfrm>
            <a:off x="3730683" y="1657128"/>
            <a:ext cx="4730635"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chemeClr val="tx1">
                    <a:lumMod val="65000"/>
                    <a:lumOff val="35000"/>
                  </a:schemeClr>
                </a:solidFill>
                <a:latin typeface="Trebuchet MS" panose="020B0603020202020204"/>
                <a:cs typeface="Trebuchet MS" panose="020B0603020202020204"/>
              </a:rPr>
              <a:t>TNSDC-Generative AI</a:t>
            </a:r>
            <a:endParaRPr lang="en-IN" sz="3600" dirty="0">
              <a:solidFill>
                <a:schemeClr val="tx1">
                  <a:lumMod val="65000"/>
                  <a:lumOff val="35000"/>
                </a:schemeClr>
              </a:solidFill>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5" name="TextBox 14"/>
          <p:cNvSpPr txBox="1"/>
          <p:nvPr/>
        </p:nvSpPr>
        <p:spPr>
          <a:xfrm>
            <a:off x="832993" y="2761632"/>
            <a:ext cx="10526014" cy="706755"/>
          </a:xfrm>
          <a:prstGeom prst="rect">
            <a:avLst/>
          </a:prstGeom>
          <a:noFill/>
        </p:spPr>
        <p:txBody>
          <a:bodyPr wrap="square">
            <a:spAutoFit/>
          </a:bodyPr>
          <a:lstStyle/>
          <a:p>
            <a:pPr marL="8890" algn="l" rtl="0" eaLnBrk="1" latinLnBrk="0" hangingPunct="1">
              <a:spcBef>
                <a:spcPts val="100"/>
              </a:spcBef>
              <a:spcAft>
                <a:spcPts val="0"/>
              </a:spcAft>
            </a:pPr>
            <a:r>
              <a:rPr lang="en-IN" sz="4000" dirty="0">
                <a:effectLst/>
              </a:rPr>
              <a:t>Fasion MINIST Image Generation - GAN</a:t>
            </a:r>
            <a:endParaRPr lang="en-IN" sz="4000" dirty="0">
              <a:effectLst/>
            </a:endParaRPr>
          </a:p>
        </p:txBody>
      </p:sp>
      <p:sp>
        <p:nvSpPr>
          <p:cNvPr id="21" name="TextBox 20"/>
          <p:cNvSpPr txBox="1"/>
          <p:nvPr/>
        </p:nvSpPr>
        <p:spPr>
          <a:xfrm>
            <a:off x="3046428" y="3865629"/>
            <a:ext cx="6402371" cy="1681480"/>
          </a:xfrm>
          <a:prstGeom prst="rect">
            <a:avLst/>
          </a:prstGeom>
          <a:noFill/>
        </p:spPr>
        <p:txBody>
          <a:bodyPr wrap="square">
            <a:spAutoFit/>
          </a:bodyPr>
          <a:lstStyle/>
          <a:p>
            <a:pPr marL="8890"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Presented by :ASHWIN S,</a:t>
            </a:r>
            <a:endPar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endParaRPr>
          </a:p>
          <a:p>
            <a:pPr marL="8890"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au211521104015,</a:t>
            </a:r>
            <a:endPar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endParaRPr>
          </a:p>
          <a:p>
            <a:pPr marL="8890"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Pre-Final Year Student,</a:t>
            </a:r>
            <a:endParaRPr lang="en-IN" sz="2000" b="1" spc="10" dirty="0">
              <a:solidFill>
                <a:schemeClr val="tx1">
                  <a:lumMod val="85000"/>
                  <a:lumOff val="15000"/>
                </a:schemeClr>
              </a:solidFill>
              <a:latin typeface="Trebuchet MS" panose="020B0603020202020204" pitchFamily="34" charset="0"/>
              <a:cs typeface="Trebuchet MS" panose="020B0603020202020204" pitchFamily="34" charset="0"/>
            </a:endParaRPr>
          </a:p>
          <a:p>
            <a:pPr marL="8890"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Computer Science and Engineering,</a:t>
            </a:r>
            <a:endParaRPr lang="en-IN" sz="2000" b="1" spc="10" dirty="0">
              <a:solidFill>
                <a:schemeClr val="tx1">
                  <a:lumMod val="85000"/>
                  <a:lumOff val="15000"/>
                </a:schemeClr>
              </a:solidFill>
              <a:latin typeface="Trebuchet MS" panose="020B0603020202020204" pitchFamily="34" charset="0"/>
              <a:cs typeface="Trebuchet MS" panose="020B0603020202020204" pitchFamily="34" charset="0"/>
            </a:endParaRPr>
          </a:p>
          <a:p>
            <a:pPr marL="8890"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a:t>
            </a:r>
            <a:r>
              <a:rPr lang="en-IN" sz="2000" b="1" kern="1200" spc="10" dirty="0" err="1">
                <a:solidFill>
                  <a:schemeClr val="tx1">
                    <a:lumMod val="85000"/>
                    <a:lumOff val="15000"/>
                  </a:schemeClr>
                </a:solidFill>
                <a:effectLst/>
                <a:latin typeface="Trebuchet MS" panose="020B0603020202020204" pitchFamily="34" charset="0"/>
                <a:ea typeface="+mn-ea"/>
                <a:cs typeface="Trebuchet MS" panose="020B0603020202020204" pitchFamily="34" charset="0"/>
              </a:rPr>
              <a:t>Panimalar</a:t>
            </a: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Institute of Technology.</a:t>
            </a:r>
            <a:endPar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92202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723900" y="281662"/>
            <a:ext cx="5753100"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 - CONT.</a:t>
            </a:r>
            <a:endParaRPr sz="44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723900" y="998575"/>
            <a:ext cx="7770829" cy="1814830"/>
          </a:xfrm>
          <a:prstGeom prst="rect">
            <a:avLst/>
          </a:prstGeom>
          <a:noFill/>
        </p:spPr>
        <p:txBody>
          <a:bodyPr wrap="square">
            <a:spAutoFit/>
          </a:bodyPr>
          <a:lstStyle/>
          <a:p>
            <a:pPr algn="just"/>
            <a:r>
              <a:rPr lang="en-US" sz="1600" b="1" dirty="0">
                <a:latin typeface="Trebuchet MS" panose="020B0603020202020204" pitchFamily="34" charset="0"/>
              </a:rPr>
              <a:t>Phase </a:t>
            </a:r>
            <a:r>
              <a:rPr lang="en-IN" altLang="en-US" sz="1600" b="1" dirty="0">
                <a:latin typeface="Trebuchet MS" panose="020B0603020202020204" pitchFamily="34" charset="0"/>
              </a:rPr>
              <a:t>5</a:t>
            </a:r>
            <a:r>
              <a:rPr lang="en-US" sz="1600" b="1" dirty="0">
                <a:latin typeface="Trebuchet MS" panose="020B0603020202020204" pitchFamily="34" charset="0"/>
              </a:rPr>
              <a:t>:</a:t>
            </a:r>
            <a:r>
              <a:rPr sz="1600" b="1" dirty="0">
                <a:latin typeface="Trebuchet MS" panose="020B0603020202020204" pitchFamily="34" charset="0"/>
              </a:rPr>
              <a:t>Generate Image</a:t>
            </a:r>
            <a:endParaRPr sz="1600" b="1" dirty="0">
              <a:latin typeface="Trebuchet MS" panose="020B0603020202020204" pitchFamily="34" charset="0"/>
            </a:endParaRPr>
          </a:p>
          <a:p>
            <a:pPr algn="just"/>
            <a:endParaRPr sz="1600" b="1" dirty="0">
              <a:latin typeface="Trebuchet MS" panose="020B0603020202020204" pitchFamily="34" charset="0"/>
            </a:endParaRPr>
          </a:p>
          <a:p>
            <a:pPr marL="285750" indent="-285750" algn="just">
              <a:buFont typeface="Arial" panose="020B0604020202020204" pitchFamily="34" charset="0"/>
              <a:buChar char="•"/>
            </a:pPr>
            <a:r>
              <a:rPr lang="en-US" sz="1600" dirty="0">
                <a:latin typeface="Trebuchet MS" panose="020B0603020202020204" pitchFamily="34" charset="0"/>
              </a:rPr>
              <a:t>Input random noise into the generator network.</a:t>
            </a:r>
            <a:endParaRPr lang="en-US" sz="1600" dirty="0">
              <a:latin typeface="Trebuchet MS" panose="020B0603020202020204" pitchFamily="34" charset="0"/>
            </a:endParaRPr>
          </a:p>
          <a:p>
            <a:pPr algn="just"/>
            <a:endParaRPr lang="en-US" sz="1600" dirty="0">
              <a:latin typeface="Trebuchet MS" panose="020B0603020202020204" pitchFamily="34" charset="0"/>
            </a:endParaRPr>
          </a:p>
          <a:p>
            <a:pPr marL="285750" indent="-285750" algn="just">
              <a:buFont typeface="Arial" panose="020B0604020202020204" pitchFamily="34" charset="0"/>
              <a:buChar char="•"/>
            </a:pPr>
            <a:r>
              <a:rPr lang="en-US" sz="1600" dirty="0">
                <a:latin typeface="Trebuchet MS" panose="020B0603020202020204" pitchFamily="34" charset="0"/>
              </a:rPr>
              <a:t>Obtain generated images as output.</a:t>
            </a:r>
            <a:endParaRPr lang="en-US" sz="1600" dirty="0">
              <a:latin typeface="Trebuchet MS" panose="020B0603020202020204" pitchFamily="34" charset="0"/>
            </a:endParaRPr>
          </a:p>
          <a:p>
            <a:pPr algn="just"/>
            <a:endParaRPr lang="en-US" sz="1600" dirty="0">
              <a:latin typeface="Trebuchet MS" panose="020B0603020202020204" pitchFamily="34" charset="0"/>
            </a:endParaRPr>
          </a:p>
          <a:p>
            <a:pPr marL="285750" indent="-285750" algn="just">
              <a:buFont typeface="Arial" panose="020B0604020202020204" pitchFamily="34" charset="0"/>
              <a:buChar char="•"/>
            </a:pPr>
            <a:r>
              <a:rPr lang="en-US" sz="1600" dirty="0">
                <a:latin typeface="Trebuchet MS" panose="020B0603020202020204" pitchFamily="34" charset="0"/>
              </a:rPr>
              <a:t>Optionally, post-process generated images for visualization or user feedback.</a:t>
            </a:r>
            <a:endParaRPr lang="en-US" sz="1600" dirty="0">
              <a:latin typeface="Trebuchet MS" panose="020B0603020202020204" pitchFamily="34" charset="0"/>
            </a:endParaRPr>
          </a:p>
        </p:txBody>
      </p:sp>
      <p:pic>
        <p:nvPicPr>
          <p:cNvPr id="12" name="Picture 11" descr="image_at_epoch_0004"/>
          <p:cNvPicPr>
            <a:picLocks noChangeAspect="1"/>
          </p:cNvPicPr>
          <p:nvPr/>
        </p:nvPicPr>
        <p:blipFill>
          <a:blip r:embed="rId2"/>
          <a:stretch>
            <a:fillRect/>
          </a:stretch>
        </p:blipFill>
        <p:spPr>
          <a:xfrm>
            <a:off x="3124200" y="2971800"/>
            <a:ext cx="3657600" cy="3657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25075" y="562132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810750"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790079" y="642202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a:spLocks noGrp="1"/>
          </p:cNvSpPr>
          <p:nvPr>
            <p:ph type="title"/>
          </p:nvPr>
        </p:nvSpPr>
        <p:spPr>
          <a:xfrm>
            <a:off x="739775" y="492451"/>
            <a:ext cx="7543165" cy="67818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5" name="Picture 14" descr="ezgif.com-animated-gif-maker"/>
          <p:cNvPicPr>
            <a:picLocks noChangeAspect="1"/>
          </p:cNvPicPr>
          <p:nvPr/>
        </p:nvPicPr>
        <p:blipFill>
          <a:blip r:embed="rId1"/>
          <a:stretch>
            <a:fillRect/>
          </a:stretch>
        </p:blipFill>
        <p:spPr>
          <a:xfrm>
            <a:off x="381000" y="1447800"/>
            <a:ext cx="3810000" cy="3810000"/>
          </a:xfrm>
          <a:prstGeom prst="rect">
            <a:avLst/>
          </a:prstGeom>
        </p:spPr>
      </p:pic>
      <p:sp>
        <p:nvSpPr>
          <p:cNvPr id="17" name="Text Box 16"/>
          <p:cNvSpPr txBox="1"/>
          <p:nvPr/>
        </p:nvSpPr>
        <p:spPr>
          <a:xfrm>
            <a:off x="76200" y="5322570"/>
            <a:ext cx="4064000" cy="379730"/>
          </a:xfrm>
          <a:prstGeom prst="rect">
            <a:avLst/>
          </a:prstGeom>
          <a:noFill/>
        </p:spPr>
        <p:txBody>
          <a:bodyPr wrap="square" rtlCol="0">
            <a:noAutofit/>
          </a:bodyPr>
          <a:p>
            <a:pPr algn="ctr"/>
            <a:r>
              <a:rPr lang="en-IN" altLang="en-US" i="1"/>
              <a:t>Generation of image</a:t>
            </a:r>
            <a:endParaRPr lang="en-IN" altLang="en-US" i="1"/>
          </a:p>
        </p:txBody>
      </p:sp>
      <p:sp>
        <p:nvSpPr>
          <p:cNvPr id="18" name="Right Arrow 17"/>
          <p:cNvSpPr/>
          <p:nvPr/>
        </p:nvSpPr>
        <p:spPr>
          <a:xfrm>
            <a:off x="4343400" y="2667000"/>
            <a:ext cx="914400" cy="6096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9" name="Picture 18" descr="image_at_epoch_0060"/>
          <p:cNvPicPr>
            <a:picLocks noChangeAspect="1"/>
          </p:cNvPicPr>
          <p:nvPr/>
        </p:nvPicPr>
        <p:blipFill>
          <a:blip r:embed="rId2"/>
          <a:stretch>
            <a:fillRect/>
          </a:stretch>
        </p:blipFill>
        <p:spPr>
          <a:xfrm>
            <a:off x="5334000" y="1447800"/>
            <a:ext cx="3657600" cy="3657600"/>
          </a:xfrm>
          <a:prstGeom prst="rect">
            <a:avLst/>
          </a:prstGeom>
        </p:spPr>
      </p:pic>
      <p:sp>
        <p:nvSpPr>
          <p:cNvPr id="21" name="Text Box 20"/>
          <p:cNvSpPr txBox="1"/>
          <p:nvPr/>
        </p:nvSpPr>
        <p:spPr>
          <a:xfrm>
            <a:off x="6271260" y="5320030"/>
            <a:ext cx="2415540" cy="368300"/>
          </a:xfrm>
          <a:prstGeom prst="rect">
            <a:avLst/>
          </a:prstGeom>
          <a:noFill/>
        </p:spPr>
        <p:txBody>
          <a:bodyPr wrap="square" rtlCol="0">
            <a:spAutoFit/>
          </a:bodyPr>
          <a:p>
            <a:pPr algn="ctr"/>
            <a:r>
              <a:rPr lang="en-IN" altLang="en-US"/>
              <a:t>Final Generated Image</a:t>
            </a: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806037"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p:nvPr/>
        </p:nvSpPr>
        <p:spPr>
          <a:xfrm>
            <a:off x="739774" y="1669133"/>
            <a:ext cx="8613775" cy="2795270"/>
          </a:xfrm>
          <a:prstGeom prst="rect">
            <a:avLst/>
          </a:prstGeom>
        </p:spPr>
        <p:txBody>
          <a:bodyPr vert="horz" wrap="square" lIns="0" tIns="12700" rIns="0" bIns="0" rtlCol="0">
            <a:spAutoFit/>
          </a:bodyPr>
          <a:lstStyle/>
          <a:p>
            <a:pPr marL="12700" algn="just">
              <a:lnSpc>
                <a:spcPct val="100000"/>
              </a:lnSpc>
              <a:spcBef>
                <a:spcPts val="100"/>
              </a:spcBef>
            </a:pPr>
            <a:endParaRPr lang="en-US" sz="1800" spc="-45" dirty="0">
              <a:latin typeface="Trebuchet MS" panose="020B0603020202020204"/>
              <a:cs typeface="Trebuchet MS" panose="020B0603020202020204"/>
            </a:endParaRPr>
          </a:p>
          <a:p>
            <a:pPr marL="12700" algn="just">
              <a:lnSpc>
                <a:spcPct val="100000"/>
              </a:lnSpc>
              <a:spcBef>
                <a:spcPts val="100"/>
              </a:spcBef>
            </a:pPr>
            <a:r>
              <a:rPr lang="en-IN" spc="-45">
                <a:latin typeface="Trebuchet MS" panose="020B0603020202020204"/>
                <a:cs typeface="Trebuchet MS" panose="020B0603020202020204"/>
              </a:rPr>
              <a:t>In conclusion, the proposed algorithm outlines a systematic approach for training a Generative Adversarial Network (GAN) to generate fashion dress images. Beginning with data loading and preprocessing, including reshaping and color conversion, the algorithm progresses to the construction of the generator and discriminator models. Loss functions and optimizers are initialized before entering the training loop, where the models are iteratively trained to generate realistic images. Finally, the trained generator is utilized to produce new fashion dress images. This algorithm provides a structured framework for developing a GAN-based system capable of generating diverse and realistic fashion designs.</a:t>
            </a:r>
            <a:endParaRPr lang="en-IN" spc="-45">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887412"/>
            <a:ext cx="3303904"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panose="020B0603020202020204"/>
                <a:cs typeface="Trebuchet MS" panose="020B0603020202020204"/>
              </a:rPr>
              <a:t>Conclusion</a:t>
            </a:r>
            <a:endParaRPr lang="en-IN" sz="4800" dirty="0">
              <a:latin typeface="Trebuchet MS" panose="020B0603020202020204"/>
              <a:cs typeface="Trebuchet MS" panose="020B0603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296400" y="11436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a:spLocks noGrp="1"/>
          </p:cNvSpPr>
          <p:nvPr>
            <p:ph type="title"/>
          </p:nvPr>
        </p:nvSpPr>
        <p:spPr>
          <a:xfrm>
            <a:off x="755332" y="1366146"/>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REFERENCES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1" name="TextBox 10"/>
          <p:cNvSpPr txBox="1"/>
          <p:nvPr/>
        </p:nvSpPr>
        <p:spPr>
          <a:xfrm>
            <a:off x="755332" y="2551837"/>
            <a:ext cx="6099142" cy="3138170"/>
          </a:xfrm>
          <a:prstGeom prst="rect">
            <a:avLst/>
          </a:prstGeom>
          <a:noFill/>
        </p:spPr>
        <p:txBody>
          <a:bodyPr wrap="square">
            <a:spAutoFit/>
          </a:bodyPr>
          <a:lstStyle/>
          <a:p>
            <a:pPr marL="285750" indent="-285750">
              <a:buClr>
                <a:srgbClr val="92D050"/>
              </a:buClr>
              <a:buFont typeface="Arial" panose="020B0604020202020204" pitchFamily="34" charset="0"/>
              <a:buChar char="•"/>
            </a:pPr>
            <a:r>
              <a:rPr lang="en-IN" b="1" dirty="0"/>
              <a:t>Goodfellow, Ian, et al. "Generative adversarial nets." Advances in neural information processing systems. 2014.</a:t>
            </a:r>
            <a:endParaRPr lang="en-IN" b="1" dirty="0"/>
          </a:p>
          <a:p>
            <a:pPr marL="285750" indent="-285750">
              <a:buClr>
                <a:srgbClr val="92D050"/>
              </a:buClr>
              <a:buFont typeface="Arial" panose="020B0604020202020204" pitchFamily="34" charset="0"/>
              <a:buChar char="•"/>
            </a:pPr>
            <a:endParaRPr lang="en-IN" b="1" dirty="0"/>
          </a:p>
          <a:p>
            <a:pPr marL="285750" indent="-285750">
              <a:buClr>
                <a:srgbClr val="92D050"/>
              </a:buClr>
              <a:buFont typeface="Arial" panose="020B0604020202020204" pitchFamily="34" charset="0"/>
              <a:buChar char="•"/>
            </a:pPr>
            <a:r>
              <a:rPr lang="en-IN" b="1" dirty="0"/>
              <a:t>Zhang, Han, et al. "Self-Attention Generative Adversarial Networks." International Conference on Machine Learning. 2019.</a:t>
            </a:r>
            <a:endParaRPr lang="en-IN" b="1" dirty="0"/>
          </a:p>
          <a:p>
            <a:pPr marL="285750" indent="-285750">
              <a:buClr>
                <a:srgbClr val="92D050"/>
              </a:buClr>
              <a:buFont typeface="Arial" panose="020B0604020202020204" pitchFamily="34" charset="0"/>
              <a:buChar char="•"/>
            </a:pPr>
            <a:endParaRPr lang="en-IN" b="1" dirty="0"/>
          </a:p>
          <a:p>
            <a:pPr marL="285750" indent="-285750">
              <a:buClr>
                <a:srgbClr val="92D050"/>
              </a:buClr>
              <a:buFont typeface="Arial" panose="020B0604020202020204" pitchFamily="34" charset="0"/>
              <a:buChar char="•"/>
            </a:pPr>
            <a:r>
              <a:rPr lang="en-IN" b="1" dirty="0"/>
              <a:t>Karras, Tero, et al. "A Style-Based Generator Architecture for Generative Adversarial Networks." IEEE/CVF Conference on Computer Vision and Pattern Recognition. 2019.</a:t>
            </a: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Space Grotesk" pitchFamily="2" charset="0"/>
              <a:cs typeface="Space Grotesk"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4" y="445388"/>
            <a:ext cx="2536825" cy="752129"/>
          </a:xfrm>
          <a:prstGeom prst="rect">
            <a:avLst/>
          </a:prstGeom>
        </p:spPr>
        <p:txBody>
          <a:bodyPr vert="horz" wrap="square" lIns="0" tIns="13335" rIns="0" bIns="0" rtlCol="0">
            <a:spAutoFit/>
          </a:bodyPr>
          <a:lstStyle/>
          <a:p>
            <a:pPr marL="12700">
              <a:lnSpc>
                <a:spcPct val="100000"/>
              </a:lnSpc>
              <a:spcBef>
                <a:spcPts val="105"/>
              </a:spcBef>
            </a:pPr>
            <a:r>
              <a:rPr lang="en-IN" spc="25" dirty="0"/>
              <a:t>OUTLINE</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4" name="TextBox 23"/>
          <p:cNvSpPr txBox="1"/>
          <p:nvPr/>
        </p:nvSpPr>
        <p:spPr>
          <a:xfrm>
            <a:off x="2396195" y="1241933"/>
            <a:ext cx="6099142" cy="5159554"/>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sz="2400" dirty="0">
                <a:latin typeface="Trebuchet MS" panose="020B0603020202020204" pitchFamily="34" charset="0"/>
              </a:rPr>
              <a:t>Problem Statement</a:t>
            </a:r>
            <a:endParaRPr lang="en-IN" sz="2400" dirty="0">
              <a:latin typeface="Trebuchet MS" panose="020B0603020202020204" pitchFamily="34" charset="0"/>
            </a:endParaRPr>
          </a:p>
          <a:p>
            <a:pPr marL="285750" indent="-285750">
              <a:lnSpc>
                <a:spcPct val="200000"/>
              </a:lnSpc>
              <a:buFont typeface="Arial" panose="020B0604020202020204" pitchFamily="34" charset="0"/>
              <a:buChar char="•"/>
            </a:pPr>
            <a:r>
              <a:rPr lang="en-IN" sz="2400" dirty="0">
                <a:latin typeface="Trebuchet MS" panose="020B0603020202020204" pitchFamily="34" charset="0"/>
              </a:rPr>
              <a:t>Proposed Solution</a:t>
            </a:r>
            <a:endParaRPr lang="en-IN" sz="2400" dirty="0">
              <a:latin typeface="Trebuchet MS" panose="020B0603020202020204" pitchFamily="34" charset="0"/>
            </a:endParaRPr>
          </a:p>
          <a:p>
            <a:pPr marL="285750" indent="-285750">
              <a:lnSpc>
                <a:spcPct val="200000"/>
              </a:lnSpc>
              <a:buFont typeface="Arial" panose="020B0604020202020204" pitchFamily="34" charset="0"/>
              <a:buChar char="•"/>
            </a:pPr>
            <a:r>
              <a:rPr lang="en-IN" sz="2400" dirty="0">
                <a:latin typeface="Trebuchet MS" panose="020B0603020202020204" pitchFamily="34" charset="0"/>
              </a:rPr>
              <a:t>System Approach</a:t>
            </a:r>
            <a:endParaRPr lang="en-IN" sz="2400" dirty="0">
              <a:latin typeface="Trebuchet MS" panose="020B0603020202020204" pitchFamily="34" charset="0"/>
            </a:endParaRPr>
          </a:p>
          <a:p>
            <a:pPr marL="285750" indent="-285750">
              <a:lnSpc>
                <a:spcPct val="200000"/>
              </a:lnSpc>
              <a:buFont typeface="Arial" panose="020B0604020202020204" pitchFamily="34" charset="0"/>
              <a:buChar char="•"/>
            </a:pPr>
            <a:r>
              <a:rPr lang="en-IN" sz="2400" dirty="0">
                <a:latin typeface="Trebuchet MS" panose="020B0603020202020204" pitchFamily="34" charset="0"/>
              </a:rPr>
              <a:t>Algorithm</a:t>
            </a:r>
            <a:endParaRPr lang="en-IN" sz="2400" dirty="0">
              <a:latin typeface="Trebuchet MS" panose="020B0603020202020204" pitchFamily="34" charset="0"/>
            </a:endParaRPr>
          </a:p>
          <a:p>
            <a:pPr marL="285750" indent="-285750">
              <a:lnSpc>
                <a:spcPct val="200000"/>
              </a:lnSpc>
              <a:buFont typeface="Arial" panose="020B0604020202020204" pitchFamily="34" charset="0"/>
              <a:buChar char="•"/>
            </a:pPr>
            <a:r>
              <a:rPr lang="en-IN" sz="2400" dirty="0">
                <a:latin typeface="Trebuchet MS" panose="020B0603020202020204" pitchFamily="34" charset="0"/>
              </a:rPr>
              <a:t>Result</a:t>
            </a:r>
            <a:endParaRPr lang="en-IN" sz="2400" dirty="0">
              <a:latin typeface="Trebuchet MS" panose="020B0603020202020204" pitchFamily="34" charset="0"/>
            </a:endParaRPr>
          </a:p>
          <a:p>
            <a:pPr marL="285750" indent="-285750">
              <a:lnSpc>
                <a:spcPct val="200000"/>
              </a:lnSpc>
              <a:buFont typeface="Arial" panose="020B0604020202020204" pitchFamily="34" charset="0"/>
              <a:buChar char="•"/>
            </a:pPr>
            <a:r>
              <a:rPr lang="en-IN" sz="2400" dirty="0">
                <a:latin typeface="Trebuchet MS" panose="020B0603020202020204" pitchFamily="34" charset="0"/>
              </a:rPr>
              <a:t>Conclusion</a:t>
            </a:r>
            <a:endParaRPr lang="en-IN" sz="2400" dirty="0">
              <a:latin typeface="Trebuchet MS" panose="020B0603020202020204" pitchFamily="34" charset="0"/>
            </a:endParaRPr>
          </a:p>
          <a:p>
            <a:pPr marL="285750" indent="-285750">
              <a:lnSpc>
                <a:spcPct val="200000"/>
              </a:lnSpc>
              <a:buFont typeface="Arial" panose="020B0604020202020204" pitchFamily="34" charset="0"/>
              <a:buChar char="•"/>
            </a:pPr>
            <a:r>
              <a:rPr lang="en-IN" sz="2400" dirty="0">
                <a:latin typeface="Trebuchet MS" panose="020B0603020202020204" pitchFamily="34" charset="0"/>
              </a:rPr>
              <a:t>References</a:t>
            </a:r>
            <a:endParaRPr lang="en-IN" sz="240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1447800"/>
            <a:ext cx="61001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PROBLEM STATEMENT</a:t>
            </a:r>
            <a:endParaRPr sz="4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834072" y="2324949"/>
            <a:ext cx="7316771" cy="2030095"/>
          </a:xfrm>
          <a:prstGeom prst="rect">
            <a:avLst/>
          </a:prstGeom>
          <a:noFill/>
        </p:spPr>
        <p:txBody>
          <a:bodyPr wrap="square">
            <a:spAutoFit/>
          </a:bodyPr>
          <a:lstStyle/>
          <a:p>
            <a:pPr algn="just"/>
            <a:r>
              <a:rPr lang="en-IN" dirty="0">
                <a:latin typeface="Trebuchet MS" panose="020B0603020202020204" pitchFamily="34" charset="0"/>
              </a:rPr>
              <a:t>This project aims to develop a Generative Adversarial Network (GAN) capable of generating high-resolution, color images of fashion dresses resembling those found in the Fashion MINIST dataset. Key challenges include dataset augmentation to enhance diversity, style transfer for user customization, ensuring realism and coherence in generated designs, and establishing robust evaluation metrics for objective assessment.</a:t>
            </a: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0858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457200"/>
            <a:ext cx="5636895"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PROPOSED</a:t>
            </a:r>
            <a:r>
              <a:rPr lang="en-IN" sz="4250" spc="-20" dirty="0"/>
              <a:t> SOLUTION</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834072" y="1375261"/>
            <a:ext cx="7316771" cy="4477385"/>
          </a:xfrm>
          <a:prstGeom prst="rect">
            <a:avLst/>
          </a:prstGeom>
          <a:noFill/>
        </p:spPr>
        <p:txBody>
          <a:bodyPr wrap="square">
            <a:spAutoFit/>
          </a:bodyPr>
          <a:lstStyle/>
          <a:p>
            <a:pPr algn="just"/>
            <a:r>
              <a:rPr lang="en-IN" sz="1500">
                <a:latin typeface="Trebuchet MS" panose="020B0603020202020204" pitchFamily="34" charset="0"/>
              </a:rPr>
              <a:t>A specialized Generative Adversarial Network (GAN) is at the core of our approach for fashion dress image generation. GANs consist of two neural networks: a generator and a discriminator, which are trained simultaneously in a competitive manner.</a:t>
            </a:r>
            <a:endParaRPr lang="en-IN" sz="1500">
              <a:latin typeface="Trebuchet MS" panose="020B0603020202020204" pitchFamily="34" charset="0"/>
            </a:endParaRPr>
          </a:p>
          <a:p>
            <a:pPr algn="just"/>
            <a:endParaRPr lang="en-IN" sz="1500">
              <a:latin typeface="Trebuchet MS" panose="020B0603020202020204" pitchFamily="34" charset="0"/>
            </a:endParaRPr>
          </a:p>
          <a:p>
            <a:pPr algn="just"/>
            <a:r>
              <a:rPr lang="en-IN" sz="1500">
                <a:latin typeface="Trebuchet MS" panose="020B0603020202020204" pitchFamily="34" charset="0"/>
              </a:rPr>
              <a:t>The generator learns to create realistic images of fashion dresses from random noise input, while the discriminator learns to distinguish between real images from the Fashion MINIST dataset and fake images generated by the generator. Through this adversarial training process, the generator improves its ability to produce high-quality, realistic images that closely resemble real fashion garments.</a:t>
            </a:r>
            <a:endParaRPr lang="en-IN" sz="1500">
              <a:latin typeface="Trebuchet MS" panose="020B0603020202020204" pitchFamily="34" charset="0"/>
            </a:endParaRPr>
          </a:p>
          <a:p>
            <a:pPr algn="just"/>
            <a:endParaRPr lang="en-IN" sz="1500">
              <a:latin typeface="Trebuchet MS" panose="020B0603020202020204" pitchFamily="34" charset="0"/>
            </a:endParaRPr>
          </a:p>
          <a:p>
            <a:pPr algn="just"/>
            <a:r>
              <a:rPr lang="en-IN" sz="1500">
                <a:latin typeface="Trebuchet MS" panose="020B0603020202020204" pitchFamily="34" charset="0"/>
              </a:rPr>
              <a:t>To tailor the GAN specifically for fashion dress image generation, we will customize the architecture and training process to capture the intricate details and nuances of diverse fashion styles, patterns, and textures. Additionally, we will integrate style transfer mechanisms to allow users to customize generated dresses according to their preferences, enhancing the versatility and interactivity of the model.</a:t>
            </a:r>
            <a:endParaRPr lang="en-IN" sz="1500">
              <a:latin typeface="Trebuchet MS" panose="020B0603020202020204" pitchFamily="34" charset="0"/>
            </a:endParaRPr>
          </a:p>
          <a:p>
            <a:pPr algn="just"/>
            <a:endParaRPr lang="en-IN" sz="1500">
              <a:latin typeface="Trebuchet MS" panose="020B0603020202020204" pitchFamily="34" charset="0"/>
            </a:endParaRPr>
          </a:p>
          <a:p>
            <a:pPr algn="just"/>
            <a:endParaRPr lang="en-IN" sz="15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1791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753427"/>
            <a:ext cx="526351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a:t>
            </a:r>
            <a:endParaRPr lang="en-IN" sz="425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668418" y="1953328"/>
            <a:ext cx="7561181" cy="4276725"/>
          </a:xfrm>
          <a:prstGeom prst="rect">
            <a:avLst/>
          </a:prstGeom>
          <a:noFill/>
        </p:spPr>
        <p:txBody>
          <a:bodyPr wrap="square">
            <a:spAutoFit/>
          </a:bodyPr>
          <a:lstStyle/>
          <a:p>
            <a:pPr algn="just"/>
            <a:r>
              <a:rPr lang="en-IN" sz="1700" b="1" dirty="0">
                <a:latin typeface="Trebuchet MS" panose="020B0603020202020204" pitchFamily="34" charset="0"/>
              </a:rPr>
              <a:t>Hardware</a:t>
            </a:r>
            <a:r>
              <a:rPr lang="en-IN" sz="1700" dirty="0">
                <a:latin typeface="Trebuchet MS" panose="020B0603020202020204" pitchFamily="34" charset="0"/>
              </a:rPr>
              <a:t>:</a:t>
            </a:r>
            <a:endParaRPr lang="en-IN" sz="1700" dirty="0">
              <a:latin typeface="Trebuchet MS" panose="020B0603020202020204" pitchFamily="34" charset="0"/>
            </a:endParaRP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CPU</a:t>
            </a:r>
            <a:r>
              <a:rPr lang="en-IN" sz="1700" dirty="0">
                <a:latin typeface="Trebuchet MS" panose="020B0603020202020204" pitchFamily="34" charset="0"/>
              </a:rPr>
              <a:t>: A multi-core processor with a clock speed of at least 2 GHz is recommended for handling the computational demands of CNN training and inference.</a:t>
            </a:r>
            <a:endParaRPr lang="en-IN" sz="1700" dirty="0">
              <a:latin typeface="Trebuchet MS" panose="020B0603020202020204" pitchFamily="34" charset="0"/>
            </a:endParaRP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Memory</a:t>
            </a:r>
            <a:r>
              <a:rPr lang="en-IN" sz="1700" dirty="0">
                <a:latin typeface="Trebuchet MS" panose="020B0603020202020204" pitchFamily="34" charset="0"/>
              </a:rPr>
              <a:t>: A minimum of 8 GB RAM is necessary for smooth operation, particularly during model training with large datasets.</a:t>
            </a:r>
            <a:endParaRPr lang="en-IN" sz="1700" dirty="0">
              <a:latin typeface="Trebuchet MS" panose="020B0603020202020204" pitchFamily="34" charset="0"/>
            </a:endParaRP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GPU</a:t>
            </a:r>
            <a:r>
              <a:rPr lang="en-IN" sz="1700" dirty="0">
                <a:latin typeface="Trebuchet MS" panose="020B0603020202020204" pitchFamily="34" charset="0"/>
              </a:rPr>
              <a:t>: A powerful graphics card, such as the NVIDIA RTX 4070, with CUDA cores is essential for accelerating image rendering tasks, particularly in deep learning applications like CNN training and inference.</a:t>
            </a:r>
            <a:endParaRPr lang="en-IN" sz="1700" dirty="0">
              <a:latin typeface="Trebuchet MS" panose="020B0603020202020204" pitchFamily="34" charset="0"/>
            </a:endParaRP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Internet Speed</a:t>
            </a:r>
            <a:r>
              <a:rPr lang="en-IN" sz="1700" dirty="0">
                <a:latin typeface="Trebuchet MS" panose="020B0603020202020204" pitchFamily="34" charset="0"/>
              </a:rPr>
              <a:t>: A stable broadband connection with a minimum download speed of 5 Mbps and upload speed of 1 Mbps is required for package downloads, updates, and web application serving.</a:t>
            </a:r>
            <a:endParaRPr lang="en-IN" sz="17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610600" y="7251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478620"/>
            <a:ext cx="718502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 – CONT.</a:t>
            </a:r>
            <a:endParaRPr lang="en-IN" sz="425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668418" y="1423405"/>
            <a:ext cx="7561181" cy="4538345"/>
          </a:xfrm>
          <a:prstGeom prst="rect">
            <a:avLst/>
          </a:prstGeom>
          <a:noFill/>
        </p:spPr>
        <p:txBody>
          <a:bodyPr wrap="square">
            <a:spAutoFit/>
          </a:bodyPr>
          <a:lstStyle/>
          <a:p>
            <a:r>
              <a:rPr lang="en-IN" sz="1700" b="1" dirty="0">
                <a:latin typeface="Trebuchet MS" panose="020B0603020202020204" pitchFamily="34" charset="0"/>
              </a:rPr>
              <a:t>Software</a:t>
            </a:r>
            <a:r>
              <a:rPr lang="en-IN" sz="1700" dirty="0">
                <a:latin typeface="Trebuchet MS" panose="020B0603020202020204" pitchFamily="34" charset="0"/>
              </a:rPr>
              <a:t>:</a:t>
            </a:r>
            <a:endParaRPr lang="en-IN" sz="1700" dirty="0">
              <a:latin typeface="Trebuchet MS" panose="020B0603020202020204" pitchFamily="34" charset="0"/>
            </a:endParaRPr>
          </a:p>
          <a:p>
            <a:r>
              <a:rPr lang="en-IN" sz="1700" b="1" dirty="0">
                <a:latin typeface="Trebuchet MS" panose="020B0603020202020204" pitchFamily="34" charset="0"/>
              </a:rPr>
              <a:t>Jupyter</a:t>
            </a:r>
            <a:r>
              <a:rPr lang="en-IN" sz="1700" dirty="0">
                <a:latin typeface="Trebuchet MS" panose="020B0603020202020204" pitchFamily="34" charset="0"/>
              </a:rPr>
              <a:t>: Enables interactive development and experimentation through Notebooks, facilitating Python code execution.</a:t>
            </a:r>
            <a:endParaRPr lang="en-IN" sz="1700" dirty="0">
              <a:latin typeface="Trebuchet MS" panose="020B0603020202020204" pitchFamily="34" charset="0"/>
            </a:endParaRPr>
          </a:p>
          <a:p>
            <a:endParaRPr lang="en-IN" sz="1700" dirty="0">
              <a:latin typeface="Trebuchet MS" panose="020B0603020202020204" pitchFamily="34" charset="0"/>
            </a:endParaRPr>
          </a:p>
          <a:p>
            <a:r>
              <a:rPr lang="en-IN" sz="1700" b="1" dirty="0">
                <a:latin typeface="Trebuchet MS" panose="020B0603020202020204" pitchFamily="34" charset="0"/>
              </a:rPr>
              <a:t>TensorFlow</a:t>
            </a:r>
            <a:r>
              <a:rPr lang="en-IN" sz="1700" dirty="0">
                <a:latin typeface="Trebuchet MS" panose="020B0603020202020204" pitchFamily="34" charset="0"/>
              </a:rPr>
              <a:t>: Popular machine learning framework for implementing CNN architectures, handling training, and inference tasks.</a:t>
            </a:r>
            <a:endParaRPr lang="en-IN" sz="1700" dirty="0">
              <a:latin typeface="Trebuchet MS" panose="020B0603020202020204" pitchFamily="34" charset="0"/>
            </a:endParaRPr>
          </a:p>
          <a:p>
            <a:endParaRPr lang="en-IN" sz="1700" dirty="0">
              <a:latin typeface="Trebuchet MS" panose="020B0603020202020204" pitchFamily="34" charset="0"/>
            </a:endParaRPr>
          </a:p>
          <a:p>
            <a:r>
              <a:rPr lang="en-IN" sz="1700" b="1" dirty="0">
                <a:latin typeface="Trebuchet MS" panose="020B0603020202020204" pitchFamily="34" charset="0"/>
              </a:rPr>
              <a:t>NumPy</a:t>
            </a:r>
            <a:r>
              <a:rPr lang="en-IN" sz="1700" dirty="0">
                <a:latin typeface="Trebuchet MS" panose="020B0603020202020204" pitchFamily="34" charset="0"/>
              </a:rPr>
              <a:t>: Fundamental for scientific computing, it manages multidimensional arrays and executes mathematical operations within TensorFlow.</a:t>
            </a:r>
            <a:endParaRPr lang="en-IN" sz="1700" dirty="0">
              <a:latin typeface="Trebuchet MS" panose="020B0603020202020204" pitchFamily="34" charset="0"/>
            </a:endParaRPr>
          </a:p>
          <a:p>
            <a:endParaRPr lang="en-IN" sz="1700" dirty="0">
              <a:latin typeface="Trebuchet MS" panose="020B0603020202020204" pitchFamily="34" charset="0"/>
            </a:endParaRPr>
          </a:p>
          <a:p>
            <a:r>
              <a:rPr lang="en-IN" sz="1700" b="1" dirty="0">
                <a:latin typeface="Trebuchet MS" panose="020B0603020202020204" pitchFamily="34" charset="0"/>
              </a:rPr>
              <a:t>Matplotlib</a:t>
            </a:r>
            <a:r>
              <a:rPr lang="en-IN" sz="1700" dirty="0">
                <a:latin typeface="Trebuchet MS" panose="020B0603020202020204" pitchFamily="34" charset="0"/>
              </a:rPr>
              <a:t>: Facilitates data visualization and plotting, aiding in analyzing and interpreting model performance and results.</a:t>
            </a:r>
            <a:endParaRPr lang="en-IN" sz="1700" dirty="0">
              <a:latin typeface="Trebuchet MS" panose="020B0603020202020204" pitchFamily="34" charset="0"/>
            </a:endParaRPr>
          </a:p>
          <a:p>
            <a:endParaRPr lang="en-IN" sz="1700" dirty="0">
              <a:latin typeface="Trebuchet MS" panose="020B0603020202020204" pitchFamily="34" charset="0"/>
            </a:endParaRPr>
          </a:p>
          <a:p>
            <a:r>
              <a:rPr lang="en-IN" sz="1700" b="1" dirty="0">
                <a:latin typeface="Trebuchet MS" panose="020B0603020202020204" pitchFamily="34" charset="0"/>
              </a:rPr>
              <a:t>Scikit-learn</a:t>
            </a:r>
            <a:r>
              <a:rPr lang="en-IN" sz="1700" dirty="0">
                <a:latin typeface="Trebuchet MS" panose="020B0603020202020204" pitchFamily="34" charset="0"/>
              </a:rPr>
              <a:t>: Offers various machine learning algorithms and tools for model evaluation and validation, complementing TensorFlow for comprehensive model development.</a:t>
            </a:r>
            <a:endParaRPr lang="en-IN" sz="17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723900" y="281662"/>
            <a:ext cx="5014595"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a:t>
            </a:r>
            <a:endParaRPr sz="44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723899" y="1074775"/>
            <a:ext cx="7770829" cy="1322070"/>
          </a:xfrm>
          <a:prstGeom prst="rect">
            <a:avLst/>
          </a:prstGeom>
          <a:noFill/>
        </p:spPr>
        <p:txBody>
          <a:bodyPr wrap="square">
            <a:spAutoFit/>
          </a:bodyPr>
          <a:lstStyle/>
          <a:p>
            <a:pPr algn="just"/>
            <a:r>
              <a:rPr lang="en-IN" sz="1600" b="1" dirty="0">
                <a:latin typeface="Trebuchet MS" panose="020B0603020202020204" pitchFamily="34" charset="0"/>
              </a:rPr>
              <a:t>Phase 1: Loading Dataset </a:t>
            </a:r>
            <a:endParaRPr lang="en-IN" sz="1600" b="1" dirty="0">
              <a:latin typeface="Trebuchet MS" panose="020B0603020202020204" pitchFamily="34" charset="0"/>
            </a:endParaRPr>
          </a:p>
          <a:p>
            <a:pPr algn="just"/>
            <a:endParaRPr lang="en-IN" sz="1600" dirty="0">
              <a:latin typeface="Trebuchet MS" panose="020B0603020202020204" pitchFamily="34" charset="0"/>
            </a:endParaRPr>
          </a:p>
          <a:p>
            <a:pPr marL="285750" indent="-285750" algn="just">
              <a:buFont typeface="Arial" panose="020B0604020202020204" pitchFamily="34" charset="0"/>
              <a:buChar char="•"/>
            </a:pPr>
            <a:r>
              <a:rPr lang="en-IN" sz="1600" dirty="0">
                <a:latin typeface="Trebuchet MS" panose="020B0603020202020204" pitchFamily="34" charset="0"/>
              </a:rPr>
              <a:t>Load the Fashion MINIST dataset containing images of fashion items, including dresses.</a:t>
            </a:r>
            <a:endParaRPr lang="en-IN" sz="1600" dirty="0">
              <a:latin typeface="Trebuchet MS" panose="020B0603020202020204" pitchFamily="34" charset="0"/>
            </a:endParaRPr>
          </a:p>
          <a:p>
            <a:pPr marL="285750" indent="-285750" algn="just">
              <a:buFont typeface="Arial" panose="020B0604020202020204" pitchFamily="34" charset="0"/>
              <a:buChar char="•"/>
            </a:pPr>
            <a:endParaRPr lang="en-IN" sz="1600" dirty="0">
              <a:latin typeface="Trebuchet MS" panose="020B0603020202020204" pitchFamily="34" charset="0"/>
            </a:endParaRPr>
          </a:p>
        </p:txBody>
      </p:sp>
      <p:sp>
        <p:nvSpPr>
          <p:cNvPr id="12" name="TextBox 11"/>
          <p:cNvSpPr txBox="1"/>
          <p:nvPr/>
        </p:nvSpPr>
        <p:spPr>
          <a:xfrm>
            <a:off x="723899" y="4573533"/>
            <a:ext cx="7770829" cy="1568450"/>
          </a:xfrm>
          <a:prstGeom prst="rect">
            <a:avLst/>
          </a:prstGeom>
          <a:noFill/>
        </p:spPr>
        <p:txBody>
          <a:bodyPr wrap="square">
            <a:spAutoFit/>
          </a:bodyPr>
          <a:lstStyle/>
          <a:p>
            <a:r>
              <a:rPr lang="en-IN" sz="1600" b="1" dirty="0">
                <a:latin typeface="Trebuchet MS" panose="020B0603020202020204" pitchFamily="34" charset="0"/>
              </a:rPr>
              <a:t>Phase 2: Pre-Processsing</a:t>
            </a:r>
            <a:endParaRPr lang="en-IN" sz="1600" b="1" dirty="0">
              <a:latin typeface="Trebuchet MS" panose="020B0603020202020204" pitchFamily="34" charset="0"/>
            </a:endParaRPr>
          </a:p>
          <a:p>
            <a:endParaRPr lang="en-IN" sz="1600" dirty="0">
              <a:latin typeface="Trebuchet MS" panose="020B0603020202020204" pitchFamily="34" charset="0"/>
            </a:endParaRPr>
          </a:p>
          <a:p>
            <a:pPr marL="285750" indent="-285750">
              <a:buFont typeface="Arial" panose="020B0604020202020204" pitchFamily="34" charset="0"/>
              <a:buChar char="•"/>
            </a:pPr>
            <a:r>
              <a:rPr lang="en-IN" sz="1600" dirty="0">
                <a:latin typeface="Trebuchet MS" panose="020B0603020202020204" pitchFamily="34" charset="0"/>
              </a:rPr>
              <a:t>Reshape images to the desired dimensions.</a:t>
            </a:r>
            <a:endParaRPr lang="en-IN" sz="1600" dirty="0">
              <a:latin typeface="Trebuchet MS" panose="020B0603020202020204" pitchFamily="34" charset="0"/>
            </a:endParaRPr>
          </a:p>
          <a:p>
            <a:pPr marL="285750" indent="-285750">
              <a:buFont typeface="Arial" panose="020B0604020202020204" pitchFamily="34" charset="0"/>
              <a:buChar char="•"/>
            </a:pPr>
            <a:r>
              <a:rPr lang="en-IN" sz="1600" dirty="0">
                <a:latin typeface="Trebuchet MS" panose="020B0603020202020204" pitchFamily="34" charset="0"/>
              </a:rPr>
              <a:t>Convert grayscale images to RGB format if necessary.</a:t>
            </a:r>
            <a:endParaRPr lang="en-IN" sz="1600" dirty="0">
              <a:latin typeface="Trebuchet MS" panose="020B0603020202020204" pitchFamily="34" charset="0"/>
            </a:endParaRPr>
          </a:p>
          <a:p>
            <a:pPr marL="285750" indent="-285750">
              <a:buFont typeface="Arial" panose="020B0604020202020204" pitchFamily="34" charset="0"/>
              <a:buChar char="•"/>
            </a:pPr>
            <a:r>
              <a:rPr lang="en-IN" sz="1600" dirty="0">
                <a:latin typeface="Trebuchet MS" panose="020B0603020202020204" pitchFamily="34" charset="0"/>
              </a:rPr>
              <a:t>Normalize pixel values to the range [-1, 1] to ensure numerical stability during training.</a:t>
            </a:r>
            <a:endParaRPr lang="en-IN" sz="1600" dirty="0">
              <a:latin typeface="Trebuchet MS" panose="020B0603020202020204" pitchFamily="34" charset="0"/>
            </a:endParaRPr>
          </a:p>
        </p:txBody>
      </p:sp>
      <p:pic>
        <p:nvPicPr>
          <p:cNvPr id="7" name="Picture 6" descr="1"/>
          <p:cNvPicPr>
            <a:picLocks noChangeAspect="1"/>
          </p:cNvPicPr>
          <p:nvPr/>
        </p:nvPicPr>
        <p:blipFill>
          <a:blip r:embed="rId2"/>
          <a:stretch>
            <a:fillRect/>
          </a:stretch>
        </p:blipFill>
        <p:spPr>
          <a:xfrm>
            <a:off x="3200400" y="1981200"/>
            <a:ext cx="3128645" cy="2514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821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95250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5821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723900" y="281662"/>
            <a:ext cx="5753100"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 - CONT.</a:t>
            </a:r>
            <a:endParaRPr sz="44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723900" y="1074775"/>
            <a:ext cx="7770829" cy="1322070"/>
          </a:xfrm>
          <a:prstGeom prst="rect">
            <a:avLst/>
          </a:prstGeom>
          <a:noFill/>
        </p:spPr>
        <p:txBody>
          <a:bodyPr wrap="square">
            <a:spAutoFit/>
          </a:bodyPr>
          <a:lstStyle/>
          <a:p>
            <a:pPr algn="just"/>
            <a:r>
              <a:rPr lang="en-US" sz="1600" b="1" dirty="0">
                <a:latin typeface="Trebuchet MS" panose="020B0603020202020204" pitchFamily="34" charset="0"/>
              </a:rPr>
              <a:t>Phase 3: </a:t>
            </a:r>
            <a:r>
              <a:rPr lang="en-IN" altLang="en-US" sz="1600" b="1" dirty="0">
                <a:latin typeface="Trebuchet MS" panose="020B0603020202020204" pitchFamily="34" charset="0"/>
              </a:rPr>
              <a:t>Build Generative and Discriminator Models</a:t>
            </a:r>
            <a:endParaRPr lang="en-IN" altLang="en-US" sz="1600" b="1" dirty="0">
              <a:latin typeface="Trebuchet MS" panose="020B0603020202020204" pitchFamily="34" charset="0"/>
            </a:endParaRPr>
          </a:p>
          <a:p>
            <a:pPr marL="285750" indent="-285750" algn="just">
              <a:buFont typeface="Arial" panose="020B0604020202020204" pitchFamily="34" charset="0"/>
              <a:buChar char="•"/>
            </a:pPr>
            <a:r>
              <a:rPr lang="en-US" sz="1600" dirty="0">
                <a:latin typeface="Trebuchet MS" panose="020B0603020202020204" pitchFamily="34" charset="0"/>
              </a:rPr>
              <a:t>Design the layers of the generator to transform random noise into realistic fashion dress images.</a:t>
            </a:r>
            <a:endParaRPr lang="en-US" sz="1600" dirty="0">
              <a:latin typeface="Trebuchet MS" panose="020B0603020202020204" pitchFamily="34" charset="0"/>
            </a:endParaRPr>
          </a:p>
          <a:p>
            <a:pPr marL="285750" indent="-285750" algn="just">
              <a:buFont typeface="Arial" panose="020B0604020202020204" pitchFamily="34" charset="0"/>
              <a:buChar char="•"/>
            </a:pPr>
            <a:r>
              <a:rPr lang="en-US" sz="1600" dirty="0">
                <a:latin typeface="Trebuchet MS" panose="020B0603020202020204" pitchFamily="34" charset="0"/>
              </a:rPr>
              <a:t>Design the layers of the discriminator to distinguish between real and fake images.</a:t>
            </a:r>
            <a:endParaRPr lang="en-US" sz="1600" dirty="0">
              <a:latin typeface="Trebuchet MS" panose="020B0603020202020204" pitchFamily="34" charset="0"/>
            </a:endParaRPr>
          </a:p>
        </p:txBody>
      </p:sp>
      <p:pic>
        <p:nvPicPr>
          <p:cNvPr id="7" name="Picture 6" descr="Screenshot 2024-04-02 000215"/>
          <p:cNvPicPr>
            <a:picLocks noChangeAspect="1"/>
          </p:cNvPicPr>
          <p:nvPr/>
        </p:nvPicPr>
        <p:blipFill>
          <a:blip r:embed="rId1"/>
          <a:stretch>
            <a:fillRect/>
          </a:stretch>
        </p:blipFill>
        <p:spPr>
          <a:xfrm>
            <a:off x="990600" y="2472690"/>
            <a:ext cx="3542665" cy="3547110"/>
          </a:xfrm>
          <a:prstGeom prst="rect">
            <a:avLst/>
          </a:prstGeom>
        </p:spPr>
      </p:pic>
      <p:pic>
        <p:nvPicPr>
          <p:cNvPr id="9" name="Picture 8" descr="Screenshot 2024-04-02 000231"/>
          <p:cNvPicPr>
            <a:picLocks noChangeAspect="1"/>
          </p:cNvPicPr>
          <p:nvPr/>
        </p:nvPicPr>
        <p:blipFill>
          <a:blip r:embed="rId2"/>
          <a:stretch>
            <a:fillRect/>
          </a:stretch>
        </p:blipFill>
        <p:spPr>
          <a:xfrm>
            <a:off x="5181600" y="2438400"/>
            <a:ext cx="3734435" cy="3502025"/>
          </a:xfrm>
          <a:prstGeom prst="rect">
            <a:avLst/>
          </a:prstGeom>
        </p:spPr>
      </p:pic>
      <p:sp>
        <p:nvSpPr>
          <p:cNvPr id="11" name="Text Box 10"/>
          <p:cNvSpPr txBox="1"/>
          <p:nvPr/>
        </p:nvSpPr>
        <p:spPr>
          <a:xfrm>
            <a:off x="1546225" y="6095365"/>
            <a:ext cx="1958975" cy="340995"/>
          </a:xfrm>
          <a:prstGeom prst="rect">
            <a:avLst/>
          </a:prstGeom>
          <a:noFill/>
        </p:spPr>
        <p:txBody>
          <a:bodyPr wrap="square" rtlCol="0">
            <a:noAutofit/>
          </a:bodyPr>
          <a:p>
            <a:pPr algn="ctr"/>
            <a:r>
              <a:rPr lang="en-IN" altLang="en-US" sz="1600"/>
              <a:t>Generator Layers</a:t>
            </a:r>
            <a:endParaRPr lang="en-IN" altLang="en-US" sz="1600"/>
          </a:p>
        </p:txBody>
      </p:sp>
      <p:sp>
        <p:nvSpPr>
          <p:cNvPr id="13" name="Text Box 12"/>
          <p:cNvSpPr txBox="1"/>
          <p:nvPr/>
        </p:nvSpPr>
        <p:spPr>
          <a:xfrm>
            <a:off x="5796280" y="6099175"/>
            <a:ext cx="2357120" cy="368300"/>
          </a:xfrm>
          <a:prstGeom prst="rect">
            <a:avLst/>
          </a:prstGeom>
          <a:noFill/>
        </p:spPr>
        <p:txBody>
          <a:bodyPr wrap="square" rtlCol="0">
            <a:spAutoFit/>
          </a:bodyPr>
          <a:p>
            <a:r>
              <a:rPr lang="en-IN" altLang="en-US"/>
              <a:t>Discriminator Layers</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89916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723900" y="281662"/>
            <a:ext cx="5753100"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 - CONT.</a:t>
            </a:r>
            <a:endParaRPr sz="44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723900" y="998575"/>
            <a:ext cx="7770829" cy="5262245"/>
          </a:xfrm>
          <a:prstGeom prst="rect">
            <a:avLst/>
          </a:prstGeom>
          <a:noFill/>
        </p:spPr>
        <p:txBody>
          <a:bodyPr wrap="square">
            <a:spAutoFit/>
          </a:bodyPr>
          <a:lstStyle/>
          <a:p>
            <a:pPr algn="just"/>
            <a:r>
              <a:rPr lang="en-US" sz="1600" b="1" dirty="0">
                <a:latin typeface="Trebuchet MS" panose="020B0603020202020204" pitchFamily="34" charset="0"/>
              </a:rPr>
              <a:t>Phase </a:t>
            </a:r>
            <a:r>
              <a:rPr lang="en-IN" altLang="en-US" sz="1600" b="1" dirty="0">
                <a:latin typeface="Trebuchet MS" panose="020B0603020202020204" pitchFamily="34" charset="0"/>
              </a:rPr>
              <a:t>4</a:t>
            </a:r>
            <a:r>
              <a:rPr lang="en-US" sz="1600" b="1" dirty="0">
                <a:latin typeface="Trebuchet MS" panose="020B0603020202020204" pitchFamily="34" charset="0"/>
              </a:rPr>
              <a:t>:</a:t>
            </a:r>
            <a:r>
              <a:rPr sz="1600" b="1" dirty="0">
                <a:latin typeface="Trebuchet MS" panose="020B0603020202020204" pitchFamily="34" charset="0"/>
              </a:rPr>
              <a:t>Training Loop</a:t>
            </a:r>
            <a:endParaRPr sz="1600" b="1" dirty="0">
              <a:latin typeface="Trebuchet MS" panose="020B0603020202020204" pitchFamily="34" charset="0"/>
            </a:endParaRPr>
          </a:p>
          <a:p>
            <a:pPr marL="285750" indent="-285750" algn="just">
              <a:buFont typeface="Arial" panose="020B0604020202020204" pitchFamily="34" charset="0"/>
              <a:buChar char="•"/>
            </a:pPr>
            <a:r>
              <a:rPr lang="en-US" sz="1600" dirty="0">
                <a:latin typeface="Trebuchet MS" panose="020B0603020202020204" pitchFamily="34" charset="0"/>
              </a:rPr>
              <a:t>For each epoch, iterate over mini-batches of the training dataset.</a:t>
            </a:r>
            <a:endParaRPr lang="en-US" sz="1600" dirty="0">
              <a:latin typeface="Trebuchet MS" panose="020B0603020202020204" pitchFamily="34" charset="0"/>
            </a:endParaRPr>
          </a:p>
          <a:p>
            <a:pPr marL="285750" indent="-285750" algn="just">
              <a:buFont typeface="Arial" panose="020B0604020202020204" pitchFamily="34" charset="0"/>
              <a:buChar char="•"/>
            </a:pPr>
            <a:endParaRPr lang="en-US" sz="1600" dirty="0">
              <a:latin typeface="Trebuchet MS" panose="020B0603020202020204" pitchFamily="34" charset="0"/>
            </a:endParaRPr>
          </a:p>
          <a:p>
            <a:pPr marL="285750" indent="-285750" algn="just">
              <a:buFont typeface="Arial" panose="020B0604020202020204" pitchFamily="34" charset="0"/>
              <a:buChar char="•"/>
            </a:pPr>
            <a:r>
              <a:rPr lang="en-US" sz="1600" dirty="0">
                <a:latin typeface="Trebuchet MS" panose="020B0603020202020204" pitchFamily="34" charset="0"/>
              </a:rPr>
              <a:t>Train the discriminator:</a:t>
            </a:r>
            <a:endParaRPr lang="en-US" sz="1600" dirty="0">
              <a:latin typeface="Trebuchet MS" panose="020B0603020202020204" pitchFamily="34" charset="0"/>
            </a:endParaRPr>
          </a:p>
          <a:p>
            <a:pPr marL="285750" indent="-285750" algn="just">
              <a:buFont typeface="Arial" panose="020B0604020202020204" pitchFamily="34" charset="0"/>
              <a:buChar char="•"/>
            </a:pPr>
            <a:endParaRPr lang="en-US" sz="1600" dirty="0">
              <a:latin typeface="Trebuchet MS" panose="020B0603020202020204" pitchFamily="34" charset="0"/>
            </a:endParaRPr>
          </a:p>
          <a:p>
            <a:pPr marL="742950" lvl="1" indent="-285750" algn="just">
              <a:buFont typeface="Arial" panose="020B0604020202020204" pitchFamily="34" charset="0"/>
              <a:buChar char="•"/>
            </a:pPr>
            <a:r>
              <a:rPr lang="en-US" sz="1600" dirty="0">
                <a:latin typeface="Trebuchet MS" panose="020B0603020202020204" pitchFamily="34" charset="0"/>
              </a:rPr>
              <a:t>Feed real images through the discriminator and compute the loss.</a:t>
            </a:r>
            <a:endParaRPr lang="en-US" sz="1600" dirty="0">
              <a:latin typeface="Trebuchet MS" panose="020B0603020202020204" pitchFamily="34" charset="0"/>
            </a:endParaRPr>
          </a:p>
          <a:p>
            <a:pPr marL="742950" lvl="1" indent="-285750" algn="just">
              <a:buFont typeface="Arial" panose="020B0604020202020204" pitchFamily="34" charset="0"/>
              <a:buChar char="•"/>
            </a:pPr>
            <a:endParaRPr lang="en-US" sz="1600" dirty="0">
              <a:latin typeface="Trebuchet MS" panose="020B0603020202020204" pitchFamily="34" charset="0"/>
            </a:endParaRPr>
          </a:p>
          <a:p>
            <a:pPr marL="742950" lvl="1" indent="-285750" algn="just">
              <a:buFont typeface="Arial" panose="020B0604020202020204" pitchFamily="34" charset="0"/>
              <a:buChar char="•"/>
            </a:pPr>
            <a:r>
              <a:rPr lang="en-US" sz="1600" dirty="0">
                <a:latin typeface="Trebuchet MS" panose="020B0603020202020204" pitchFamily="34" charset="0"/>
              </a:rPr>
              <a:t>Feed fake images generated by the generator through the discriminator and compute the loss.</a:t>
            </a:r>
            <a:endParaRPr lang="en-US" sz="1600" dirty="0">
              <a:latin typeface="Trebuchet MS" panose="020B0603020202020204" pitchFamily="34" charset="0"/>
            </a:endParaRPr>
          </a:p>
          <a:p>
            <a:pPr marL="742950" lvl="1" indent="-285750" algn="just">
              <a:buFont typeface="Arial" panose="020B0604020202020204" pitchFamily="34" charset="0"/>
              <a:buChar char="•"/>
            </a:pPr>
            <a:endParaRPr lang="en-US" sz="1600" dirty="0">
              <a:latin typeface="Trebuchet MS" panose="020B0603020202020204" pitchFamily="34" charset="0"/>
            </a:endParaRPr>
          </a:p>
          <a:p>
            <a:pPr marL="742950" lvl="1" indent="-285750" algn="just">
              <a:buFont typeface="Arial" panose="020B0604020202020204" pitchFamily="34" charset="0"/>
              <a:buChar char="•"/>
            </a:pPr>
            <a:r>
              <a:rPr lang="en-US" sz="1600" dirty="0">
                <a:latin typeface="Trebuchet MS" panose="020B0603020202020204" pitchFamily="34" charset="0"/>
              </a:rPr>
              <a:t>Update the discriminator's weights using backpropagation.</a:t>
            </a:r>
            <a:endParaRPr lang="en-US" sz="1600" dirty="0">
              <a:latin typeface="Trebuchet MS" panose="020B0603020202020204" pitchFamily="34" charset="0"/>
            </a:endParaRPr>
          </a:p>
          <a:p>
            <a:pPr marL="285750" indent="-285750" algn="just">
              <a:buFont typeface="Arial" panose="020B0604020202020204" pitchFamily="34" charset="0"/>
              <a:buChar char="•"/>
            </a:pPr>
            <a:endParaRPr lang="en-US" sz="1600" dirty="0">
              <a:latin typeface="Trebuchet MS" panose="020B0603020202020204" pitchFamily="34" charset="0"/>
            </a:endParaRPr>
          </a:p>
          <a:p>
            <a:pPr marL="285750" indent="-285750" algn="just">
              <a:buFont typeface="Arial" panose="020B0604020202020204" pitchFamily="34" charset="0"/>
              <a:buChar char="•"/>
            </a:pPr>
            <a:r>
              <a:rPr lang="en-US" sz="1600" dirty="0">
                <a:latin typeface="Trebuchet MS" panose="020B0603020202020204" pitchFamily="34" charset="0"/>
              </a:rPr>
              <a:t>Train the generator:</a:t>
            </a:r>
            <a:endParaRPr lang="en-US" sz="1600" dirty="0">
              <a:latin typeface="Trebuchet MS" panose="020B0603020202020204" pitchFamily="34" charset="0"/>
            </a:endParaRPr>
          </a:p>
          <a:p>
            <a:pPr marL="285750" indent="-285750" algn="just">
              <a:buFont typeface="Arial" panose="020B0604020202020204" pitchFamily="34" charset="0"/>
              <a:buChar char="•"/>
            </a:pPr>
            <a:endParaRPr lang="en-US" sz="1600" dirty="0">
              <a:latin typeface="Trebuchet MS" panose="020B0603020202020204" pitchFamily="34" charset="0"/>
            </a:endParaRPr>
          </a:p>
          <a:p>
            <a:pPr marL="742950" lvl="1" indent="-285750" algn="just">
              <a:buFont typeface="Arial" panose="020B0604020202020204" pitchFamily="34" charset="0"/>
              <a:buChar char="•"/>
            </a:pPr>
            <a:r>
              <a:rPr lang="en-US" sz="1600" dirty="0">
                <a:latin typeface="Trebuchet MS" panose="020B0603020202020204" pitchFamily="34" charset="0"/>
              </a:rPr>
              <a:t>Generate fake images using random noise input.</a:t>
            </a:r>
            <a:endParaRPr lang="en-US" sz="1600" dirty="0">
              <a:latin typeface="Trebuchet MS" panose="020B0603020202020204" pitchFamily="34" charset="0"/>
            </a:endParaRPr>
          </a:p>
          <a:p>
            <a:pPr marL="742950" lvl="1" indent="-285750" algn="just">
              <a:buFont typeface="Arial" panose="020B0604020202020204" pitchFamily="34" charset="0"/>
              <a:buChar char="•"/>
            </a:pPr>
            <a:endParaRPr lang="en-US" sz="1600" dirty="0">
              <a:latin typeface="Trebuchet MS" panose="020B0603020202020204" pitchFamily="34" charset="0"/>
            </a:endParaRPr>
          </a:p>
          <a:p>
            <a:pPr marL="742950" lvl="1" indent="-285750" algn="just">
              <a:buFont typeface="Arial" panose="020B0604020202020204" pitchFamily="34" charset="0"/>
              <a:buChar char="•"/>
            </a:pPr>
            <a:r>
              <a:rPr lang="en-US" sz="1600" dirty="0">
                <a:latin typeface="Trebuchet MS" panose="020B0603020202020204" pitchFamily="34" charset="0"/>
              </a:rPr>
              <a:t>Feed generated images through the discriminator and compute the loss.</a:t>
            </a:r>
            <a:endParaRPr lang="en-US" sz="1600" dirty="0">
              <a:latin typeface="Trebuchet MS" panose="020B0603020202020204" pitchFamily="34" charset="0"/>
            </a:endParaRPr>
          </a:p>
          <a:p>
            <a:pPr marL="742950" lvl="1" indent="-285750" algn="just">
              <a:buFont typeface="Arial" panose="020B0604020202020204" pitchFamily="34" charset="0"/>
              <a:buChar char="•"/>
            </a:pPr>
            <a:endParaRPr lang="en-US" sz="1600" dirty="0">
              <a:latin typeface="Trebuchet MS" panose="020B0603020202020204" pitchFamily="34" charset="0"/>
            </a:endParaRPr>
          </a:p>
          <a:p>
            <a:pPr marL="742950" lvl="1" indent="-285750" algn="just">
              <a:buFont typeface="Arial" panose="020B0604020202020204" pitchFamily="34" charset="0"/>
              <a:buChar char="•"/>
            </a:pPr>
            <a:r>
              <a:rPr lang="en-US" sz="1600" dirty="0">
                <a:latin typeface="Trebuchet MS" panose="020B0603020202020204" pitchFamily="34" charset="0"/>
              </a:rPr>
              <a:t>Update the generator's weights using backpropagation.</a:t>
            </a:r>
            <a:endParaRPr lang="en-US" sz="1600" dirty="0">
              <a:latin typeface="Trebuchet MS" panose="020B0603020202020204" pitchFamily="34" charset="0"/>
            </a:endParaRPr>
          </a:p>
          <a:p>
            <a:pPr marL="742950" lvl="1" indent="-285750" algn="just">
              <a:buFont typeface="Arial" panose="020B0604020202020204" pitchFamily="34" charset="0"/>
              <a:buChar char="•"/>
            </a:pPr>
            <a:endParaRPr lang="en-US" sz="1600" dirty="0">
              <a:latin typeface="Trebuchet MS" panose="020B0603020202020204" pitchFamily="34" charset="0"/>
            </a:endParaRPr>
          </a:p>
          <a:p>
            <a:pPr marL="742950" lvl="1" indent="-285750" algn="just">
              <a:buFont typeface="Arial" panose="020B0604020202020204" pitchFamily="34" charset="0"/>
              <a:buChar char="•"/>
            </a:pPr>
            <a:r>
              <a:rPr lang="en-US" sz="1600" dirty="0">
                <a:latin typeface="Trebuchet MS" panose="020B0603020202020204" pitchFamily="34" charset="0"/>
              </a:rPr>
              <a:t>Monitor training progress and loss values.</a:t>
            </a:r>
            <a:endParaRPr lang="en-US" sz="1600"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5811</Words>
  <Application>WPS Presentation</Application>
  <PresentationFormat>Widescreen</PresentationFormat>
  <Paragraphs>159</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Trebuchet MS</vt:lpstr>
      <vt:lpstr>Trebuchet MS</vt:lpstr>
      <vt:lpstr>Space Grotesk</vt:lpstr>
      <vt:lpstr>Calibri</vt:lpstr>
      <vt:lpstr>Microsoft YaHei</vt:lpstr>
      <vt:lpstr>Arial Unicode MS</vt:lpstr>
      <vt:lpstr>Segoe Print</vt:lpstr>
      <vt:lpstr>Office Theme</vt:lpstr>
      <vt:lpstr>PowerPoint 演示文稿</vt:lpstr>
      <vt:lpstr>OUTLINE</vt:lpstr>
      <vt:lpstr>PROBLEM STATEMENT</vt:lpstr>
      <vt:lpstr>PROPOSED SOLUTION</vt:lpstr>
      <vt:lpstr>SYSTEM APPROACH</vt:lpstr>
      <vt:lpstr>SYSTEM APPROACH – CONT.</vt:lpstr>
      <vt:lpstr>ALGORITHM</vt:lpstr>
      <vt:lpstr>ALGORITHM - CONT.</vt:lpstr>
      <vt:lpstr>ALGORITHM - CONT.</vt:lpstr>
      <vt:lpstr>ALGORITHM - CONT.</vt:lpstr>
      <vt:lpstr>RESULT</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Konduru Narasimha</dc:creator>
  <cp:lastModifiedBy>ashwi</cp:lastModifiedBy>
  <cp:revision>18</cp:revision>
  <dcterms:created xsi:type="dcterms:W3CDTF">2024-03-31T04:10:00Z</dcterms:created>
  <dcterms:modified xsi:type="dcterms:W3CDTF">2024-04-01T18:42:14Z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2024-03-31T11:00:00Z</vt:filetime>
  </property>
  <property fmtid="{D5CDD505-2E9C-101B-9397-08002B2CF9AE}" pid="4" name="ICV">
    <vt:lpwstr>6B64932ACA7141A282711E3D9949161F_13</vt:lpwstr>
  </property>
  <property fmtid="{D5CDD505-2E9C-101B-9397-08002B2CF9AE}" pid="5" name="KSOProductBuildVer">
    <vt:lpwstr>1033-12.2.0.13489</vt:lpwstr>
  </property>
</Properties>
</file>