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7" r:id="rId5"/>
    <p:sldId id="283" r:id="rId6"/>
    <p:sldId id="258" r:id="rId7"/>
    <p:sldId id="260" r:id="rId8"/>
    <p:sldId id="259" r:id="rId9"/>
    <p:sldId id="261" r:id="rId10"/>
    <p:sldId id="262" r:id="rId11"/>
    <p:sldId id="263" r:id="rId12"/>
    <p:sldId id="275" r:id="rId13"/>
    <p:sldId id="281" r:id="rId14"/>
    <p:sldId id="276" r:id="rId15"/>
    <p:sldId id="277" r:id="rId16"/>
    <p:sldId id="278" r:id="rId17"/>
    <p:sldId id="280" r:id="rId18"/>
    <p:sldId id="279" r:id="rId19"/>
    <p:sldId id="282" r:id="rId20"/>
    <p:sldId id="271" r:id="rId21"/>
    <p:sldId id="272" r:id="rId22"/>
    <p:sldId id="27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iyanka vemula" initials="pv" lastIdx="1" clrIdx="0">
    <p:extLst>
      <p:ext uri="{19B8F6BF-5375-455C-9EA6-DF929625EA0E}">
        <p15:presenceInfo xmlns:p15="http://schemas.microsoft.com/office/powerpoint/2012/main" userId="f03b76d2a61c119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103" d="100"/>
          <a:sy n="103" d="100"/>
        </p:scale>
        <p:origin x="81"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4-15T12:39:36.084" idx="1">
    <p:pos x="10" y="10"/>
    <p:text>jsahdks</p:text>
    <p:extLst>
      <p:ext uri="{C676402C-5697-4E1C-873F-D02D1690AC5C}">
        <p15:threadingInfo xmlns:p15="http://schemas.microsoft.com/office/powerpoint/2012/main" timeZoneBias="-330"/>
      </p:ext>
    </p:extLst>
  </p:cm>
</p:cmLst>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Understanding Business Objective</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C5146535-FD3D-4589-98A3-623B8DA4B8DB}">
      <dgm:prSet/>
      <dgm:spPr/>
      <dgm:t>
        <a:bodyPr/>
        <a:lstStyle/>
        <a:p>
          <a:r>
            <a:rPr lang="en-US" dirty="0"/>
            <a:t>Deployment Using </a:t>
          </a:r>
          <a:r>
            <a:rPr lang="en-US" dirty="0" err="1"/>
            <a:t>Streamlit</a:t>
          </a:r>
          <a:endParaRPr lang="en-US" dirty="0"/>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954A29B9-BA5B-43E5-83CF-837A17535832}">
      <dgm:prSet/>
      <dgm:spPr/>
      <dgm:t>
        <a:bodyPr/>
        <a:lstStyle/>
        <a:p>
          <a:r>
            <a:rPr lang="en-IN" b="1" i="0" dirty="0"/>
            <a:t>Exploratory Data Analysis – EDA</a:t>
          </a:r>
          <a:endParaRPr lang="en-US" dirty="0"/>
        </a:p>
      </dgm:t>
    </dgm:pt>
    <dgm:pt modelId="{982042BC-3F8F-4165-9725-D14ACEA33F75}" type="parTrans" cxnId="{26378976-1BB6-48E9-A0EE-1DBC9267DACA}">
      <dgm:prSet/>
      <dgm:spPr/>
      <dgm:t>
        <a:bodyPr/>
        <a:lstStyle/>
        <a:p>
          <a:endParaRPr lang="en-IN"/>
        </a:p>
      </dgm:t>
    </dgm:pt>
    <dgm:pt modelId="{9CD919C2-77CA-4F60-8CA8-56642B2AED7E}" type="sibTrans" cxnId="{26378976-1BB6-48E9-A0EE-1DBC9267DACA}">
      <dgm:prSet/>
      <dgm:spPr/>
      <dgm:t>
        <a:bodyPr/>
        <a:lstStyle/>
        <a:p>
          <a:endParaRPr lang="en-IN"/>
        </a:p>
      </dgm:t>
    </dgm:pt>
    <dgm:pt modelId="{C564B7ED-DF83-49DC-945A-F331B9FCC124}">
      <dgm:prSet/>
      <dgm:spPr/>
      <dgm:t>
        <a:bodyPr/>
        <a:lstStyle/>
        <a:p>
          <a:r>
            <a:rPr lang="en-IN" b="1" i="0" dirty="0"/>
            <a:t>Train Test Split</a:t>
          </a:r>
          <a:endParaRPr lang="en-US" dirty="0"/>
        </a:p>
      </dgm:t>
    </dgm:pt>
    <dgm:pt modelId="{FE3C2F93-D47E-46F7-A3D5-4B313C5BA741}" type="parTrans" cxnId="{8B56B0C0-49AC-400A-A5C2-11B231FD65A5}">
      <dgm:prSet/>
      <dgm:spPr/>
      <dgm:t>
        <a:bodyPr/>
        <a:lstStyle/>
        <a:p>
          <a:endParaRPr lang="en-IN"/>
        </a:p>
      </dgm:t>
    </dgm:pt>
    <dgm:pt modelId="{C4FABCC7-057F-461E-AAEA-22D1C09453EA}" type="sibTrans" cxnId="{8B56B0C0-49AC-400A-A5C2-11B231FD65A5}">
      <dgm:prSet/>
      <dgm:spPr/>
      <dgm:t>
        <a:bodyPr/>
        <a:lstStyle/>
        <a:p>
          <a:endParaRPr lang="en-IN"/>
        </a:p>
      </dgm:t>
    </dgm:pt>
    <dgm:pt modelId="{02D3D806-980F-4586-BE0C-FFD26E1F3C74}">
      <dgm:prSet/>
      <dgm:spPr/>
      <dgm:t>
        <a:bodyPr/>
        <a:lstStyle/>
        <a:p>
          <a:r>
            <a:rPr lang="en-IN" b="1" i="0" dirty="0"/>
            <a:t>Model </a:t>
          </a:r>
          <a:r>
            <a:rPr lang="en-IN" b="1" i="0" dirty="0" err="1"/>
            <a:t>Buliding</a:t>
          </a:r>
          <a:endParaRPr lang="en-US" dirty="0"/>
        </a:p>
      </dgm:t>
    </dgm:pt>
    <dgm:pt modelId="{8E0E9F2F-C9D6-4167-883B-A19978FC7135}" type="parTrans" cxnId="{CEE7608B-4647-4685-817A-B2E01E16EFEE}">
      <dgm:prSet/>
      <dgm:spPr/>
      <dgm:t>
        <a:bodyPr/>
        <a:lstStyle/>
        <a:p>
          <a:endParaRPr lang="en-IN"/>
        </a:p>
      </dgm:t>
    </dgm:pt>
    <dgm:pt modelId="{14333514-9394-4CDA-A25D-9FE5AE042B13}" type="sibTrans" cxnId="{CEE7608B-4647-4685-817A-B2E01E16EFEE}">
      <dgm:prSet/>
      <dgm:spPr/>
      <dgm:t>
        <a:bodyPr/>
        <a:lstStyle/>
        <a:p>
          <a:endParaRPr lang="en-IN"/>
        </a:p>
      </dgm:t>
    </dgm:pt>
    <dgm:pt modelId="{3140BB58-0B91-4EE8-B60E-E4DF31A6D9F3}">
      <dgm:prSet/>
      <dgm:spPr/>
      <dgm:t>
        <a:bodyPr/>
        <a:lstStyle/>
        <a:p>
          <a:r>
            <a:rPr lang="en-US" dirty="0"/>
            <a:t>Model Evaluation</a:t>
          </a:r>
        </a:p>
      </dgm:t>
    </dgm:pt>
    <dgm:pt modelId="{9F34A550-2F30-424C-AF11-8E76EC4FB9A2}" type="parTrans" cxnId="{1ABBE256-2D17-4155-A960-806AD2F841AC}">
      <dgm:prSet/>
      <dgm:spPr/>
      <dgm:t>
        <a:bodyPr/>
        <a:lstStyle/>
        <a:p>
          <a:endParaRPr lang="en-IN"/>
        </a:p>
      </dgm:t>
    </dgm:pt>
    <dgm:pt modelId="{8C5BDB75-AF5E-4BEC-833C-06D0824B3899}" type="sibTrans" cxnId="{1ABBE256-2D17-4155-A960-806AD2F841AC}">
      <dgm:prSet/>
      <dgm:spPr/>
      <dgm:t>
        <a:bodyPr/>
        <a:lstStyle/>
        <a:p>
          <a:endParaRPr lang="en-IN"/>
        </a:p>
      </dgm:t>
    </dgm:pt>
    <dgm:pt modelId="{AB52B3CC-6563-466D-BFC3-9B6B5AFA0881}" type="pres">
      <dgm:prSet presAssocID="{6A70FD8F-0050-42E3-8B3A-6ED7CFB9852E}" presName="Name0" presStyleCnt="0">
        <dgm:presLayoutVars>
          <dgm:chMax/>
          <dgm:chPref/>
          <dgm:animLvl val="lvl"/>
        </dgm:presLayoutVars>
      </dgm:prSet>
      <dgm:spPr/>
    </dgm:pt>
    <dgm:pt modelId="{7376875F-9360-4FD2-BD84-DA3D3C8EC580}" type="pres">
      <dgm:prSet presAssocID="{8DB5D7D5-6A1C-4ABC-8850-759A9D876047}" presName="composite1" presStyleCnt="0"/>
      <dgm:spPr/>
    </dgm:pt>
    <dgm:pt modelId="{36A4D131-914D-47F1-B639-F61AA1B28195}" type="pres">
      <dgm:prSet presAssocID="{8DB5D7D5-6A1C-4ABC-8850-759A9D876047}" presName="parent1" presStyleLbl="alignNode1" presStyleIdx="0" presStyleCnt="6">
        <dgm:presLayoutVars>
          <dgm:chMax val="1"/>
          <dgm:chPref val="1"/>
          <dgm:bulletEnabled val="1"/>
        </dgm:presLayoutVars>
      </dgm:prSet>
      <dgm:spPr/>
    </dgm:pt>
    <dgm:pt modelId="{0A287556-9225-4A7C-9BA7-B749BC86BC80}" type="pres">
      <dgm:prSet presAssocID="{8DB5D7D5-6A1C-4ABC-8850-759A9D876047}" presName="Childtext1" presStyleLbl="revTx" presStyleIdx="0" presStyleCnt="6">
        <dgm:presLayoutVars>
          <dgm:bulletEnabled val="1"/>
        </dgm:presLayoutVars>
      </dgm:prSet>
      <dgm:spPr/>
    </dgm:pt>
    <dgm:pt modelId="{47A0A54B-B768-4D2B-B198-BB0EDA573F47}" type="pres">
      <dgm:prSet presAssocID="{8DB5D7D5-6A1C-4ABC-8850-759A9D876047}" presName="ConnectLine1" presStyleLbl="sibTrans1D1" presStyleIdx="0" presStyleCnt="6"/>
      <dgm:spPr>
        <a:noFill/>
        <a:ln w="12700" cap="rnd" cmpd="sng" algn="ctr">
          <a:solidFill>
            <a:schemeClr val="accent1">
              <a:shade val="90000"/>
              <a:hueOff val="0"/>
              <a:satOff val="0"/>
              <a:lumOff val="0"/>
              <a:alphaOff val="0"/>
            </a:schemeClr>
          </a:solidFill>
          <a:prstDash val="dash"/>
        </a:ln>
        <a:effectLst/>
      </dgm:spPr>
    </dgm:pt>
    <dgm:pt modelId="{D5BA0D55-DE2B-4F76-BB5F-5896EBD03A88}" type="pres">
      <dgm:prSet presAssocID="{8DB5D7D5-6A1C-4ABC-8850-759A9D876047}" presName="ConnectLineEnd1" presStyleLbl="lnNode1" presStyleIdx="0" presStyleCnt="6"/>
      <dgm:spPr/>
    </dgm:pt>
    <dgm:pt modelId="{6F2A5B5D-B444-4C09-BBA5-04DDA88A228E}" type="pres">
      <dgm:prSet presAssocID="{8DB5D7D5-6A1C-4ABC-8850-759A9D876047}" presName="EmptyPane1" presStyleCnt="0"/>
      <dgm:spPr/>
    </dgm:pt>
    <dgm:pt modelId="{E5B509A7-A511-433D-BA59-AFE544873372}" type="pres">
      <dgm:prSet presAssocID="{BD6E0A2E-99C8-4F5A-971A-CD211D1099FF}" presName="spaceBetweenRectangles1" presStyleCnt="0"/>
      <dgm:spPr/>
    </dgm:pt>
    <dgm:pt modelId="{8DE384A4-C9A0-46E9-923F-63F60F8C69E9}" type="pres">
      <dgm:prSet presAssocID="{954A29B9-BA5B-43E5-83CF-837A17535832}" presName="composite1" presStyleCnt="0"/>
      <dgm:spPr/>
    </dgm:pt>
    <dgm:pt modelId="{9A0E70F9-A4F4-4E95-BDB5-1D67001890B5}" type="pres">
      <dgm:prSet presAssocID="{954A29B9-BA5B-43E5-83CF-837A17535832}" presName="parent1" presStyleLbl="alignNode1" presStyleIdx="1" presStyleCnt="6">
        <dgm:presLayoutVars>
          <dgm:chMax val="1"/>
          <dgm:chPref val="1"/>
          <dgm:bulletEnabled val="1"/>
        </dgm:presLayoutVars>
      </dgm:prSet>
      <dgm:spPr/>
    </dgm:pt>
    <dgm:pt modelId="{69877C45-8884-4A94-993C-E958B470DC16}" type="pres">
      <dgm:prSet presAssocID="{954A29B9-BA5B-43E5-83CF-837A17535832}" presName="Childtext1" presStyleLbl="revTx" presStyleIdx="1" presStyleCnt="6">
        <dgm:presLayoutVars>
          <dgm:bulletEnabled val="1"/>
        </dgm:presLayoutVars>
      </dgm:prSet>
      <dgm:spPr/>
    </dgm:pt>
    <dgm:pt modelId="{632737ED-779B-4A04-9B41-0F9D7586D7D5}" type="pres">
      <dgm:prSet presAssocID="{954A29B9-BA5B-43E5-83CF-837A17535832}" presName="ConnectLine1" presStyleLbl="sibTrans1D1" presStyleIdx="1" presStyleCnt="6"/>
      <dgm:spPr>
        <a:noFill/>
        <a:ln w="12700" cap="rnd" cmpd="sng" algn="ctr">
          <a:solidFill>
            <a:schemeClr val="accent1">
              <a:shade val="90000"/>
              <a:hueOff val="74369"/>
              <a:satOff val="-1434"/>
              <a:lumOff val="4687"/>
              <a:alphaOff val="0"/>
            </a:schemeClr>
          </a:solidFill>
          <a:prstDash val="dash"/>
        </a:ln>
        <a:effectLst/>
      </dgm:spPr>
    </dgm:pt>
    <dgm:pt modelId="{15C9670B-48BE-439B-949A-3AECFEA3E9C1}" type="pres">
      <dgm:prSet presAssocID="{954A29B9-BA5B-43E5-83CF-837A17535832}" presName="ConnectLineEnd1" presStyleLbl="lnNode1" presStyleIdx="1" presStyleCnt="6" custScaleX="62910" custScaleY="92903" custLinFactNeighborX="24672" custLinFactNeighborY="-29402"/>
      <dgm:spPr/>
    </dgm:pt>
    <dgm:pt modelId="{8F5474E3-60A1-406A-963D-EAD0853D78B4}" type="pres">
      <dgm:prSet presAssocID="{954A29B9-BA5B-43E5-83CF-837A17535832}" presName="EmptyPane1" presStyleCnt="0"/>
      <dgm:spPr/>
    </dgm:pt>
    <dgm:pt modelId="{94A89851-58BC-4C80-8A8E-69ED1EBC08A3}" type="pres">
      <dgm:prSet presAssocID="{9CD919C2-77CA-4F60-8CA8-56642B2AED7E}" presName="spaceBetweenRectangles1" presStyleCnt="0"/>
      <dgm:spPr/>
    </dgm:pt>
    <dgm:pt modelId="{2A7BC7A5-0307-4671-A929-DDD12AC74878}" type="pres">
      <dgm:prSet presAssocID="{C564B7ED-DF83-49DC-945A-F331B9FCC124}" presName="composite1" presStyleCnt="0"/>
      <dgm:spPr/>
    </dgm:pt>
    <dgm:pt modelId="{9E46E30B-2AD1-4532-9242-8912E695737F}" type="pres">
      <dgm:prSet presAssocID="{C564B7ED-DF83-49DC-945A-F331B9FCC124}" presName="parent1" presStyleLbl="alignNode1" presStyleIdx="2" presStyleCnt="6">
        <dgm:presLayoutVars>
          <dgm:chMax val="1"/>
          <dgm:chPref val="1"/>
          <dgm:bulletEnabled val="1"/>
        </dgm:presLayoutVars>
      </dgm:prSet>
      <dgm:spPr/>
    </dgm:pt>
    <dgm:pt modelId="{17406CEB-DFE5-4F58-938C-F0C5D8CD1EE3}" type="pres">
      <dgm:prSet presAssocID="{C564B7ED-DF83-49DC-945A-F331B9FCC124}" presName="Childtext1" presStyleLbl="revTx" presStyleIdx="2" presStyleCnt="6">
        <dgm:presLayoutVars>
          <dgm:bulletEnabled val="1"/>
        </dgm:presLayoutVars>
      </dgm:prSet>
      <dgm:spPr/>
    </dgm:pt>
    <dgm:pt modelId="{75F52286-A8BE-4428-B772-6141A725C392}" type="pres">
      <dgm:prSet presAssocID="{C564B7ED-DF83-49DC-945A-F331B9FCC124}" presName="ConnectLine1" presStyleLbl="sibTrans1D1" presStyleIdx="2" presStyleCnt="6"/>
      <dgm:spPr>
        <a:noFill/>
        <a:ln w="12700" cap="rnd" cmpd="sng" algn="ctr">
          <a:solidFill>
            <a:schemeClr val="accent1">
              <a:shade val="90000"/>
              <a:hueOff val="223106"/>
              <a:satOff val="-4301"/>
              <a:lumOff val="14062"/>
              <a:alphaOff val="0"/>
            </a:schemeClr>
          </a:solidFill>
          <a:prstDash val="dash"/>
        </a:ln>
        <a:effectLst/>
      </dgm:spPr>
    </dgm:pt>
    <dgm:pt modelId="{EBCA7774-0654-4E2B-AEE0-38D3A9F218C8}" type="pres">
      <dgm:prSet presAssocID="{C564B7ED-DF83-49DC-945A-F331B9FCC124}" presName="ConnectLineEnd1" presStyleLbl="lnNode1" presStyleIdx="2" presStyleCnt="6"/>
      <dgm:spPr/>
    </dgm:pt>
    <dgm:pt modelId="{FAE3AEA2-CED4-4393-A47B-384E92DC954C}" type="pres">
      <dgm:prSet presAssocID="{C564B7ED-DF83-49DC-945A-F331B9FCC124}" presName="EmptyPane1" presStyleCnt="0"/>
      <dgm:spPr/>
    </dgm:pt>
    <dgm:pt modelId="{DCE6858C-615F-49DD-B4EA-A8043916DA69}" type="pres">
      <dgm:prSet presAssocID="{C4FABCC7-057F-461E-AAEA-22D1C09453EA}" presName="spaceBetweenRectangles1" presStyleCnt="0"/>
      <dgm:spPr/>
    </dgm:pt>
    <dgm:pt modelId="{408E07BE-1A0C-42E2-8A97-082FD0A5FE26}" type="pres">
      <dgm:prSet presAssocID="{02D3D806-980F-4586-BE0C-FFD26E1F3C74}" presName="composite1" presStyleCnt="0"/>
      <dgm:spPr/>
    </dgm:pt>
    <dgm:pt modelId="{4A5BD541-15D3-43AE-B60D-FDAD9BF6470D}" type="pres">
      <dgm:prSet presAssocID="{02D3D806-980F-4586-BE0C-FFD26E1F3C74}" presName="parent1" presStyleLbl="alignNode1" presStyleIdx="3" presStyleCnt="6">
        <dgm:presLayoutVars>
          <dgm:chMax val="1"/>
          <dgm:chPref val="1"/>
          <dgm:bulletEnabled val="1"/>
        </dgm:presLayoutVars>
      </dgm:prSet>
      <dgm:spPr/>
    </dgm:pt>
    <dgm:pt modelId="{9A5804B6-C37A-4D2E-BD12-A162C71930C4}" type="pres">
      <dgm:prSet presAssocID="{02D3D806-980F-4586-BE0C-FFD26E1F3C74}" presName="Childtext1" presStyleLbl="revTx" presStyleIdx="3" presStyleCnt="6">
        <dgm:presLayoutVars>
          <dgm:bulletEnabled val="1"/>
        </dgm:presLayoutVars>
      </dgm:prSet>
      <dgm:spPr/>
    </dgm:pt>
    <dgm:pt modelId="{4FEB6BA6-5047-434F-AB02-885EAC4242C5}" type="pres">
      <dgm:prSet presAssocID="{02D3D806-980F-4586-BE0C-FFD26E1F3C74}" presName="ConnectLine1" presStyleLbl="sibTrans1D1" presStyleIdx="3" presStyleCnt="6"/>
      <dgm:spPr>
        <a:noFill/>
        <a:ln w="12700" cap="rnd" cmpd="sng" algn="ctr">
          <a:solidFill>
            <a:schemeClr val="accent1">
              <a:shade val="90000"/>
              <a:hueOff val="297474"/>
              <a:satOff val="-5735"/>
              <a:lumOff val="18749"/>
              <a:alphaOff val="0"/>
            </a:schemeClr>
          </a:solidFill>
          <a:prstDash val="dash"/>
        </a:ln>
        <a:effectLst/>
      </dgm:spPr>
    </dgm:pt>
    <dgm:pt modelId="{866B44DF-C956-4250-A1D5-FC78FB4CD170}" type="pres">
      <dgm:prSet presAssocID="{02D3D806-980F-4586-BE0C-FFD26E1F3C74}" presName="ConnectLineEnd1" presStyleLbl="lnNode1" presStyleIdx="3" presStyleCnt="6"/>
      <dgm:spPr/>
    </dgm:pt>
    <dgm:pt modelId="{D5B863E5-8AD9-4762-9452-E6D5F047DCB9}" type="pres">
      <dgm:prSet presAssocID="{02D3D806-980F-4586-BE0C-FFD26E1F3C74}" presName="EmptyPane1" presStyleCnt="0"/>
      <dgm:spPr/>
    </dgm:pt>
    <dgm:pt modelId="{8C643F60-32EE-4E6B-A6CE-702B370C09B5}" type="pres">
      <dgm:prSet presAssocID="{14333514-9394-4CDA-A25D-9FE5AE042B13}" presName="spaceBetweenRectangles1" presStyleCnt="0"/>
      <dgm:spPr/>
    </dgm:pt>
    <dgm:pt modelId="{8BD039AB-B1E5-4A0B-AC3E-B21EF88A37A4}" type="pres">
      <dgm:prSet presAssocID="{3140BB58-0B91-4EE8-B60E-E4DF31A6D9F3}" presName="composite1" presStyleCnt="0"/>
      <dgm:spPr/>
    </dgm:pt>
    <dgm:pt modelId="{370F73CD-24ED-4D35-B627-492F031442CF}" type="pres">
      <dgm:prSet presAssocID="{3140BB58-0B91-4EE8-B60E-E4DF31A6D9F3}" presName="parent1" presStyleLbl="alignNode1" presStyleIdx="4" presStyleCnt="6">
        <dgm:presLayoutVars>
          <dgm:chMax val="1"/>
          <dgm:chPref val="1"/>
          <dgm:bulletEnabled val="1"/>
        </dgm:presLayoutVars>
      </dgm:prSet>
      <dgm:spPr/>
    </dgm:pt>
    <dgm:pt modelId="{43CAC0B0-A18F-43E5-89D5-29A5B2DA0A96}" type="pres">
      <dgm:prSet presAssocID="{3140BB58-0B91-4EE8-B60E-E4DF31A6D9F3}" presName="Childtext1" presStyleLbl="revTx" presStyleIdx="4" presStyleCnt="6">
        <dgm:presLayoutVars>
          <dgm:bulletEnabled val="1"/>
        </dgm:presLayoutVars>
      </dgm:prSet>
      <dgm:spPr/>
    </dgm:pt>
    <dgm:pt modelId="{B8F2509E-64D4-42BE-A844-4D510C202D45}" type="pres">
      <dgm:prSet presAssocID="{3140BB58-0B91-4EE8-B60E-E4DF31A6D9F3}" presName="ConnectLine1" presStyleLbl="sibTrans1D1" presStyleIdx="4" presStyleCnt="6"/>
      <dgm:spPr>
        <a:noFill/>
        <a:ln w="12700" cap="rnd" cmpd="sng" algn="ctr">
          <a:solidFill>
            <a:schemeClr val="accent1">
              <a:shade val="90000"/>
              <a:hueOff val="371843"/>
              <a:satOff val="-7168"/>
              <a:lumOff val="23437"/>
              <a:alphaOff val="0"/>
            </a:schemeClr>
          </a:solidFill>
          <a:prstDash val="dash"/>
        </a:ln>
        <a:effectLst/>
      </dgm:spPr>
    </dgm:pt>
    <dgm:pt modelId="{C2E42DC9-519A-4C28-80CF-3287DC3DA202}" type="pres">
      <dgm:prSet presAssocID="{3140BB58-0B91-4EE8-B60E-E4DF31A6D9F3}" presName="ConnectLineEnd1" presStyleLbl="lnNode1" presStyleIdx="4" presStyleCnt="6"/>
      <dgm:spPr/>
    </dgm:pt>
    <dgm:pt modelId="{2EC77669-9C44-4B06-9428-FC1026FA29E3}" type="pres">
      <dgm:prSet presAssocID="{3140BB58-0B91-4EE8-B60E-E4DF31A6D9F3}" presName="EmptyPane1" presStyleCnt="0"/>
      <dgm:spPr/>
    </dgm:pt>
    <dgm:pt modelId="{A76722D4-62BC-4F95-A75D-5FABD6468CC8}" type="pres">
      <dgm:prSet presAssocID="{8C5BDB75-AF5E-4BEC-833C-06D0824B3899}" presName="spaceBetweenRectangles1" presStyleCnt="0"/>
      <dgm:spPr/>
    </dgm:pt>
    <dgm:pt modelId="{D19CB949-D109-426E-90A7-DCA6C5426FFE}" type="pres">
      <dgm:prSet presAssocID="{C5146535-FD3D-4589-98A3-623B8DA4B8DB}" presName="composite1" presStyleCnt="0"/>
      <dgm:spPr/>
    </dgm:pt>
    <dgm:pt modelId="{E8D40C69-630F-4992-ACB5-1D28BB313B71}" type="pres">
      <dgm:prSet presAssocID="{C5146535-FD3D-4589-98A3-623B8DA4B8DB}" presName="parent1" presStyleLbl="alignNode1" presStyleIdx="5" presStyleCnt="6">
        <dgm:presLayoutVars>
          <dgm:chMax val="1"/>
          <dgm:chPref val="1"/>
          <dgm:bulletEnabled val="1"/>
        </dgm:presLayoutVars>
      </dgm:prSet>
      <dgm:spPr/>
    </dgm:pt>
    <dgm:pt modelId="{76C8DB71-85CF-4B73-9757-A49B8B86DAD3}" type="pres">
      <dgm:prSet presAssocID="{C5146535-FD3D-4589-98A3-623B8DA4B8DB}" presName="Childtext1" presStyleLbl="revTx" presStyleIdx="5" presStyleCnt="6">
        <dgm:presLayoutVars>
          <dgm:bulletEnabled val="1"/>
        </dgm:presLayoutVars>
      </dgm:prSet>
      <dgm:spPr/>
    </dgm:pt>
    <dgm:pt modelId="{33254EB8-0B5B-4CFF-90D0-E1349F9AD52A}" type="pres">
      <dgm:prSet presAssocID="{C5146535-FD3D-4589-98A3-623B8DA4B8DB}" presName="ConnectLine1" presStyleLbl="sibTrans1D1" presStyleIdx="5" presStyleCnt="6"/>
      <dgm:spPr>
        <a:noFill/>
        <a:ln w="12700" cap="rnd" cmpd="sng" algn="ctr">
          <a:solidFill>
            <a:schemeClr val="accent1">
              <a:shade val="90000"/>
              <a:hueOff val="446212"/>
              <a:satOff val="-8602"/>
              <a:lumOff val="28124"/>
              <a:alphaOff val="0"/>
            </a:schemeClr>
          </a:solidFill>
          <a:prstDash val="dash"/>
        </a:ln>
        <a:effectLst/>
      </dgm:spPr>
    </dgm:pt>
    <dgm:pt modelId="{C5260EB6-33C9-4AAF-AFF6-B905CC5F3FBF}" type="pres">
      <dgm:prSet presAssocID="{C5146535-FD3D-4589-98A3-623B8DA4B8DB}" presName="ConnectLineEnd1" presStyleLbl="lnNode1" presStyleIdx="5" presStyleCnt="6"/>
      <dgm:spPr/>
    </dgm:pt>
    <dgm:pt modelId="{87F2B8AC-50C8-4A2A-9E74-5A048B95179B}" type="pres">
      <dgm:prSet presAssocID="{C5146535-FD3D-4589-98A3-623B8DA4B8DB}" presName="EmptyPane1" presStyleCnt="0"/>
      <dgm:spPr/>
    </dgm:pt>
  </dgm:ptLst>
  <dgm:cxnLst>
    <dgm:cxn modelId="{84C67813-55CE-4EBC-9032-03BD847DC17E}" type="presOf" srcId="{6A70FD8F-0050-42E3-8B3A-6ED7CFB9852E}" destId="{AB52B3CC-6563-466D-BFC3-9B6B5AFA0881}" srcOrd="0" destOrd="0" presId="urn:microsoft.com/office/officeart/2016/7/layout/RoundedRectangleTimeline"/>
    <dgm:cxn modelId="{2F9D3416-C218-4541-BF5B-72102CD3F2D6}" type="presOf" srcId="{C564B7ED-DF83-49DC-945A-F331B9FCC124}" destId="{9E46E30B-2AD1-4532-9242-8912E695737F}" srcOrd="0" destOrd="0" presId="urn:microsoft.com/office/officeart/2016/7/layout/RoundedRectangleTimeline"/>
    <dgm:cxn modelId="{C9C07245-8514-46BE-870E-1DCA1CD817E9}" type="presOf" srcId="{3140BB58-0B91-4EE8-B60E-E4DF31A6D9F3}" destId="{370F73CD-24ED-4D35-B627-492F031442CF}" srcOrd="0" destOrd="0" presId="urn:microsoft.com/office/officeart/2016/7/layout/RoundedRectangleTimeline"/>
    <dgm:cxn modelId="{26378976-1BB6-48E9-A0EE-1DBC9267DACA}" srcId="{6A70FD8F-0050-42E3-8B3A-6ED7CFB9852E}" destId="{954A29B9-BA5B-43E5-83CF-837A17535832}" srcOrd="1" destOrd="0" parTransId="{982042BC-3F8F-4165-9725-D14ACEA33F75}" sibTransId="{9CD919C2-77CA-4F60-8CA8-56642B2AED7E}"/>
    <dgm:cxn modelId="{1ABBE256-2D17-4155-A960-806AD2F841AC}" srcId="{6A70FD8F-0050-42E3-8B3A-6ED7CFB9852E}" destId="{3140BB58-0B91-4EE8-B60E-E4DF31A6D9F3}" srcOrd="4" destOrd="0" parTransId="{9F34A550-2F30-424C-AF11-8E76EC4FB9A2}" sibTransId="{8C5BDB75-AF5E-4BEC-833C-06D0824B3899}"/>
    <dgm:cxn modelId="{6464EC77-F6DB-40F3-8597-7A55BEC08793}" type="presOf" srcId="{02D3D806-980F-4586-BE0C-FFD26E1F3C74}" destId="{4A5BD541-15D3-43AE-B60D-FDAD9BF6470D}" srcOrd="0" destOrd="0" presId="urn:microsoft.com/office/officeart/2016/7/layout/RoundedRectangleTimeline"/>
    <dgm:cxn modelId="{8EBF857E-7408-4941-91E4-293B0F59EEF7}" srcId="{6A70FD8F-0050-42E3-8B3A-6ED7CFB9852E}" destId="{C5146535-FD3D-4589-98A3-623B8DA4B8DB}" srcOrd="5" destOrd="0" parTransId="{20848F78-EC70-4162-96CE-CC68006930F0}" sibTransId="{7A3CCAF8-AC3A-401E-AEDD-44BBC1AA9C31}"/>
    <dgm:cxn modelId="{CEE7608B-4647-4685-817A-B2E01E16EFEE}" srcId="{6A70FD8F-0050-42E3-8B3A-6ED7CFB9852E}" destId="{02D3D806-980F-4586-BE0C-FFD26E1F3C74}" srcOrd="3" destOrd="0" parTransId="{8E0E9F2F-C9D6-4167-883B-A19978FC7135}" sibTransId="{14333514-9394-4CDA-A25D-9FE5AE042B13}"/>
    <dgm:cxn modelId="{42EAA090-9F55-49AA-AF4D-B5BF0208398D}" type="presOf" srcId="{C5146535-FD3D-4589-98A3-623B8DA4B8DB}" destId="{E8D40C69-630F-4992-ACB5-1D28BB313B71}" srcOrd="0" destOrd="0" presId="urn:microsoft.com/office/officeart/2016/7/layout/RoundedRectangleTimeline"/>
    <dgm:cxn modelId="{8B56B0C0-49AC-400A-A5C2-11B231FD65A5}" srcId="{6A70FD8F-0050-42E3-8B3A-6ED7CFB9852E}" destId="{C564B7ED-DF83-49DC-945A-F331B9FCC124}" srcOrd="2" destOrd="0" parTransId="{FE3C2F93-D47E-46F7-A3D5-4B313C5BA741}" sibTransId="{C4FABCC7-057F-461E-AAEA-22D1C09453EA}"/>
    <dgm:cxn modelId="{FE308AC7-3D73-4F90-B3B4-F4FE91D727DB}" type="presOf" srcId="{8DB5D7D5-6A1C-4ABC-8850-759A9D876047}" destId="{36A4D131-914D-47F1-B639-F61AA1B28195}" srcOrd="0" destOrd="0" presId="urn:microsoft.com/office/officeart/2016/7/layout/RoundedRectangleTimeline"/>
    <dgm:cxn modelId="{A72647D4-6A1C-4728-BF07-B23D0674C9D3}" type="presOf" srcId="{954A29B9-BA5B-43E5-83CF-837A17535832}" destId="{9A0E70F9-A4F4-4E95-BDB5-1D67001890B5}" srcOrd="0" destOrd="0" presId="urn:microsoft.com/office/officeart/2016/7/layout/RoundedRectangleTimeline"/>
    <dgm:cxn modelId="{C5202EE1-10E9-4076-9D55-9E0CF8B152AF}" srcId="{6A70FD8F-0050-42E3-8B3A-6ED7CFB9852E}" destId="{8DB5D7D5-6A1C-4ABC-8850-759A9D876047}" srcOrd="0" destOrd="0" parTransId="{D8874F40-D7B0-41DE-BB6F-A6014FEAB2D7}" sibTransId="{BD6E0A2E-99C8-4F5A-971A-CD211D1099FF}"/>
    <dgm:cxn modelId="{EE3FEF95-089B-453F-B844-752386C0A727}" type="presParOf" srcId="{AB52B3CC-6563-466D-BFC3-9B6B5AFA0881}" destId="{7376875F-9360-4FD2-BD84-DA3D3C8EC580}" srcOrd="0" destOrd="0" presId="urn:microsoft.com/office/officeart/2016/7/layout/RoundedRectangleTimeline"/>
    <dgm:cxn modelId="{5F4853A1-DC70-47E8-BF72-F81B649B2D39}" type="presParOf" srcId="{7376875F-9360-4FD2-BD84-DA3D3C8EC580}" destId="{36A4D131-914D-47F1-B639-F61AA1B28195}" srcOrd="0" destOrd="0" presId="urn:microsoft.com/office/officeart/2016/7/layout/RoundedRectangleTimeline"/>
    <dgm:cxn modelId="{84700E65-F10C-4C04-94B7-AF9CF67AFADF}" type="presParOf" srcId="{7376875F-9360-4FD2-BD84-DA3D3C8EC580}" destId="{0A287556-9225-4A7C-9BA7-B749BC86BC80}" srcOrd="1" destOrd="0" presId="urn:microsoft.com/office/officeart/2016/7/layout/RoundedRectangleTimeline"/>
    <dgm:cxn modelId="{ACEC7EC5-8D8A-436C-AD6C-5CBD089CCF07}" type="presParOf" srcId="{7376875F-9360-4FD2-BD84-DA3D3C8EC580}" destId="{47A0A54B-B768-4D2B-B198-BB0EDA573F47}" srcOrd="2" destOrd="0" presId="urn:microsoft.com/office/officeart/2016/7/layout/RoundedRectangleTimeline"/>
    <dgm:cxn modelId="{D50CDC22-A0D2-4BE8-B0F1-2BB0F3BD9F06}" type="presParOf" srcId="{7376875F-9360-4FD2-BD84-DA3D3C8EC580}" destId="{D5BA0D55-DE2B-4F76-BB5F-5896EBD03A88}" srcOrd="3" destOrd="0" presId="urn:microsoft.com/office/officeart/2016/7/layout/RoundedRectangleTimeline"/>
    <dgm:cxn modelId="{867FCC71-3DD8-4AF7-9D25-E5F5AA002D70}" type="presParOf" srcId="{7376875F-9360-4FD2-BD84-DA3D3C8EC580}" destId="{6F2A5B5D-B444-4C09-BBA5-04DDA88A228E}" srcOrd="4" destOrd="0" presId="urn:microsoft.com/office/officeart/2016/7/layout/RoundedRectangleTimeline"/>
    <dgm:cxn modelId="{9A9E7E5B-DE82-48D0-9AFC-AABD39CFD43F}" type="presParOf" srcId="{AB52B3CC-6563-466D-BFC3-9B6B5AFA0881}" destId="{E5B509A7-A511-433D-BA59-AFE544873372}" srcOrd="1" destOrd="0" presId="urn:microsoft.com/office/officeart/2016/7/layout/RoundedRectangleTimeline"/>
    <dgm:cxn modelId="{A0C04C2C-F897-499B-945A-6471E3A7562D}" type="presParOf" srcId="{AB52B3CC-6563-466D-BFC3-9B6B5AFA0881}" destId="{8DE384A4-C9A0-46E9-923F-63F60F8C69E9}" srcOrd="2" destOrd="0" presId="urn:microsoft.com/office/officeart/2016/7/layout/RoundedRectangleTimeline"/>
    <dgm:cxn modelId="{A707AAE7-6717-4C64-9456-60F8EA613AF4}" type="presParOf" srcId="{8DE384A4-C9A0-46E9-923F-63F60F8C69E9}" destId="{9A0E70F9-A4F4-4E95-BDB5-1D67001890B5}" srcOrd="0" destOrd="0" presId="urn:microsoft.com/office/officeart/2016/7/layout/RoundedRectangleTimeline"/>
    <dgm:cxn modelId="{7F703D1A-3310-4E21-A686-F79BF9364184}" type="presParOf" srcId="{8DE384A4-C9A0-46E9-923F-63F60F8C69E9}" destId="{69877C45-8884-4A94-993C-E958B470DC16}" srcOrd="1" destOrd="0" presId="urn:microsoft.com/office/officeart/2016/7/layout/RoundedRectangleTimeline"/>
    <dgm:cxn modelId="{A8B0DC47-4EF5-4BB4-A532-763713CE10D3}" type="presParOf" srcId="{8DE384A4-C9A0-46E9-923F-63F60F8C69E9}" destId="{632737ED-779B-4A04-9B41-0F9D7586D7D5}" srcOrd="2" destOrd="0" presId="urn:microsoft.com/office/officeart/2016/7/layout/RoundedRectangleTimeline"/>
    <dgm:cxn modelId="{3B2762C2-7E86-4660-B575-DF14DCC272DA}" type="presParOf" srcId="{8DE384A4-C9A0-46E9-923F-63F60F8C69E9}" destId="{15C9670B-48BE-439B-949A-3AECFEA3E9C1}" srcOrd="3" destOrd="0" presId="urn:microsoft.com/office/officeart/2016/7/layout/RoundedRectangleTimeline"/>
    <dgm:cxn modelId="{BA5624A3-7ADE-4A3F-9E24-99879F7BF4A4}" type="presParOf" srcId="{8DE384A4-C9A0-46E9-923F-63F60F8C69E9}" destId="{8F5474E3-60A1-406A-963D-EAD0853D78B4}" srcOrd="4" destOrd="0" presId="urn:microsoft.com/office/officeart/2016/7/layout/RoundedRectangleTimeline"/>
    <dgm:cxn modelId="{63EC67F5-A194-4B23-B9A0-F0E4D3D7C680}" type="presParOf" srcId="{AB52B3CC-6563-466D-BFC3-9B6B5AFA0881}" destId="{94A89851-58BC-4C80-8A8E-69ED1EBC08A3}" srcOrd="3" destOrd="0" presId="urn:microsoft.com/office/officeart/2016/7/layout/RoundedRectangleTimeline"/>
    <dgm:cxn modelId="{CFE40044-BE4C-41E6-9E2A-3ACAF02EE0DF}" type="presParOf" srcId="{AB52B3CC-6563-466D-BFC3-9B6B5AFA0881}" destId="{2A7BC7A5-0307-4671-A929-DDD12AC74878}" srcOrd="4" destOrd="0" presId="urn:microsoft.com/office/officeart/2016/7/layout/RoundedRectangleTimeline"/>
    <dgm:cxn modelId="{06FA5AC7-7AC7-4822-AB63-40C8C7C0D19C}" type="presParOf" srcId="{2A7BC7A5-0307-4671-A929-DDD12AC74878}" destId="{9E46E30B-2AD1-4532-9242-8912E695737F}" srcOrd="0" destOrd="0" presId="urn:microsoft.com/office/officeart/2016/7/layout/RoundedRectangleTimeline"/>
    <dgm:cxn modelId="{040E8A65-1DD7-430A-9EDE-86A8D55CF1D8}" type="presParOf" srcId="{2A7BC7A5-0307-4671-A929-DDD12AC74878}" destId="{17406CEB-DFE5-4F58-938C-F0C5D8CD1EE3}" srcOrd="1" destOrd="0" presId="urn:microsoft.com/office/officeart/2016/7/layout/RoundedRectangleTimeline"/>
    <dgm:cxn modelId="{2E3EF6F0-EF6D-4AD1-841D-C4AF2233CA2C}" type="presParOf" srcId="{2A7BC7A5-0307-4671-A929-DDD12AC74878}" destId="{75F52286-A8BE-4428-B772-6141A725C392}" srcOrd="2" destOrd="0" presId="urn:microsoft.com/office/officeart/2016/7/layout/RoundedRectangleTimeline"/>
    <dgm:cxn modelId="{01BA7D75-0450-45AA-B05D-D9BAEB7F70EC}" type="presParOf" srcId="{2A7BC7A5-0307-4671-A929-DDD12AC74878}" destId="{EBCA7774-0654-4E2B-AEE0-38D3A9F218C8}" srcOrd="3" destOrd="0" presId="urn:microsoft.com/office/officeart/2016/7/layout/RoundedRectangleTimeline"/>
    <dgm:cxn modelId="{AB707B9A-4855-4E80-94A3-81EF5B9B7F72}" type="presParOf" srcId="{2A7BC7A5-0307-4671-A929-DDD12AC74878}" destId="{FAE3AEA2-CED4-4393-A47B-384E92DC954C}" srcOrd="4" destOrd="0" presId="urn:microsoft.com/office/officeart/2016/7/layout/RoundedRectangleTimeline"/>
    <dgm:cxn modelId="{7FEB5CB2-C977-4CC3-BBDC-FFF8340770C5}" type="presParOf" srcId="{AB52B3CC-6563-466D-BFC3-9B6B5AFA0881}" destId="{DCE6858C-615F-49DD-B4EA-A8043916DA69}" srcOrd="5" destOrd="0" presId="urn:microsoft.com/office/officeart/2016/7/layout/RoundedRectangleTimeline"/>
    <dgm:cxn modelId="{0CBCAF12-62A1-4128-8CC7-65B1E3FB1995}" type="presParOf" srcId="{AB52B3CC-6563-466D-BFC3-9B6B5AFA0881}" destId="{408E07BE-1A0C-42E2-8A97-082FD0A5FE26}" srcOrd="6" destOrd="0" presId="urn:microsoft.com/office/officeart/2016/7/layout/RoundedRectangleTimeline"/>
    <dgm:cxn modelId="{82E72CA5-BEF0-46BD-B7C7-B574AC256FB5}" type="presParOf" srcId="{408E07BE-1A0C-42E2-8A97-082FD0A5FE26}" destId="{4A5BD541-15D3-43AE-B60D-FDAD9BF6470D}" srcOrd="0" destOrd="0" presId="urn:microsoft.com/office/officeart/2016/7/layout/RoundedRectangleTimeline"/>
    <dgm:cxn modelId="{405236DB-6C36-4B1E-A986-1FA629418297}" type="presParOf" srcId="{408E07BE-1A0C-42E2-8A97-082FD0A5FE26}" destId="{9A5804B6-C37A-4D2E-BD12-A162C71930C4}" srcOrd="1" destOrd="0" presId="urn:microsoft.com/office/officeart/2016/7/layout/RoundedRectangleTimeline"/>
    <dgm:cxn modelId="{730CA3B1-5EBF-43ED-BDD7-FAA7102085DB}" type="presParOf" srcId="{408E07BE-1A0C-42E2-8A97-082FD0A5FE26}" destId="{4FEB6BA6-5047-434F-AB02-885EAC4242C5}" srcOrd="2" destOrd="0" presId="urn:microsoft.com/office/officeart/2016/7/layout/RoundedRectangleTimeline"/>
    <dgm:cxn modelId="{6E81C116-7DE5-43E3-820E-1383F6C40DF9}" type="presParOf" srcId="{408E07BE-1A0C-42E2-8A97-082FD0A5FE26}" destId="{866B44DF-C956-4250-A1D5-FC78FB4CD170}" srcOrd="3" destOrd="0" presId="urn:microsoft.com/office/officeart/2016/7/layout/RoundedRectangleTimeline"/>
    <dgm:cxn modelId="{AC82D144-3B7B-40BB-80A2-4F1F1E87E4BC}" type="presParOf" srcId="{408E07BE-1A0C-42E2-8A97-082FD0A5FE26}" destId="{D5B863E5-8AD9-4762-9452-E6D5F047DCB9}" srcOrd="4" destOrd="0" presId="urn:microsoft.com/office/officeart/2016/7/layout/RoundedRectangleTimeline"/>
    <dgm:cxn modelId="{7CE117F2-60ED-40E4-A2BE-96C99C61E31D}" type="presParOf" srcId="{AB52B3CC-6563-466D-BFC3-9B6B5AFA0881}" destId="{8C643F60-32EE-4E6B-A6CE-702B370C09B5}" srcOrd="7" destOrd="0" presId="urn:microsoft.com/office/officeart/2016/7/layout/RoundedRectangleTimeline"/>
    <dgm:cxn modelId="{E5AF81A5-BDD1-43FE-9686-0E124FE43046}" type="presParOf" srcId="{AB52B3CC-6563-466D-BFC3-9B6B5AFA0881}" destId="{8BD039AB-B1E5-4A0B-AC3E-B21EF88A37A4}" srcOrd="8" destOrd="0" presId="urn:microsoft.com/office/officeart/2016/7/layout/RoundedRectangleTimeline"/>
    <dgm:cxn modelId="{1E0E2E5D-D1F0-4DC2-B06C-2772274330C5}" type="presParOf" srcId="{8BD039AB-B1E5-4A0B-AC3E-B21EF88A37A4}" destId="{370F73CD-24ED-4D35-B627-492F031442CF}" srcOrd="0" destOrd="0" presId="urn:microsoft.com/office/officeart/2016/7/layout/RoundedRectangleTimeline"/>
    <dgm:cxn modelId="{DC079067-8EB2-44A0-88C5-661030A4A78E}" type="presParOf" srcId="{8BD039AB-B1E5-4A0B-AC3E-B21EF88A37A4}" destId="{43CAC0B0-A18F-43E5-89D5-29A5B2DA0A96}" srcOrd="1" destOrd="0" presId="urn:microsoft.com/office/officeart/2016/7/layout/RoundedRectangleTimeline"/>
    <dgm:cxn modelId="{6EC63AC1-6D98-4560-9C1F-A906712737D1}" type="presParOf" srcId="{8BD039AB-B1E5-4A0B-AC3E-B21EF88A37A4}" destId="{B8F2509E-64D4-42BE-A844-4D510C202D45}" srcOrd="2" destOrd="0" presId="urn:microsoft.com/office/officeart/2016/7/layout/RoundedRectangleTimeline"/>
    <dgm:cxn modelId="{879A0E42-DADE-4EAF-B307-B42FF395749F}" type="presParOf" srcId="{8BD039AB-B1E5-4A0B-AC3E-B21EF88A37A4}" destId="{C2E42DC9-519A-4C28-80CF-3287DC3DA202}" srcOrd="3" destOrd="0" presId="urn:microsoft.com/office/officeart/2016/7/layout/RoundedRectangleTimeline"/>
    <dgm:cxn modelId="{1F080E80-84ED-4C47-AB96-DD988AA44E96}" type="presParOf" srcId="{8BD039AB-B1E5-4A0B-AC3E-B21EF88A37A4}" destId="{2EC77669-9C44-4B06-9428-FC1026FA29E3}" srcOrd="4" destOrd="0" presId="urn:microsoft.com/office/officeart/2016/7/layout/RoundedRectangleTimeline"/>
    <dgm:cxn modelId="{E01E579D-D8DA-4C30-986F-DB59D70D7478}" type="presParOf" srcId="{AB52B3CC-6563-466D-BFC3-9B6B5AFA0881}" destId="{A76722D4-62BC-4F95-A75D-5FABD6468CC8}" srcOrd="9" destOrd="0" presId="urn:microsoft.com/office/officeart/2016/7/layout/RoundedRectangleTimeline"/>
    <dgm:cxn modelId="{C97DDB95-5EE6-4C35-BEBA-41DDC9E7D44D}" type="presParOf" srcId="{AB52B3CC-6563-466D-BFC3-9B6B5AFA0881}" destId="{D19CB949-D109-426E-90A7-DCA6C5426FFE}" srcOrd="10" destOrd="0" presId="urn:microsoft.com/office/officeart/2016/7/layout/RoundedRectangleTimeline"/>
    <dgm:cxn modelId="{82C107DD-2F30-4308-ADCD-95D2EB759FC0}" type="presParOf" srcId="{D19CB949-D109-426E-90A7-DCA6C5426FFE}" destId="{E8D40C69-630F-4992-ACB5-1D28BB313B71}" srcOrd="0" destOrd="0" presId="urn:microsoft.com/office/officeart/2016/7/layout/RoundedRectangleTimeline"/>
    <dgm:cxn modelId="{9B4B8B5C-B078-46DB-9DC4-208BA148E25F}" type="presParOf" srcId="{D19CB949-D109-426E-90A7-DCA6C5426FFE}" destId="{76C8DB71-85CF-4B73-9757-A49B8B86DAD3}" srcOrd="1" destOrd="0" presId="urn:microsoft.com/office/officeart/2016/7/layout/RoundedRectangleTimeline"/>
    <dgm:cxn modelId="{018ECB0D-0E6E-4205-8034-A67D510956CA}" type="presParOf" srcId="{D19CB949-D109-426E-90A7-DCA6C5426FFE}" destId="{33254EB8-0B5B-4CFF-90D0-E1349F9AD52A}" srcOrd="2" destOrd="0" presId="urn:microsoft.com/office/officeart/2016/7/layout/RoundedRectangleTimeline"/>
    <dgm:cxn modelId="{14FF2132-3E4E-46F6-B978-11971B784FFE}" type="presParOf" srcId="{D19CB949-D109-426E-90A7-DCA6C5426FFE}" destId="{C5260EB6-33C9-4AAF-AFF6-B905CC5F3FBF}" srcOrd="3" destOrd="0" presId="urn:microsoft.com/office/officeart/2016/7/layout/RoundedRectangleTimeline"/>
    <dgm:cxn modelId="{D40F2870-4A96-496C-9984-D45EEC9E9EFE}" type="presParOf" srcId="{D19CB949-D109-426E-90A7-DCA6C5426FFE}" destId="{87F2B8AC-50C8-4A2A-9E74-5A048B95179B}"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A4D131-914D-47F1-B639-F61AA1B28195}">
      <dsp:nvSpPr>
        <dsp:cNvPr id="0" name=""/>
        <dsp:cNvSpPr/>
      </dsp:nvSpPr>
      <dsp:spPr>
        <a:xfrm rot="16200000">
          <a:off x="1171490" y="1245283"/>
          <a:ext cx="414505" cy="1654492"/>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Understanding Business Objective</a:t>
          </a:r>
        </a:p>
      </dsp:txBody>
      <dsp:txXfrm rot="5400000">
        <a:off x="571731" y="1885510"/>
        <a:ext cx="1634258" cy="374037"/>
      </dsp:txXfrm>
    </dsp:sp>
    <dsp:sp modelId="{0A287556-9225-4A7C-9BA7-B749BC86BC80}">
      <dsp:nvSpPr>
        <dsp:cNvPr id="0" name=""/>
        <dsp:cNvSpPr/>
      </dsp:nvSpPr>
      <dsp:spPr>
        <a:xfrm>
          <a:off x="0" y="0"/>
          <a:ext cx="2757487" cy="1450770"/>
        </a:xfrm>
        <a:prstGeom prst="rect">
          <a:avLst/>
        </a:prstGeom>
        <a:noFill/>
        <a:ln>
          <a:noFill/>
        </a:ln>
        <a:effectLst/>
      </dsp:spPr>
      <dsp:style>
        <a:lnRef idx="0">
          <a:scrgbClr r="0" g="0" b="0"/>
        </a:lnRef>
        <a:fillRef idx="0">
          <a:scrgbClr r="0" g="0" b="0"/>
        </a:fillRef>
        <a:effectRef idx="0">
          <a:scrgbClr r="0" g="0" b="0"/>
        </a:effectRef>
        <a:fontRef idx="minor"/>
      </dsp:style>
    </dsp:sp>
    <dsp:sp modelId="{47A0A54B-B768-4D2B-B198-BB0EDA573F47}">
      <dsp:nvSpPr>
        <dsp:cNvPr id="0" name=""/>
        <dsp:cNvSpPr/>
      </dsp:nvSpPr>
      <dsp:spPr>
        <a:xfrm>
          <a:off x="1378743" y="1533671"/>
          <a:ext cx="0" cy="331604"/>
        </a:xfrm>
        <a:prstGeom prst="line">
          <a:avLst/>
        </a:prstGeom>
        <a:noFill/>
        <a:ln w="12700" cap="rnd" cmpd="sng" algn="ctr">
          <a:solidFill>
            <a:schemeClr val="accent1">
              <a:shade val="90000"/>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5BA0D55-DE2B-4F76-BB5F-5896EBD03A88}">
      <dsp:nvSpPr>
        <dsp:cNvPr id="0" name=""/>
        <dsp:cNvSpPr/>
      </dsp:nvSpPr>
      <dsp:spPr>
        <a:xfrm>
          <a:off x="1337293" y="1450770"/>
          <a:ext cx="82901" cy="82901"/>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0E70F9-A4F4-4E95-BDB5-1D67001890B5}">
      <dsp:nvSpPr>
        <dsp:cNvPr id="0" name=""/>
        <dsp:cNvSpPr/>
      </dsp:nvSpPr>
      <dsp:spPr>
        <a:xfrm>
          <a:off x="2205990" y="1865276"/>
          <a:ext cx="1654492" cy="414505"/>
        </a:xfrm>
        <a:prstGeom prst="rect">
          <a:avLst/>
        </a:prstGeom>
        <a:solidFill>
          <a:schemeClr val="accent1">
            <a:shade val="80000"/>
            <a:hueOff val="89238"/>
            <a:satOff val="-1812"/>
            <a:lumOff val="6135"/>
            <a:alphaOff val="0"/>
          </a:schemeClr>
        </a:solidFill>
        <a:ln w="22225" cap="rnd" cmpd="sng" algn="ctr">
          <a:solidFill>
            <a:schemeClr val="accent1">
              <a:shade val="80000"/>
              <a:hueOff val="89238"/>
              <a:satOff val="-1812"/>
              <a:lumOff val="61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IN" sz="1100" b="1" i="0" kern="1200" dirty="0"/>
            <a:t>Exploratory Data Analysis – EDA</a:t>
          </a:r>
          <a:endParaRPr lang="en-US" sz="1100" kern="1200" dirty="0"/>
        </a:p>
      </dsp:txBody>
      <dsp:txXfrm>
        <a:off x="2205990" y="1865276"/>
        <a:ext cx="1654492" cy="414505"/>
      </dsp:txXfrm>
    </dsp:sp>
    <dsp:sp modelId="{69877C45-8884-4A94-993C-E958B470DC16}">
      <dsp:nvSpPr>
        <dsp:cNvPr id="0" name=""/>
        <dsp:cNvSpPr/>
      </dsp:nvSpPr>
      <dsp:spPr>
        <a:xfrm>
          <a:off x="1654492" y="2694288"/>
          <a:ext cx="2757487" cy="1450770"/>
        </a:xfrm>
        <a:prstGeom prst="rect">
          <a:avLst/>
        </a:prstGeom>
        <a:noFill/>
        <a:ln>
          <a:noFill/>
        </a:ln>
        <a:effectLst/>
      </dsp:spPr>
      <dsp:style>
        <a:lnRef idx="0">
          <a:scrgbClr r="0" g="0" b="0"/>
        </a:lnRef>
        <a:fillRef idx="0">
          <a:scrgbClr r="0" g="0" b="0"/>
        </a:fillRef>
        <a:effectRef idx="0">
          <a:scrgbClr r="0" g="0" b="0"/>
        </a:effectRef>
        <a:fontRef idx="minor"/>
      </dsp:style>
    </dsp:sp>
    <dsp:sp modelId="{632737ED-779B-4A04-9B41-0F9D7586D7D5}">
      <dsp:nvSpPr>
        <dsp:cNvPr id="0" name=""/>
        <dsp:cNvSpPr/>
      </dsp:nvSpPr>
      <dsp:spPr>
        <a:xfrm>
          <a:off x="3033236" y="2279782"/>
          <a:ext cx="0" cy="331604"/>
        </a:xfrm>
        <a:prstGeom prst="line">
          <a:avLst/>
        </a:prstGeom>
        <a:noFill/>
        <a:ln w="12700" cap="rnd" cmpd="sng" algn="ctr">
          <a:solidFill>
            <a:schemeClr val="accent1">
              <a:shade val="90000"/>
              <a:hueOff val="74369"/>
              <a:satOff val="-1434"/>
              <a:lumOff val="4687"/>
              <a:alphaOff val="0"/>
            </a:schemeClr>
          </a:solidFill>
          <a:prstDash val="dash"/>
        </a:ln>
        <a:effectLst/>
      </dsp:spPr>
      <dsp:style>
        <a:lnRef idx="1">
          <a:scrgbClr r="0" g="0" b="0"/>
        </a:lnRef>
        <a:fillRef idx="0">
          <a:scrgbClr r="0" g="0" b="0"/>
        </a:fillRef>
        <a:effectRef idx="0">
          <a:scrgbClr r="0" g="0" b="0"/>
        </a:effectRef>
        <a:fontRef idx="minor"/>
      </dsp:style>
    </dsp:sp>
    <dsp:sp modelId="{15C9670B-48BE-439B-949A-3AECFEA3E9C1}">
      <dsp:nvSpPr>
        <dsp:cNvPr id="0" name=""/>
        <dsp:cNvSpPr/>
      </dsp:nvSpPr>
      <dsp:spPr>
        <a:xfrm>
          <a:off x="3027613" y="2589954"/>
          <a:ext cx="52153" cy="77017"/>
        </a:xfrm>
        <a:prstGeom prst="ellipse">
          <a:avLst/>
        </a:prstGeom>
        <a:solidFill>
          <a:schemeClr val="accent1">
            <a:shade val="80000"/>
            <a:hueOff val="89238"/>
            <a:satOff val="-1812"/>
            <a:lumOff val="6135"/>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46E30B-2AD1-4532-9242-8912E695737F}">
      <dsp:nvSpPr>
        <dsp:cNvPr id="0" name=""/>
        <dsp:cNvSpPr/>
      </dsp:nvSpPr>
      <dsp:spPr>
        <a:xfrm>
          <a:off x="3860482" y="1865276"/>
          <a:ext cx="1654492" cy="414505"/>
        </a:xfrm>
        <a:prstGeom prst="rect">
          <a:avLst/>
        </a:prstGeom>
        <a:solidFill>
          <a:schemeClr val="accent1">
            <a:shade val="80000"/>
            <a:hueOff val="178477"/>
            <a:satOff val="-3623"/>
            <a:lumOff val="12271"/>
            <a:alphaOff val="0"/>
          </a:schemeClr>
        </a:solidFill>
        <a:ln w="22225" cap="rnd" cmpd="sng" algn="ctr">
          <a:solidFill>
            <a:schemeClr val="accent1">
              <a:shade val="80000"/>
              <a:hueOff val="178477"/>
              <a:satOff val="-3623"/>
              <a:lumOff val="1227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IN" sz="1100" b="1" i="0" kern="1200" dirty="0"/>
            <a:t>Train Test Split</a:t>
          </a:r>
          <a:endParaRPr lang="en-US" sz="1100" kern="1200" dirty="0"/>
        </a:p>
      </dsp:txBody>
      <dsp:txXfrm>
        <a:off x="3860482" y="1865276"/>
        <a:ext cx="1654492" cy="414505"/>
      </dsp:txXfrm>
    </dsp:sp>
    <dsp:sp modelId="{17406CEB-DFE5-4F58-938C-F0C5D8CD1EE3}">
      <dsp:nvSpPr>
        <dsp:cNvPr id="0" name=""/>
        <dsp:cNvSpPr/>
      </dsp:nvSpPr>
      <dsp:spPr>
        <a:xfrm>
          <a:off x="3308985" y="0"/>
          <a:ext cx="2757487" cy="1450770"/>
        </a:xfrm>
        <a:prstGeom prst="rect">
          <a:avLst/>
        </a:prstGeom>
        <a:noFill/>
        <a:ln>
          <a:noFill/>
        </a:ln>
        <a:effectLst/>
      </dsp:spPr>
      <dsp:style>
        <a:lnRef idx="0">
          <a:scrgbClr r="0" g="0" b="0"/>
        </a:lnRef>
        <a:fillRef idx="0">
          <a:scrgbClr r="0" g="0" b="0"/>
        </a:fillRef>
        <a:effectRef idx="0">
          <a:scrgbClr r="0" g="0" b="0"/>
        </a:effectRef>
        <a:fontRef idx="minor"/>
      </dsp:style>
    </dsp:sp>
    <dsp:sp modelId="{75F52286-A8BE-4428-B772-6141A725C392}">
      <dsp:nvSpPr>
        <dsp:cNvPr id="0" name=""/>
        <dsp:cNvSpPr/>
      </dsp:nvSpPr>
      <dsp:spPr>
        <a:xfrm>
          <a:off x="4687728" y="1533671"/>
          <a:ext cx="0" cy="331604"/>
        </a:xfrm>
        <a:prstGeom prst="line">
          <a:avLst/>
        </a:prstGeom>
        <a:noFill/>
        <a:ln w="12700" cap="rnd" cmpd="sng" algn="ctr">
          <a:solidFill>
            <a:schemeClr val="accent1">
              <a:shade val="90000"/>
              <a:hueOff val="223106"/>
              <a:satOff val="-4301"/>
              <a:lumOff val="14062"/>
              <a:alphaOff val="0"/>
            </a:schemeClr>
          </a:solidFill>
          <a:prstDash val="dash"/>
        </a:ln>
        <a:effectLst/>
      </dsp:spPr>
      <dsp:style>
        <a:lnRef idx="1">
          <a:scrgbClr r="0" g="0" b="0"/>
        </a:lnRef>
        <a:fillRef idx="0">
          <a:scrgbClr r="0" g="0" b="0"/>
        </a:fillRef>
        <a:effectRef idx="0">
          <a:scrgbClr r="0" g="0" b="0"/>
        </a:effectRef>
        <a:fontRef idx="minor"/>
      </dsp:style>
    </dsp:sp>
    <dsp:sp modelId="{EBCA7774-0654-4E2B-AEE0-38D3A9F218C8}">
      <dsp:nvSpPr>
        <dsp:cNvPr id="0" name=""/>
        <dsp:cNvSpPr/>
      </dsp:nvSpPr>
      <dsp:spPr>
        <a:xfrm>
          <a:off x="4646278" y="1450770"/>
          <a:ext cx="82901" cy="82901"/>
        </a:xfrm>
        <a:prstGeom prst="ellipse">
          <a:avLst/>
        </a:prstGeom>
        <a:solidFill>
          <a:schemeClr val="accent1">
            <a:shade val="80000"/>
            <a:hueOff val="178477"/>
            <a:satOff val="-3623"/>
            <a:lumOff val="1227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5BD541-15D3-43AE-B60D-FDAD9BF6470D}">
      <dsp:nvSpPr>
        <dsp:cNvPr id="0" name=""/>
        <dsp:cNvSpPr/>
      </dsp:nvSpPr>
      <dsp:spPr>
        <a:xfrm>
          <a:off x="5514975" y="1865276"/>
          <a:ext cx="1654492" cy="414505"/>
        </a:xfrm>
        <a:prstGeom prst="rect">
          <a:avLst/>
        </a:prstGeom>
        <a:solidFill>
          <a:schemeClr val="accent1">
            <a:shade val="80000"/>
            <a:hueOff val="267715"/>
            <a:satOff val="-5435"/>
            <a:lumOff val="18406"/>
            <a:alphaOff val="0"/>
          </a:schemeClr>
        </a:solidFill>
        <a:ln w="22225" cap="rnd" cmpd="sng" algn="ctr">
          <a:solidFill>
            <a:schemeClr val="accent1">
              <a:shade val="80000"/>
              <a:hueOff val="267715"/>
              <a:satOff val="-5435"/>
              <a:lumOff val="1840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IN" sz="1100" b="1" i="0" kern="1200" dirty="0"/>
            <a:t>Model </a:t>
          </a:r>
          <a:r>
            <a:rPr lang="en-IN" sz="1100" b="1" i="0" kern="1200" dirty="0" err="1"/>
            <a:t>Buliding</a:t>
          </a:r>
          <a:endParaRPr lang="en-US" sz="1100" kern="1200" dirty="0"/>
        </a:p>
      </dsp:txBody>
      <dsp:txXfrm>
        <a:off x="5514975" y="1865276"/>
        <a:ext cx="1654492" cy="414505"/>
      </dsp:txXfrm>
    </dsp:sp>
    <dsp:sp modelId="{9A5804B6-C37A-4D2E-BD12-A162C71930C4}">
      <dsp:nvSpPr>
        <dsp:cNvPr id="0" name=""/>
        <dsp:cNvSpPr/>
      </dsp:nvSpPr>
      <dsp:spPr>
        <a:xfrm>
          <a:off x="4963477" y="2694288"/>
          <a:ext cx="2757487" cy="1450770"/>
        </a:xfrm>
        <a:prstGeom prst="rect">
          <a:avLst/>
        </a:prstGeom>
        <a:noFill/>
        <a:ln>
          <a:noFill/>
        </a:ln>
        <a:effectLst/>
      </dsp:spPr>
      <dsp:style>
        <a:lnRef idx="0">
          <a:scrgbClr r="0" g="0" b="0"/>
        </a:lnRef>
        <a:fillRef idx="0">
          <a:scrgbClr r="0" g="0" b="0"/>
        </a:fillRef>
        <a:effectRef idx="0">
          <a:scrgbClr r="0" g="0" b="0"/>
        </a:effectRef>
        <a:fontRef idx="minor"/>
      </dsp:style>
    </dsp:sp>
    <dsp:sp modelId="{4FEB6BA6-5047-434F-AB02-885EAC4242C5}">
      <dsp:nvSpPr>
        <dsp:cNvPr id="0" name=""/>
        <dsp:cNvSpPr/>
      </dsp:nvSpPr>
      <dsp:spPr>
        <a:xfrm>
          <a:off x="6342221" y="2279782"/>
          <a:ext cx="0" cy="331604"/>
        </a:xfrm>
        <a:prstGeom prst="line">
          <a:avLst/>
        </a:prstGeom>
        <a:noFill/>
        <a:ln w="12700" cap="rnd" cmpd="sng" algn="ctr">
          <a:solidFill>
            <a:schemeClr val="accent1">
              <a:shade val="90000"/>
              <a:hueOff val="297474"/>
              <a:satOff val="-5735"/>
              <a:lumOff val="18749"/>
              <a:alphaOff val="0"/>
            </a:schemeClr>
          </a:solidFill>
          <a:prstDash val="dash"/>
        </a:ln>
        <a:effectLst/>
      </dsp:spPr>
      <dsp:style>
        <a:lnRef idx="1">
          <a:scrgbClr r="0" g="0" b="0"/>
        </a:lnRef>
        <a:fillRef idx="0">
          <a:scrgbClr r="0" g="0" b="0"/>
        </a:fillRef>
        <a:effectRef idx="0">
          <a:scrgbClr r="0" g="0" b="0"/>
        </a:effectRef>
        <a:fontRef idx="minor"/>
      </dsp:style>
    </dsp:sp>
    <dsp:sp modelId="{866B44DF-C956-4250-A1D5-FC78FB4CD170}">
      <dsp:nvSpPr>
        <dsp:cNvPr id="0" name=""/>
        <dsp:cNvSpPr/>
      </dsp:nvSpPr>
      <dsp:spPr>
        <a:xfrm>
          <a:off x="6300770" y="2611387"/>
          <a:ext cx="82901" cy="82901"/>
        </a:xfrm>
        <a:prstGeom prst="ellipse">
          <a:avLst/>
        </a:prstGeom>
        <a:solidFill>
          <a:schemeClr val="accent1">
            <a:shade val="80000"/>
            <a:hueOff val="267715"/>
            <a:satOff val="-5435"/>
            <a:lumOff val="1840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0F73CD-24ED-4D35-B627-492F031442CF}">
      <dsp:nvSpPr>
        <dsp:cNvPr id="0" name=""/>
        <dsp:cNvSpPr/>
      </dsp:nvSpPr>
      <dsp:spPr>
        <a:xfrm>
          <a:off x="7169467" y="1865276"/>
          <a:ext cx="1654492" cy="414505"/>
        </a:xfrm>
        <a:prstGeom prst="rect">
          <a:avLst/>
        </a:prstGeom>
        <a:solidFill>
          <a:schemeClr val="accent1">
            <a:shade val="80000"/>
            <a:hueOff val="356953"/>
            <a:satOff val="-7246"/>
            <a:lumOff val="24542"/>
            <a:alphaOff val="0"/>
          </a:schemeClr>
        </a:solidFill>
        <a:ln w="22225" cap="rnd" cmpd="sng" algn="ctr">
          <a:solidFill>
            <a:schemeClr val="accent1">
              <a:shade val="80000"/>
              <a:hueOff val="356953"/>
              <a:satOff val="-7246"/>
              <a:lumOff val="2454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Model Evaluation</a:t>
          </a:r>
        </a:p>
      </dsp:txBody>
      <dsp:txXfrm>
        <a:off x="7169467" y="1865276"/>
        <a:ext cx="1654492" cy="414505"/>
      </dsp:txXfrm>
    </dsp:sp>
    <dsp:sp modelId="{43CAC0B0-A18F-43E5-89D5-29A5B2DA0A96}">
      <dsp:nvSpPr>
        <dsp:cNvPr id="0" name=""/>
        <dsp:cNvSpPr/>
      </dsp:nvSpPr>
      <dsp:spPr>
        <a:xfrm>
          <a:off x="6617969" y="0"/>
          <a:ext cx="2757487" cy="1450770"/>
        </a:xfrm>
        <a:prstGeom prst="rect">
          <a:avLst/>
        </a:prstGeom>
        <a:noFill/>
        <a:ln>
          <a:noFill/>
        </a:ln>
        <a:effectLst/>
      </dsp:spPr>
      <dsp:style>
        <a:lnRef idx="0">
          <a:scrgbClr r="0" g="0" b="0"/>
        </a:lnRef>
        <a:fillRef idx="0">
          <a:scrgbClr r="0" g="0" b="0"/>
        </a:fillRef>
        <a:effectRef idx="0">
          <a:scrgbClr r="0" g="0" b="0"/>
        </a:effectRef>
        <a:fontRef idx="minor"/>
      </dsp:style>
    </dsp:sp>
    <dsp:sp modelId="{B8F2509E-64D4-42BE-A844-4D510C202D45}">
      <dsp:nvSpPr>
        <dsp:cNvPr id="0" name=""/>
        <dsp:cNvSpPr/>
      </dsp:nvSpPr>
      <dsp:spPr>
        <a:xfrm>
          <a:off x="7996713" y="1533671"/>
          <a:ext cx="0" cy="331604"/>
        </a:xfrm>
        <a:prstGeom prst="line">
          <a:avLst/>
        </a:prstGeom>
        <a:noFill/>
        <a:ln w="12700" cap="rnd" cmpd="sng" algn="ctr">
          <a:solidFill>
            <a:schemeClr val="accent1">
              <a:shade val="90000"/>
              <a:hueOff val="371843"/>
              <a:satOff val="-7168"/>
              <a:lumOff val="23437"/>
              <a:alphaOff val="0"/>
            </a:schemeClr>
          </a:solidFill>
          <a:prstDash val="dash"/>
        </a:ln>
        <a:effectLst/>
      </dsp:spPr>
      <dsp:style>
        <a:lnRef idx="1">
          <a:scrgbClr r="0" g="0" b="0"/>
        </a:lnRef>
        <a:fillRef idx="0">
          <a:scrgbClr r="0" g="0" b="0"/>
        </a:fillRef>
        <a:effectRef idx="0">
          <a:scrgbClr r="0" g="0" b="0"/>
        </a:effectRef>
        <a:fontRef idx="minor"/>
      </dsp:style>
    </dsp:sp>
    <dsp:sp modelId="{C2E42DC9-519A-4C28-80CF-3287DC3DA202}">
      <dsp:nvSpPr>
        <dsp:cNvPr id="0" name=""/>
        <dsp:cNvSpPr/>
      </dsp:nvSpPr>
      <dsp:spPr>
        <a:xfrm>
          <a:off x="7955263" y="1450770"/>
          <a:ext cx="82901" cy="82901"/>
        </a:xfrm>
        <a:prstGeom prst="ellipse">
          <a:avLst/>
        </a:prstGeom>
        <a:solidFill>
          <a:schemeClr val="accent1">
            <a:shade val="80000"/>
            <a:hueOff val="356953"/>
            <a:satOff val="-7246"/>
            <a:lumOff val="24542"/>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D40C69-630F-4992-ACB5-1D28BB313B71}">
      <dsp:nvSpPr>
        <dsp:cNvPr id="0" name=""/>
        <dsp:cNvSpPr/>
      </dsp:nvSpPr>
      <dsp:spPr>
        <a:xfrm rot="5400000">
          <a:off x="9443953" y="1245283"/>
          <a:ext cx="414505" cy="1654492"/>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Deployment Using </a:t>
          </a:r>
          <a:r>
            <a:rPr lang="en-US" sz="1100" kern="1200" dirty="0" err="1"/>
            <a:t>Streamlit</a:t>
          </a:r>
          <a:endParaRPr lang="en-US" sz="1100" kern="1200" dirty="0"/>
        </a:p>
      </dsp:txBody>
      <dsp:txXfrm rot="-5400000">
        <a:off x="8823960" y="1885510"/>
        <a:ext cx="1634258" cy="374037"/>
      </dsp:txXfrm>
    </dsp:sp>
    <dsp:sp modelId="{76C8DB71-85CF-4B73-9757-A49B8B86DAD3}">
      <dsp:nvSpPr>
        <dsp:cNvPr id="0" name=""/>
        <dsp:cNvSpPr/>
      </dsp:nvSpPr>
      <dsp:spPr>
        <a:xfrm>
          <a:off x="8272462" y="2694288"/>
          <a:ext cx="2757487" cy="1450770"/>
        </a:xfrm>
        <a:prstGeom prst="rect">
          <a:avLst/>
        </a:prstGeom>
        <a:noFill/>
        <a:ln>
          <a:noFill/>
        </a:ln>
        <a:effectLst/>
      </dsp:spPr>
      <dsp:style>
        <a:lnRef idx="0">
          <a:scrgbClr r="0" g="0" b="0"/>
        </a:lnRef>
        <a:fillRef idx="0">
          <a:scrgbClr r="0" g="0" b="0"/>
        </a:fillRef>
        <a:effectRef idx="0">
          <a:scrgbClr r="0" g="0" b="0"/>
        </a:effectRef>
        <a:fontRef idx="minor"/>
      </dsp:style>
    </dsp:sp>
    <dsp:sp modelId="{33254EB8-0B5B-4CFF-90D0-E1349F9AD52A}">
      <dsp:nvSpPr>
        <dsp:cNvPr id="0" name=""/>
        <dsp:cNvSpPr/>
      </dsp:nvSpPr>
      <dsp:spPr>
        <a:xfrm>
          <a:off x="9651206" y="2279782"/>
          <a:ext cx="0" cy="331604"/>
        </a:xfrm>
        <a:prstGeom prst="line">
          <a:avLst/>
        </a:prstGeom>
        <a:noFill/>
        <a:ln w="12700" cap="rnd" cmpd="sng" algn="ctr">
          <a:solidFill>
            <a:schemeClr val="accent1">
              <a:shade val="90000"/>
              <a:hueOff val="446212"/>
              <a:satOff val="-8602"/>
              <a:lumOff val="28124"/>
              <a:alphaOff val="0"/>
            </a:schemeClr>
          </a:solidFill>
          <a:prstDash val="dash"/>
        </a:ln>
        <a:effectLst/>
      </dsp:spPr>
      <dsp:style>
        <a:lnRef idx="1">
          <a:scrgbClr r="0" g="0" b="0"/>
        </a:lnRef>
        <a:fillRef idx="0">
          <a:scrgbClr r="0" g="0" b="0"/>
        </a:fillRef>
        <a:effectRef idx="0">
          <a:scrgbClr r="0" g="0" b="0"/>
        </a:effectRef>
        <a:fontRef idx="minor"/>
      </dsp:style>
    </dsp:sp>
    <dsp:sp modelId="{C5260EB6-33C9-4AAF-AFF6-B905CC5F3FBF}">
      <dsp:nvSpPr>
        <dsp:cNvPr id="0" name=""/>
        <dsp:cNvSpPr/>
      </dsp:nvSpPr>
      <dsp:spPr>
        <a:xfrm>
          <a:off x="9609755" y="2611387"/>
          <a:ext cx="82901" cy="82901"/>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7DC31D-6FEF-456C-950D-3186DF624EFF}" type="datetimeFigureOut">
              <a:rPr lang="en-IN" smtClean="0"/>
              <a:t>15-04-2023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046B5F-F2CB-4362-85FB-794407CEE297}" type="slidenum">
              <a:rPr lang="en-IN" smtClean="0"/>
              <a:t>‹#›</a:t>
            </a:fld>
            <a:endParaRPr lang="en-IN"/>
          </a:p>
        </p:txBody>
      </p:sp>
    </p:spTree>
    <p:extLst>
      <p:ext uri="{BB962C8B-B14F-4D97-AF65-F5344CB8AC3E}">
        <p14:creationId xmlns:p14="http://schemas.microsoft.com/office/powerpoint/2010/main" val="2531018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4/15/2023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4/15/2023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4/15/2023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4/15/2023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4/15/2023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4/15/2023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4/15/2023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comments" Target="../comments/commen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446534" y="674586"/>
            <a:ext cx="8195256" cy="684573"/>
          </a:xfrm>
        </p:spPr>
        <p:txBody>
          <a:bodyPr>
            <a:normAutofit/>
          </a:bodyPr>
          <a:lstStyle/>
          <a:p>
            <a:r>
              <a:rPr lang="en-IN" b="1" i="0" dirty="0">
                <a:solidFill>
                  <a:srgbClr val="1F2328"/>
                </a:solidFill>
                <a:effectLst/>
                <a:latin typeface="-apple-system"/>
              </a:rPr>
              <a:t>Bankruptcy-Prediction-project</a:t>
            </a: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1FA6A298-8C89-89CA-2C6F-F1A2F626021A}"/>
              </a:ext>
            </a:extLst>
          </p:cNvPr>
          <p:cNvPicPr>
            <a:picLocks noChangeAspect="1"/>
          </p:cNvPicPr>
          <p:nvPr/>
        </p:nvPicPr>
        <p:blipFill>
          <a:blip r:embed="rId2"/>
          <a:stretch>
            <a:fillRect/>
          </a:stretch>
        </p:blipFill>
        <p:spPr>
          <a:xfrm>
            <a:off x="2415988" y="1966841"/>
            <a:ext cx="7082118" cy="3529760"/>
          </a:xfrm>
          <a:prstGeom prst="rect">
            <a:avLst/>
          </a:prstGeom>
        </p:spPr>
      </p:pic>
      <p:sp>
        <p:nvSpPr>
          <p:cNvPr id="7" name="Rectangle 1">
            <a:extLst>
              <a:ext uri="{FF2B5EF4-FFF2-40B4-BE49-F238E27FC236}">
                <a16:creationId xmlns:a16="http://schemas.microsoft.com/office/drawing/2014/main" id="{E60499F8-B5FA-CF2E-7F82-34873253C238}"/>
              </a:ext>
            </a:extLst>
          </p:cNvPr>
          <p:cNvSpPr>
            <a:spLocks noGrp="1" noChangeArrowheads="1"/>
          </p:cNvSpPr>
          <p:nvPr>
            <p:ph type="subTitle" idx="1"/>
          </p:nvPr>
        </p:nvSpPr>
        <p:spPr bwMode="auto">
          <a:xfrm>
            <a:off x="3997138" y="1359159"/>
            <a:ext cx="650053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Söhne"/>
              </a:rPr>
              <a:t>"Using Machine Learning to Predict Bankruptcy Risk: A Case Study"</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B8204-7F41-DDA8-2A48-79CDEF80B263}"/>
              </a:ext>
            </a:extLst>
          </p:cNvPr>
          <p:cNvSpPr>
            <a:spLocks noGrp="1"/>
          </p:cNvSpPr>
          <p:nvPr>
            <p:ph type="title"/>
          </p:nvPr>
        </p:nvSpPr>
        <p:spPr/>
        <p:txBody>
          <a:bodyPr/>
          <a:lstStyle/>
          <a:p>
            <a:r>
              <a:rPr lang="en-US" dirty="0"/>
              <a:t>S-v-m model : </a:t>
            </a:r>
            <a:endParaRPr lang="en-IN" dirty="0"/>
          </a:p>
        </p:txBody>
      </p:sp>
      <p:pic>
        <p:nvPicPr>
          <p:cNvPr id="21506" name="Picture 2">
            <a:extLst>
              <a:ext uri="{FF2B5EF4-FFF2-40B4-BE49-F238E27FC236}">
                <a16:creationId xmlns:a16="http://schemas.microsoft.com/office/drawing/2014/main" id="{31393031-16F6-EAE4-6B7D-C4EC611B81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0023" y="2608006"/>
            <a:ext cx="3904690" cy="355185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B0A1AA74-C665-941D-CCCD-6CB93889621B}"/>
              </a:ext>
            </a:extLst>
          </p:cNvPr>
          <p:cNvGraphicFramePr>
            <a:graphicFrameLocks noGrp="1"/>
          </p:cNvGraphicFramePr>
          <p:nvPr>
            <p:extLst>
              <p:ext uri="{D42A27DB-BD31-4B8C-83A1-F6EECF244321}">
                <p14:modId xmlns:p14="http://schemas.microsoft.com/office/powerpoint/2010/main" val="3402494774"/>
              </p:ext>
            </p:extLst>
          </p:nvPr>
        </p:nvGraphicFramePr>
        <p:xfrm>
          <a:off x="581193" y="2707341"/>
          <a:ext cx="6563680" cy="3363829"/>
        </p:xfrm>
        <a:graphic>
          <a:graphicData uri="http://schemas.openxmlformats.org/drawingml/2006/table">
            <a:tbl>
              <a:tblPr>
                <a:tableStyleId>{69C7853C-536D-4A76-A0AE-DD22124D55A5}</a:tableStyleId>
              </a:tblPr>
              <a:tblGrid>
                <a:gridCol w="1312736">
                  <a:extLst>
                    <a:ext uri="{9D8B030D-6E8A-4147-A177-3AD203B41FA5}">
                      <a16:colId xmlns:a16="http://schemas.microsoft.com/office/drawing/2014/main" val="1299150122"/>
                    </a:ext>
                  </a:extLst>
                </a:gridCol>
                <a:gridCol w="1312736">
                  <a:extLst>
                    <a:ext uri="{9D8B030D-6E8A-4147-A177-3AD203B41FA5}">
                      <a16:colId xmlns:a16="http://schemas.microsoft.com/office/drawing/2014/main" val="2249640273"/>
                    </a:ext>
                  </a:extLst>
                </a:gridCol>
                <a:gridCol w="1312736">
                  <a:extLst>
                    <a:ext uri="{9D8B030D-6E8A-4147-A177-3AD203B41FA5}">
                      <a16:colId xmlns:a16="http://schemas.microsoft.com/office/drawing/2014/main" val="1497481004"/>
                    </a:ext>
                  </a:extLst>
                </a:gridCol>
                <a:gridCol w="1312736">
                  <a:extLst>
                    <a:ext uri="{9D8B030D-6E8A-4147-A177-3AD203B41FA5}">
                      <a16:colId xmlns:a16="http://schemas.microsoft.com/office/drawing/2014/main" val="2074678773"/>
                    </a:ext>
                  </a:extLst>
                </a:gridCol>
                <a:gridCol w="1312736">
                  <a:extLst>
                    <a:ext uri="{9D8B030D-6E8A-4147-A177-3AD203B41FA5}">
                      <a16:colId xmlns:a16="http://schemas.microsoft.com/office/drawing/2014/main" val="4206682385"/>
                    </a:ext>
                  </a:extLst>
                </a:gridCol>
              </a:tblGrid>
              <a:tr h="830095">
                <a:tc>
                  <a:txBody>
                    <a:bodyPr/>
                    <a:lstStyle/>
                    <a:p>
                      <a:pPr fontAlgn="b"/>
                      <a:br>
                        <a:rPr lang="en-IN" b="1">
                          <a:effectLst/>
                        </a:rPr>
                      </a:br>
                      <a:r>
                        <a:rPr lang="en-IN" b="1">
                          <a:effectLst/>
                        </a:rPr>
                        <a:t>precision</a:t>
                      </a:r>
                    </a:p>
                  </a:txBody>
                  <a:tcPr anchor="b"/>
                </a:tc>
                <a:tc>
                  <a:txBody>
                    <a:bodyPr/>
                    <a:lstStyle/>
                    <a:p>
                      <a:pPr fontAlgn="b"/>
                      <a:r>
                        <a:rPr lang="en-IN" b="1">
                          <a:effectLst/>
                        </a:rPr>
                        <a:t>recall</a:t>
                      </a:r>
                    </a:p>
                  </a:txBody>
                  <a:tcPr anchor="b"/>
                </a:tc>
                <a:tc>
                  <a:txBody>
                    <a:bodyPr/>
                    <a:lstStyle/>
                    <a:p>
                      <a:pPr fontAlgn="b"/>
                      <a:r>
                        <a:rPr lang="en-IN" b="1">
                          <a:effectLst/>
                        </a:rPr>
                        <a:t>f1-score</a:t>
                      </a:r>
                    </a:p>
                  </a:txBody>
                  <a:tcPr anchor="b"/>
                </a:tc>
                <a:tc>
                  <a:txBody>
                    <a:bodyPr/>
                    <a:lstStyle/>
                    <a:p>
                      <a:pPr fontAlgn="b"/>
                      <a:r>
                        <a:rPr lang="en-IN" b="1">
                          <a:effectLst/>
                        </a:rPr>
                        <a:t>support</a:t>
                      </a:r>
                    </a:p>
                  </a:txBody>
                  <a:tcPr anchor="b"/>
                </a:tc>
                <a:tc>
                  <a:txBody>
                    <a:bodyPr/>
                    <a:lstStyle/>
                    <a:p>
                      <a:endParaRPr lang="en-IN"/>
                    </a:p>
                  </a:txBody>
                  <a:tcPr/>
                </a:tc>
                <a:extLst>
                  <a:ext uri="{0D108BD9-81ED-4DB2-BD59-A6C34878D82A}">
                    <a16:rowId xmlns:a16="http://schemas.microsoft.com/office/drawing/2014/main" val="2370658587"/>
                  </a:ext>
                </a:extLst>
              </a:tr>
              <a:tr h="0">
                <a:tc>
                  <a:txBody>
                    <a:bodyPr/>
                    <a:lstStyle/>
                    <a:p>
                      <a:pPr fontAlgn="base"/>
                      <a:r>
                        <a:rPr lang="en-IN">
                          <a:effectLst/>
                        </a:rPr>
                        <a:t>0</a:t>
                      </a:r>
                    </a:p>
                  </a:txBody>
                  <a:tcPr anchor="ctr"/>
                </a:tc>
                <a:tc>
                  <a:txBody>
                    <a:bodyPr/>
                    <a:lstStyle/>
                    <a:p>
                      <a:pPr fontAlgn="base"/>
                      <a:r>
                        <a:rPr lang="en-IN">
                          <a:effectLst/>
                        </a:rPr>
                        <a:t>1.00</a:t>
                      </a:r>
                    </a:p>
                  </a:txBody>
                  <a:tcPr anchor="ctr"/>
                </a:tc>
                <a:tc>
                  <a:txBody>
                    <a:bodyPr/>
                    <a:lstStyle/>
                    <a:p>
                      <a:pPr fontAlgn="base"/>
                      <a:r>
                        <a:rPr lang="en-IN">
                          <a:effectLst/>
                        </a:rPr>
                        <a:t>1.00</a:t>
                      </a:r>
                    </a:p>
                  </a:txBody>
                  <a:tcPr anchor="ctr"/>
                </a:tc>
                <a:tc>
                  <a:txBody>
                    <a:bodyPr/>
                    <a:lstStyle/>
                    <a:p>
                      <a:pPr fontAlgn="base"/>
                      <a:r>
                        <a:rPr lang="en-IN">
                          <a:effectLst/>
                        </a:rPr>
                        <a:t>1.00</a:t>
                      </a:r>
                    </a:p>
                  </a:txBody>
                  <a:tcPr anchor="ctr"/>
                </a:tc>
                <a:tc>
                  <a:txBody>
                    <a:bodyPr/>
                    <a:lstStyle/>
                    <a:p>
                      <a:pPr fontAlgn="base"/>
                      <a:r>
                        <a:rPr lang="en-IN">
                          <a:effectLst/>
                        </a:rPr>
                        <a:t>29</a:t>
                      </a:r>
                    </a:p>
                  </a:txBody>
                  <a:tcPr anchor="ctr"/>
                </a:tc>
                <a:extLst>
                  <a:ext uri="{0D108BD9-81ED-4DB2-BD59-A6C34878D82A}">
                    <a16:rowId xmlns:a16="http://schemas.microsoft.com/office/drawing/2014/main" val="4136336518"/>
                  </a:ext>
                </a:extLst>
              </a:tr>
              <a:tr h="332038">
                <a:tc>
                  <a:txBody>
                    <a:bodyPr/>
                    <a:lstStyle/>
                    <a:p>
                      <a:pPr fontAlgn="base"/>
                      <a:r>
                        <a:rPr lang="en-IN">
                          <a:effectLst/>
                        </a:rPr>
                        <a:t>1</a:t>
                      </a:r>
                    </a:p>
                  </a:txBody>
                  <a:tcPr anchor="ctr"/>
                </a:tc>
                <a:tc>
                  <a:txBody>
                    <a:bodyPr/>
                    <a:lstStyle/>
                    <a:p>
                      <a:pPr fontAlgn="base"/>
                      <a:r>
                        <a:rPr lang="en-IN">
                          <a:effectLst/>
                        </a:rPr>
                        <a:t>1.00</a:t>
                      </a:r>
                    </a:p>
                  </a:txBody>
                  <a:tcPr anchor="ctr"/>
                </a:tc>
                <a:tc>
                  <a:txBody>
                    <a:bodyPr/>
                    <a:lstStyle/>
                    <a:p>
                      <a:pPr fontAlgn="base"/>
                      <a:r>
                        <a:rPr lang="en-IN">
                          <a:effectLst/>
                        </a:rPr>
                        <a:t>1.00</a:t>
                      </a:r>
                    </a:p>
                  </a:txBody>
                  <a:tcPr anchor="ctr"/>
                </a:tc>
                <a:tc>
                  <a:txBody>
                    <a:bodyPr/>
                    <a:lstStyle/>
                    <a:p>
                      <a:pPr fontAlgn="base"/>
                      <a:r>
                        <a:rPr lang="en-IN">
                          <a:effectLst/>
                        </a:rPr>
                        <a:t>1.00</a:t>
                      </a:r>
                    </a:p>
                  </a:txBody>
                  <a:tcPr anchor="ctr"/>
                </a:tc>
                <a:tc>
                  <a:txBody>
                    <a:bodyPr/>
                    <a:lstStyle/>
                    <a:p>
                      <a:pPr fontAlgn="base"/>
                      <a:r>
                        <a:rPr lang="en-IN">
                          <a:effectLst/>
                        </a:rPr>
                        <a:t>21</a:t>
                      </a:r>
                    </a:p>
                  </a:txBody>
                  <a:tcPr anchor="ctr"/>
                </a:tc>
                <a:extLst>
                  <a:ext uri="{0D108BD9-81ED-4DB2-BD59-A6C34878D82A}">
                    <a16:rowId xmlns:a16="http://schemas.microsoft.com/office/drawing/2014/main" val="2138182105"/>
                  </a:ext>
                </a:extLst>
              </a:tr>
              <a:tr h="581067">
                <a:tc>
                  <a:txBody>
                    <a:bodyPr/>
                    <a:lstStyle/>
                    <a:p>
                      <a:pPr fontAlgn="base"/>
                      <a:r>
                        <a:rPr lang="en-IN">
                          <a:effectLst/>
                        </a:rPr>
                        <a:t>accuracy</a:t>
                      </a:r>
                    </a:p>
                  </a:txBody>
                  <a:tcPr anchor="ctr"/>
                </a:tc>
                <a:tc>
                  <a:txBody>
                    <a:bodyPr/>
                    <a:lstStyle/>
                    <a:p>
                      <a:pPr fontAlgn="base"/>
                      <a:endParaRPr lang="en-IN">
                        <a:effectLst/>
                      </a:endParaRPr>
                    </a:p>
                  </a:txBody>
                  <a:tcPr anchor="ctr"/>
                </a:tc>
                <a:tc>
                  <a:txBody>
                    <a:bodyPr/>
                    <a:lstStyle/>
                    <a:p>
                      <a:pPr fontAlgn="base"/>
                      <a:endParaRPr lang="en-IN">
                        <a:effectLst/>
                      </a:endParaRPr>
                    </a:p>
                  </a:txBody>
                  <a:tcPr anchor="ctr"/>
                </a:tc>
                <a:tc>
                  <a:txBody>
                    <a:bodyPr/>
                    <a:lstStyle/>
                    <a:p>
                      <a:pPr fontAlgn="base"/>
                      <a:r>
                        <a:rPr lang="en-IN">
                          <a:effectLst/>
                        </a:rPr>
                        <a:t>1.00</a:t>
                      </a:r>
                    </a:p>
                  </a:txBody>
                  <a:tcPr anchor="ctr"/>
                </a:tc>
                <a:tc>
                  <a:txBody>
                    <a:bodyPr/>
                    <a:lstStyle/>
                    <a:p>
                      <a:pPr fontAlgn="base"/>
                      <a:r>
                        <a:rPr lang="en-IN">
                          <a:effectLst/>
                        </a:rPr>
                        <a:t>50</a:t>
                      </a:r>
                    </a:p>
                  </a:txBody>
                  <a:tcPr anchor="ctr"/>
                </a:tc>
                <a:extLst>
                  <a:ext uri="{0D108BD9-81ED-4DB2-BD59-A6C34878D82A}">
                    <a16:rowId xmlns:a16="http://schemas.microsoft.com/office/drawing/2014/main" val="2254611320"/>
                  </a:ext>
                </a:extLst>
              </a:tr>
              <a:tr h="581067">
                <a:tc>
                  <a:txBody>
                    <a:bodyPr/>
                    <a:lstStyle/>
                    <a:p>
                      <a:pPr fontAlgn="base"/>
                      <a:r>
                        <a:rPr lang="en-IN">
                          <a:effectLst/>
                        </a:rPr>
                        <a:t>macro avg</a:t>
                      </a:r>
                    </a:p>
                  </a:txBody>
                  <a:tcPr anchor="ctr"/>
                </a:tc>
                <a:tc>
                  <a:txBody>
                    <a:bodyPr/>
                    <a:lstStyle/>
                    <a:p>
                      <a:pPr fontAlgn="base"/>
                      <a:r>
                        <a:rPr lang="en-IN">
                          <a:effectLst/>
                        </a:rPr>
                        <a:t>1.00</a:t>
                      </a:r>
                    </a:p>
                  </a:txBody>
                  <a:tcPr anchor="ctr"/>
                </a:tc>
                <a:tc>
                  <a:txBody>
                    <a:bodyPr/>
                    <a:lstStyle/>
                    <a:p>
                      <a:pPr fontAlgn="base"/>
                      <a:r>
                        <a:rPr lang="en-IN">
                          <a:effectLst/>
                        </a:rPr>
                        <a:t>1.00</a:t>
                      </a:r>
                    </a:p>
                  </a:txBody>
                  <a:tcPr anchor="ctr"/>
                </a:tc>
                <a:tc>
                  <a:txBody>
                    <a:bodyPr/>
                    <a:lstStyle/>
                    <a:p>
                      <a:pPr fontAlgn="base"/>
                      <a:r>
                        <a:rPr lang="en-IN">
                          <a:effectLst/>
                        </a:rPr>
                        <a:t>1.00</a:t>
                      </a:r>
                    </a:p>
                  </a:txBody>
                  <a:tcPr anchor="ctr"/>
                </a:tc>
                <a:tc>
                  <a:txBody>
                    <a:bodyPr/>
                    <a:lstStyle/>
                    <a:p>
                      <a:pPr fontAlgn="base"/>
                      <a:r>
                        <a:rPr lang="en-IN">
                          <a:effectLst/>
                        </a:rPr>
                        <a:t>50</a:t>
                      </a:r>
                    </a:p>
                  </a:txBody>
                  <a:tcPr anchor="ctr"/>
                </a:tc>
                <a:extLst>
                  <a:ext uri="{0D108BD9-81ED-4DB2-BD59-A6C34878D82A}">
                    <a16:rowId xmlns:a16="http://schemas.microsoft.com/office/drawing/2014/main" val="4258194714"/>
                  </a:ext>
                </a:extLst>
              </a:tr>
              <a:tr h="581067">
                <a:tc>
                  <a:txBody>
                    <a:bodyPr/>
                    <a:lstStyle/>
                    <a:p>
                      <a:pPr fontAlgn="base"/>
                      <a:r>
                        <a:rPr lang="en-IN">
                          <a:effectLst/>
                        </a:rPr>
                        <a:t>weighted avg</a:t>
                      </a:r>
                    </a:p>
                  </a:txBody>
                  <a:tcPr anchor="ctr"/>
                </a:tc>
                <a:tc>
                  <a:txBody>
                    <a:bodyPr/>
                    <a:lstStyle/>
                    <a:p>
                      <a:pPr fontAlgn="base"/>
                      <a:r>
                        <a:rPr lang="en-IN">
                          <a:effectLst/>
                        </a:rPr>
                        <a:t>1.00</a:t>
                      </a:r>
                    </a:p>
                  </a:txBody>
                  <a:tcPr anchor="ctr"/>
                </a:tc>
                <a:tc>
                  <a:txBody>
                    <a:bodyPr/>
                    <a:lstStyle/>
                    <a:p>
                      <a:pPr fontAlgn="base"/>
                      <a:r>
                        <a:rPr lang="en-IN">
                          <a:effectLst/>
                        </a:rPr>
                        <a:t>1.00</a:t>
                      </a:r>
                    </a:p>
                  </a:txBody>
                  <a:tcPr anchor="ctr"/>
                </a:tc>
                <a:tc>
                  <a:txBody>
                    <a:bodyPr/>
                    <a:lstStyle/>
                    <a:p>
                      <a:pPr fontAlgn="base"/>
                      <a:r>
                        <a:rPr lang="en-IN">
                          <a:effectLst/>
                        </a:rPr>
                        <a:t>1.00</a:t>
                      </a:r>
                    </a:p>
                  </a:txBody>
                  <a:tcPr anchor="ctr"/>
                </a:tc>
                <a:tc>
                  <a:txBody>
                    <a:bodyPr/>
                    <a:lstStyle/>
                    <a:p>
                      <a:pPr fontAlgn="base"/>
                      <a:r>
                        <a:rPr lang="en-IN" dirty="0">
                          <a:effectLst/>
                        </a:rPr>
                        <a:t>50</a:t>
                      </a:r>
                    </a:p>
                  </a:txBody>
                  <a:tcPr anchor="ctr"/>
                </a:tc>
                <a:extLst>
                  <a:ext uri="{0D108BD9-81ED-4DB2-BD59-A6C34878D82A}">
                    <a16:rowId xmlns:a16="http://schemas.microsoft.com/office/drawing/2014/main" val="2324602665"/>
                  </a:ext>
                </a:extLst>
              </a:tr>
            </a:tbl>
          </a:graphicData>
        </a:graphic>
      </p:graphicFrame>
    </p:spTree>
    <p:extLst>
      <p:ext uri="{BB962C8B-B14F-4D97-AF65-F5344CB8AC3E}">
        <p14:creationId xmlns:p14="http://schemas.microsoft.com/office/powerpoint/2010/main" val="918652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D3C1C-C0E8-77AF-2DBC-7525725B9C97}"/>
              </a:ext>
            </a:extLst>
          </p:cNvPr>
          <p:cNvSpPr>
            <a:spLocks noGrp="1"/>
          </p:cNvSpPr>
          <p:nvPr>
            <p:ph type="title"/>
          </p:nvPr>
        </p:nvSpPr>
        <p:spPr>
          <a:xfrm>
            <a:off x="581192" y="702156"/>
            <a:ext cx="11029616" cy="543938"/>
          </a:xfrm>
        </p:spPr>
        <p:txBody>
          <a:bodyPr/>
          <a:lstStyle/>
          <a:p>
            <a:r>
              <a:rPr lang="en-US" dirty="0"/>
              <a:t>ANN model : </a:t>
            </a:r>
            <a:endParaRPr lang="en-IN" dirty="0"/>
          </a:p>
        </p:txBody>
      </p:sp>
      <p:pic>
        <p:nvPicPr>
          <p:cNvPr id="4" name="Picture 2">
            <a:extLst>
              <a:ext uri="{FF2B5EF4-FFF2-40B4-BE49-F238E27FC236}">
                <a16:creationId xmlns:a16="http://schemas.microsoft.com/office/drawing/2014/main" id="{B10204C0-F07E-F525-603F-3F0FAF2E3E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659" y="2893247"/>
            <a:ext cx="4876798" cy="388258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40395DDD-091F-E377-DCD9-BF0EB19F40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7343" y="2893247"/>
            <a:ext cx="4876798" cy="388258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a:extLst>
              <a:ext uri="{FF2B5EF4-FFF2-40B4-BE49-F238E27FC236}">
                <a16:creationId xmlns:a16="http://schemas.microsoft.com/office/drawing/2014/main" id="{3D3A2C92-DA5D-C3D5-786B-A41B4C5C269D}"/>
              </a:ext>
            </a:extLst>
          </p:cNvPr>
          <p:cNvGraphicFramePr>
            <a:graphicFrameLocks noGrp="1"/>
          </p:cNvGraphicFramePr>
          <p:nvPr>
            <p:extLst>
              <p:ext uri="{D42A27DB-BD31-4B8C-83A1-F6EECF244321}">
                <p14:modId xmlns:p14="http://schemas.microsoft.com/office/powerpoint/2010/main" val="2308773431"/>
              </p:ext>
            </p:extLst>
          </p:nvPr>
        </p:nvGraphicFramePr>
        <p:xfrm>
          <a:off x="3177764" y="1521030"/>
          <a:ext cx="4975860" cy="1097280"/>
        </p:xfrm>
        <a:graphic>
          <a:graphicData uri="http://schemas.openxmlformats.org/drawingml/2006/table">
            <a:tbl>
              <a:tblPr>
                <a:tableStyleId>{69C7853C-536D-4A76-A0AE-DD22124D55A5}</a:tableStyleId>
              </a:tblPr>
              <a:tblGrid>
                <a:gridCol w="1658620">
                  <a:extLst>
                    <a:ext uri="{9D8B030D-6E8A-4147-A177-3AD203B41FA5}">
                      <a16:colId xmlns:a16="http://schemas.microsoft.com/office/drawing/2014/main" val="1605432455"/>
                    </a:ext>
                  </a:extLst>
                </a:gridCol>
                <a:gridCol w="1658620">
                  <a:extLst>
                    <a:ext uri="{9D8B030D-6E8A-4147-A177-3AD203B41FA5}">
                      <a16:colId xmlns:a16="http://schemas.microsoft.com/office/drawing/2014/main" val="1110788423"/>
                    </a:ext>
                  </a:extLst>
                </a:gridCol>
                <a:gridCol w="1658620">
                  <a:extLst>
                    <a:ext uri="{9D8B030D-6E8A-4147-A177-3AD203B41FA5}">
                      <a16:colId xmlns:a16="http://schemas.microsoft.com/office/drawing/2014/main" val="1944982392"/>
                    </a:ext>
                  </a:extLst>
                </a:gridCol>
              </a:tblGrid>
              <a:tr h="0">
                <a:tc>
                  <a:txBody>
                    <a:bodyPr/>
                    <a:lstStyle/>
                    <a:p>
                      <a:pPr fontAlgn="b"/>
                      <a:r>
                        <a:rPr lang="en-IN" b="1">
                          <a:effectLst/>
                        </a:rPr>
                        <a:t>Dataset</a:t>
                      </a:r>
                    </a:p>
                  </a:txBody>
                  <a:tcPr anchor="b"/>
                </a:tc>
                <a:tc>
                  <a:txBody>
                    <a:bodyPr/>
                    <a:lstStyle/>
                    <a:p>
                      <a:pPr fontAlgn="b"/>
                      <a:r>
                        <a:rPr lang="en-IN" b="1">
                          <a:effectLst/>
                        </a:rPr>
                        <a:t>Loss</a:t>
                      </a:r>
                    </a:p>
                  </a:txBody>
                  <a:tcPr anchor="b"/>
                </a:tc>
                <a:tc>
                  <a:txBody>
                    <a:bodyPr/>
                    <a:lstStyle/>
                    <a:p>
                      <a:pPr fontAlgn="b"/>
                      <a:r>
                        <a:rPr lang="en-IN" b="1" dirty="0">
                          <a:effectLst/>
                        </a:rPr>
                        <a:t>Accuracy</a:t>
                      </a:r>
                    </a:p>
                  </a:txBody>
                  <a:tcPr anchor="b"/>
                </a:tc>
                <a:extLst>
                  <a:ext uri="{0D108BD9-81ED-4DB2-BD59-A6C34878D82A}">
                    <a16:rowId xmlns:a16="http://schemas.microsoft.com/office/drawing/2014/main" val="986615488"/>
                  </a:ext>
                </a:extLst>
              </a:tr>
              <a:tr h="0">
                <a:tc>
                  <a:txBody>
                    <a:bodyPr/>
                    <a:lstStyle/>
                    <a:p>
                      <a:pPr fontAlgn="base"/>
                      <a:r>
                        <a:rPr lang="en-IN">
                          <a:effectLst/>
                        </a:rPr>
                        <a:t>Train</a:t>
                      </a:r>
                    </a:p>
                  </a:txBody>
                  <a:tcPr anchor="ctr"/>
                </a:tc>
                <a:tc>
                  <a:txBody>
                    <a:bodyPr/>
                    <a:lstStyle/>
                    <a:p>
                      <a:pPr fontAlgn="base"/>
                      <a:r>
                        <a:rPr lang="en-IN">
                          <a:effectLst/>
                        </a:rPr>
                        <a:t>0.1242</a:t>
                      </a:r>
                    </a:p>
                  </a:txBody>
                  <a:tcPr anchor="ctr"/>
                </a:tc>
                <a:tc>
                  <a:txBody>
                    <a:bodyPr/>
                    <a:lstStyle/>
                    <a:p>
                      <a:pPr fontAlgn="base"/>
                      <a:r>
                        <a:rPr lang="en-IN" dirty="0">
                          <a:effectLst/>
                        </a:rPr>
                        <a:t>0.9900</a:t>
                      </a:r>
                    </a:p>
                  </a:txBody>
                  <a:tcPr anchor="ctr"/>
                </a:tc>
                <a:extLst>
                  <a:ext uri="{0D108BD9-81ED-4DB2-BD59-A6C34878D82A}">
                    <a16:rowId xmlns:a16="http://schemas.microsoft.com/office/drawing/2014/main" val="3841855459"/>
                  </a:ext>
                </a:extLst>
              </a:tr>
              <a:tr h="0">
                <a:tc>
                  <a:txBody>
                    <a:bodyPr/>
                    <a:lstStyle/>
                    <a:p>
                      <a:pPr fontAlgn="base"/>
                      <a:r>
                        <a:rPr lang="en-IN">
                          <a:effectLst/>
                        </a:rPr>
                        <a:t>Test</a:t>
                      </a:r>
                    </a:p>
                  </a:txBody>
                  <a:tcPr anchor="ctr"/>
                </a:tc>
                <a:tc>
                  <a:txBody>
                    <a:bodyPr/>
                    <a:lstStyle/>
                    <a:p>
                      <a:pPr fontAlgn="base"/>
                      <a:r>
                        <a:rPr lang="en-IN">
                          <a:effectLst/>
                        </a:rPr>
                        <a:t>0.1315</a:t>
                      </a:r>
                    </a:p>
                  </a:txBody>
                  <a:tcPr anchor="ctr"/>
                </a:tc>
                <a:tc>
                  <a:txBody>
                    <a:bodyPr/>
                    <a:lstStyle/>
                    <a:p>
                      <a:pPr fontAlgn="base"/>
                      <a:r>
                        <a:rPr lang="en-IN" dirty="0">
                          <a:effectLst/>
                        </a:rPr>
                        <a:t>0.9600</a:t>
                      </a:r>
                    </a:p>
                  </a:txBody>
                  <a:tcPr anchor="ctr"/>
                </a:tc>
                <a:extLst>
                  <a:ext uri="{0D108BD9-81ED-4DB2-BD59-A6C34878D82A}">
                    <a16:rowId xmlns:a16="http://schemas.microsoft.com/office/drawing/2014/main" val="362112969"/>
                  </a:ext>
                </a:extLst>
              </a:tr>
            </a:tbl>
          </a:graphicData>
        </a:graphic>
      </p:graphicFrame>
    </p:spTree>
    <p:extLst>
      <p:ext uri="{BB962C8B-B14F-4D97-AF65-F5344CB8AC3E}">
        <p14:creationId xmlns:p14="http://schemas.microsoft.com/office/powerpoint/2010/main" val="3351668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63B2E-707C-A040-D9F1-54478445BDBD}"/>
              </a:ext>
            </a:extLst>
          </p:cNvPr>
          <p:cNvSpPr>
            <a:spLocks noGrp="1"/>
          </p:cNvSpPr>
          <p:nvPr>
            <p:ph type="title"/>
          </p:nvPr>
        </p:nvSpPr>
        <p:spPr>
          <a:xfrm>
            <a:off x="600634" y="702156"/>
            <a:ext cx="11010173" cy="561868"/>
          </a:xfrm>
        </p:spPr>
        <p:txBody>
          <a:bodyPr/>
          <a:lstStyle/>
          <a:p>
            <a:r>
              <a:rPr lang="en-US" dirty="0"/>
              <a:t>Decision tree model : </a:t>
            </a:r>
            <a:endParaRPr lang="en-IN" dirty="0"/>
          </a:p>
        </p:txBody>
      </p:sp>
      <p:pic>
        <p:nvPicPr>
          <p:cNvPr id="4" name="Picture 6">
            <a:extLst>
              <a:ext uri="{FF2B5EF4-FFF2-40B4-BE49-F238E27FC236}">
                <a16:creationId xmlns:a16="http://schemas.microsoft.com/office/drawing/2014/main" id="{3633BC3D-8F79-611A-605E-28E00B03B0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592" y="3429000"/>
            <a:ext cx="5267460" cy="265019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D2CC76A-3167-187F-17E6-2E1329AE31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4800" y="3073494"/>
            <a:ext cx="4081608" cy="371278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a:extLst>
              <a:ext uri="{FF2B5EF4-FFF2-40B4-BE49-F238E27FC236}">
                <a16:creationId xmlns:a16="http://schemas.microsoft.com/office/drawing/2014/main" id="{242F4C71-4E0F-47F2-225F-069A69144707}"/>
              </a:ext>
            </a:extLst>
          </p:cNvPr>
          <p:cNvGraphicFramePr>
            <a:graphicFrameLocks noGrp="1"/>
          </p:cNvGraphicFramePr>
          <p:nvPr>
            <p:extLst>
              <p:ext uri="{D42A27DB-BD31-4B8C-83A1-F6EECF244321}">
                <p14:modId xmlns:p14="http://schemas.microsoft.com/office/powerpoint/2010/main" val="3758218618"/>
              </p:ext>
            </p:extLst>
          </p:nvPr>
        </p:nvGraphicFramePr>
        <p:xfrm>
          <a:off x="1613647" y="1669007"/>
          <a:ext cx="9333940" cy="731520"/>
        </p:xfrm>
        <a:graphic>
          <a:graphicData uri="http://schemas.openxmlformats.org/drawingml/2006/table">
            <a:tbl>
              <a:tblPr>
                <a:tableStyleId>{08FB837D-C827-4EFA-A057-4D05807E0F7C}</a:tableStyleId>
              </a:tblPr>
              <a:tblGrid>
                <a:gridCol w="1866788">
                  <a:extLst>
                    <a:ext uri="{9D8B030D-6E8A-4147-A177-3AD203B41FA5}">
                      <a16:colId xmlns:a16="http://schemas.microsoft.com/office/drawing/2014/main" val="670868763"/>
                    </a:ext>
                  </a:extLst>
                </a:gridCol>
                <a:gridCol w="1866788">
                  <a:extLst>
                    <a:ext uri="{9D8B030D-6E8A-4147-A177-3AD203B41FA5}">
                      <a16:colId xmlns:a16="http://schemas.microsoft.com/office/drawing/2014/main" val="1157128817"/>
                    </a:ext>
                  </a:extLst>
                </a:gridCol>
                <a:gridCol w="1866788">
                  <a:extLst>
                    <a:ext uri="{9D8B030D-6E8A-4147-A177-3AD203B41FA5}">
                      <a16:colId xmlns:a16="http://schemas.microsoft.com/office/drawing/2014/main" val="425672440"/>
                    </a:ext>
                  </a:extLst>
                </a:gridCol>
                <a:gridCol w="1866788">
                  <a:extLst>
                    <a:ext uri="{9D8B030D-6E8A-4147-A177-3AD203B41FA5}">
                      <a16:colId xmlns:a16="http://schemas.microsoft.com/office/drawing/2014/main" val="1012333524"/>
                    </a:ext>
                  </a:extLst>
                </a:gridCol>
                <a:gridCol w="1866788">
                  <a:extLst>
                    <a:ext uri="{9D8B030D-6E8A-4147-A177-3AD203B41FA5}">
                      <a16:colId xmlns:a16="http://schemas.microsoft.com/office/drawing/2014/main" val="3081523012"/>
                    </a:ext>
                  </a:extLst>
                </a:gridCol>
              </a:tblGrid>
              <a:tr h="352988">
                <a:tc>
                  <a:txBody>
                    <a:bodyPr/>
                    <a:lstStyle/>
                    <a:p>
                      <a:pPr fontAlgn="b"/>
                      <a:r>
                        <a:rPr lang="en-IN" b="1">
                          <a:effectLst/>
                        </a:rPr>
                        <a:t>Class</a:t>
                      </a:r>
                    </a:p>
                  </a:txBody>
                  <a:tcPr anchor="b"/>
                </a:tc>
                <a:tc>
                  <a:txBody>
                    <a:bodyPr/>
                    <a:lstStyle/>
                    <a:p>
                      <a:pPr fontAlgn="b"/>
                      <a:r>
                        <a:rPr lang="en-IN" b="1" dirty="0">
                          <a:effectLst/>
                        </a:rPr>
                        <a:t>Precision</a:t>
                      </a:r>
                    </a:p>
                  </a:txBody>
                  <a:tcPr anchor="b"/>
                </a:tc>
                <a:tc>
                  <a:txBody>
                    <a:bodyPr/>
                    <a:lstStyle/>
                    <a:p>
                      <a:pPr fontAlgn="b"/>
                      <a:r>
                        <a:rPr lang="en-IN" b="1" dirty="0">
                          <a:effectLst/>
                        </a:rPr>
                        <a:t>Recall</a:t>
                      </a:r>
                    </a:p>
                  </a:txBody>
                  <a:tcPr anchor="b"/>
                </a:tc>
                <a:tc>
                  <a:txBody>
                    <a:bodyPr/>
                    <a:lstStyle/>
                    <a:p>
                      <a:pPr fontAlgn="b"/>
                      <a:r>
                        <a:rPr lang="en-IN" b="1">
                          <a:effectLst/>
                        </a:rPr>
                        <a:t>F1-Score</a:t>
                      </a:r>
                    </a:p>
                  </a:txBody>
                  <a:tcPr anchor="b"/>
                </a:tc>
                <a:tc>
                  <a:txBody>
                    <a:bodyPr/>
                    <a:lstStyle/>
                    <a:p>
                      <a:pPr fontAlgn="b"/>
                      <a:r>
                        <a:rPr lang="en-IN" b="1">
                          <a:effectLst/>
                        </a:rPr>
                        <a:t>Support</a:t>
                      </a:r>
                    </a:p>
                  </a:txBody>
                  <a:tcPr anchor="b"/>
                </a:tc>
                <a:extLst>
                  <a:ext uri="{0D108BD9-81ED-4DB2-BD59-A6C34878D82A}">
                    <a16:rowId xmlns:a16="http://schemas.microsoft.com/office/drawing/2014/main" val="4061903347"/>
                  </a:ext>
                </a:extLst>
              </a:tr>
              <a:tr h="346259">
                <a:tc>
                  <a:txBody>
                    <a:bodyPr/>
                    <a:lstStyle/>
                    <a:p>
                      <a:pPr fontAlgn="base"/>
                      <a:r>
                        <a:rPr lang="en-IN">
                          <a:effectLst/>
                        </a:rPr>
                        <a:t>0</a:t>
                      </a:r>
                    </a:p>
                  </a:txBody>
                  <a:tcPr anchor="ctr"/>
                </a:tc>
                <a:tc>
                  <a:txBody>
                    <a:bodyPr/>
                    <a:lstStyle/>
                    <a:p>
                      <a:pPr fontAlgn="base"/>
                      <a:r>
                        <a:rPr lang="en-IN">
                          <a:effectLst/>
                        </a:rPr>
                        <a:t>1.00</a:t>
                      </a:r>
                    </a:p>
                  </a:txBody>
                  <a:tcPr anchor="ctr"/>
                </a:tc>
                <a:tc>
                  <a:txBody>
                    <a:bodyPr/>
                    <a:lstStyle/>
                    <a:p>
                      <a:pPr fontAlgn="base"/>
                      <a:r>
                        <a:rPr lang="en-IN" dirty="0">
                          <a:effectLst/>
                        </a:rPr>
                        <a:t>0.97</a:t>
                      </a:r>
                    </a:p>
                  </a:txBody>
                  <a:tcPr anchor="ctr"/>
                </a:tc>
                <a:tc>
                  <a:txBody>
                    <a:bodyPr/>
                    <a:lstStyle/>
                    <a:p>
                      <a:pPr fontAlgn="base"/>
                      <a:r>
                        <a:rPr lang="en-IN">
                          <a:effectLst/>
                        </a:rPr>
                        <a:t>0.98</a:t>
                      </a:r>
                    </a:p>
                  </a:txBody>
                  <a:tcPr anchor="ctr"/>
                </a:tc>
                <a:tc>
                  <a:txBody>
                    <a:bodyPr/>
                    <a:lstStyle/>
                    <a:p>
                      <a:pPr fontAlgn="base"/>
                      <a:r>
                        <a:rPr lang="en-IN" dirty="0">
                          <a:effectLst/>
                        </a:rPr>
                        <a:t>29</a:t>
                      </a:r>
                    </a:p>
                  </a:txBody>
                  <a:tcPr anchor="ctr"/>
                </a:tc>
                <a:extLst>
                  <a:ext uri="{0D108BD9-81ED-4DB2-BD59-A6C34878D82A}">
                    <a16:rowId xmlns:a16="http://schemas.microsoft.com/office/drawing/2014/main" val="1394453236"/>
                  </a:ext>
                </a:extLst>
              </a:tr>
            </a:tbl>
          </a:graphicData>
        </a:graphic>
      </p:graphicFrame>
    </p:spTree>
    <p:extLst>
      <p:ext uri="{BB962C8B-B14F-4D97-AF65-F5344CB8AC3E}">
        <p14:creationId xmlns:p14="http://schemas.microsoft.com/office/powerpoint/2010/main" val="1343343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714EA-9697-8A68-D533-3789CA0CFED5}"/>
              </a:ext>
            </a:extLst>
          </p:cNvPr>
          <p:cNvSpPr>
            <a:spLocks noGrp="1"/>
          </p:cNvSpPr>
          <p:nvPr>
            <p:ph type="title"/>
          </p:nvPr>
        </p:nvSpPr>
        <p:spPr>
          <a:xfrm>
            <a:off x="645458" y="702156"/>
            <a:ext cx="10965349" cy="543938"/>
          </a:xfrm>
        </p:spPr>
        <p:txBody>
          <a:bodyPr/>
          <a:lstStyle/>
          <a:p>
            <a:r>
              <a:rPr lang="en-US" dirty="0"/>
              <a:t>K n </a:t>
            </a:r>
            <a:r>
              <a:rPr lang="en-US" dirty="0" err="1"/>
              <a:t>n</a:t>
            </a:r>
            <a:r>
              <a:rPr lang="en-US" dirty="0"/>
              <a:t> model : </a:t>
            </a:r>
            <a:endParaRPr lang="en-IN" dirty="0"/>
          </a:p>
        </p:txBody>
      </p:sp>
      <p:pic>
        <p:nvPicPr>
          <p:cNvPr id="4" name="Picture 4">
            <a:extLst>
              <a:ext uri="{FF2B5EF4-FFF2-40B4-BE49-F238E27FC236}">
                <a16:creationId xmlns:a16="http://schemas.microsoft.com/office/drawing/2014/main" id="{C4D0CF0A-AC7D-4246-F5EE-92C905BD2E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698" y="3204149"/>
            <a:ext cx="4801159" cy="35454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DD35A0E8-E453-9A22-5196-41B0F455DC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3396" y="2776855"/>
            <a:ext cx="4367411" cy="397276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
            <a:extLst>
              <a:ext uri="{FF2B5EF4-FFF2-40B4-BE49-F238E27FC236}">
                <a16:creationId xmlns:a16="http://schemas.microsoft.com/office/drawing/2014/main" id="{69F2FCA1-27BF-EF04-1D65-B953E79C761A}"/>
              </a:ext>
            </a:extLst>
          </p:cNvPr>
          <p:cNvSpPr>
            <a:spLocks noChangeArrowheads="1"/>
          </p:cNvSpPr>
          <p:nvPr/>
        </p:nvSpPr>
        <p:spPr bwMode="auto">
          <a:xfrm>
            <a:off x="3608388" y="36591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8" name="Table 7">
            <a:extLst>
              <a:ext uri="{FF2B5EF4-FFF2-40B4-BE49-F238E27FC236}">
                <a16:creationId xmlns:a16="http://schemas.microsoft.com/office/drawing/2014/main" id="{79DC7C6B-F072-ABEB-53F2-76C2D23AF1FB}"/>
              </a:ext>
            </a:extLst>
          </p:cNvPr>
          <p:cNvGraphicFramePr>
            <a:graphicFrameLocks noGrp="1"/>
          </p:cNvGraphicFramePr>
          <p:nvPr>
            <p:extLst>
              <p:ext uri="{D42A27DB-BD31-4B8C-83A1-F6EECF244321}">
                <p14:modId xmlns:p14="http://schemas.microsoft.com/office/powerpoint/2010/main" val="2339513797"/>
              </p:ext>
            </p:extLst>
          </p:nvPr>
        </p:nvGraphicFramePr>
        <p:xfrm>
          <a:off x="2304113" y="1645973"/>
          <a:ext cx="6992285" cy="731520"/>
        </p:xfrm>
        <a:graphic>
          <a:graphicData uri="http://schemas.openxmlformats.org/drawingml/2006/table">
            <a:tbl>
              <a:tblPr>
                <a:tableStyleId>{35758FB7-9AC5-4552-8A53-C91805E547FA}</a:tableStyleId>
              </a:tblPr>
              <a:tblGrid>
                <a:gridCol w="1398457">
                  <a:extLst>
                    <a:ext uri="{9D8B030D-6E8A-4147-A177-3AD203B41FA5}">
                      <a16:colId xmlns:a16="http://schemas.microsoft.com/office/drawing/2014/main" val="1915439687"/>
                    </a:ext>
                  </a:extLst>
                </a:gridCol>
                <a:gridCol w="1398457">
                  <a:extLst>
                    <a:ext uri="{9D8B030D-6E8A-4147-A177-3AD203B41FA5}">
                      <a16:colId xmlns:a16="http://schemas.microsoft.com/office/drawing/2014/main" val="1991158732"/>
                    </a:ext>
                  </a:extLst>
                </a:gridCol>
                <a:gridCol w="1398457">
                  <a:extLst>
                    <a:ext uri="{9D8B030D-6E8A-4147-A177-3AD203B41FA5}">
                      <a16:colId xmlns:a16="http://schemas.microsoft.com/office/drawing/2014/main" val="3574189472"/>
                    </a:ext>
                  </a:extLst>
                </a:gridCol>
                <a:gridCol w="1398457">
                  <a:extLst>
                    <a:ext uri="{9D8B030D-6E8A-4147-A177-3AD203B41FA5}">
                      <a16:colId xmlns:a16="http://schemas.microsoft.com/office/drawing/2014/main" val="3597179867"/>
                    </a:ext>
                  </a:extLst>
                </a:gridCol>
                <a:gridCol w="1398457">
                  <a:extLst>
                    <a:ext uri="{9D8B030D-6E8A-4147-A177-3AD203B41FA5}">
                      <a16:colId xmlns:a16="http://schemas.microsoft.com/office/drawing/2014/main" val="1222750177"/>
                    </a:ext>
                  </a:extLst>
                </a:gridCol>
              </a:tblGrid>
              <a:tr h="0">
                <a:tc>
                  <a:txBody>
                    <a:bodyPr/>
                    <a:lstStyle/>
                    <a:p>
                      <a:pPr fontAlgn="b"/>
                      <a:r>
                        <a:rPr lang="en-IN" b="1">
                          <a:effectLst/>
                        </a:rPr>
                        <a:t>Class</a:t>
                      </a:r>
                    </a:p>
                  </a:txBody>
                  <a:tcPr anchor="b"/>
                </a:tc>
                <a:tc>
                  <a:txBody>
                    <a:bodyPr/>
                    <a:lstStyle/>
                    <a:p>
                      <a:pPr fontAlgn="b"/>
                      <a:r>
                        <a:rPr lang="en-IN" b="1">
                          <a:effectLst/>
                        </a:rPr>
                        <a:t>Precision</a:t>
                      </a:r>
                    </a:p>
                  </a:txBody>
                  <a:tcPr anchor="b"/>
                </a:tc>
                <a:tc>
                  <a:txBody>
                    <a:bodyPr/>
                    <a:lstStyle/>
                    <a:p>
                      <a:pPr fontAlgn="b"/>
                      <a:r>
                        <a:rPr lang="en-IN" b="1">
                          <a:effectLst/>
                        </a:rPr>
                        <a:t>Recall</a:t>
                      </a:r>
                    </a:p>
                  </a:txBody>
                  <a:tcPr anchor="b"/>
                </a:tc>
                <a:tc>
                  <a:txBody>
                    <a:bodyPr/>
                    <a:lstStyle/>
                    <a:p>
                      <a:pPr fontAlgn="b"/>
                      <a:r>
                        <a:rPr lang="en-IN" b="1" dirty="0">
                          <a:effectLst/>
                        </a:rPr>
                        <a:t>F1-Score</a:t>
                      </a:r>
                    </a:p>
                  </a:txBody>
                  <a:tcPr anchor="b"/>
                </a:tc>
                <a:tc>
                  <a:txBody>
                    <a:bodyPr/>
                    <a:lstStyle/>
                    <a:p>
                      <a:pPr fontAlgn="b"/>
                      <a:r>
                        <a:rPr lang="en-IN" b="1">
                          <a:effectLst/>
                        </a:rPr>
                        <a:t>Support</a:t>
                      </a:r>
                    </a:p>
                  </a:txBody>
                  <a:tcPr anchor="b"/>
                </a:tc>
                <a:extLst>
                  <a:ext uri="{0D108BD9-81ED-4DB2-BD59-A6C34878D82A}">
                    <a16:rowId xmlns:a16="http://schemas.microsoft.com/office/drawing/2014/main" val="2357069169"/>
                  </a:ext>
                </a:extLst>
              </a:tr>
              <a:tr h="0">
                <a:tc>
                  <a:txBody>
                    <a:bodyPr/>
                    <a:lstStyle/>
                    <a:p>
                      <a:pPr fontAlgn="base"/>
                      <a:r>
                        <a:rPr lang="en-IN">
                          <a:effectLst/>
                        </a:rPr>
                        <a:t>0</a:t>
                      </a:r>
                    </a:p>
                  </a:txBody>
                  <a:tcPr anchor="ctr"/>
                </a:tc>
                <a:tc>
                  <a:txBody>
                    <a:bodyPr/>
                    <a:lstStyle/>
                    <a:p>
                      <a:pPr fontAlgn="base"/>
                      <a:r>
                        <a:rPr lang="en-IN">
                          <a:effectLst/>
                        </a:rPr>
                        <a:t>1.00</a:t>
                      </a:r>
                    </a:p>
                  </a:txBody>
                  <a:tcPr anchor="ctr"/>
                </a:tc>
                <a:tc>
                  <a:txBody>
                    <a:bodyPr/>
                    <a:lstStyle/>
                    <a:p>
                      <a:pPr fontAlgn="base"/>
                      <a:r>
                        <a:rPr lang="en-IN">
                          <a:effectLst/>
                        </a:rPr>
                        <a:t>1.00</a:t>
                      </a:r>
                    </a:p>
                  </a:txBody>
                  <a:tcPr anchor="ctr"/>
                </a:tc>
                <a:tc>
                  <a:txBody>
                    <a:bodyPr/>
                    <a:lstStyle/>
                    <a:p>
                      <a:pPr fontAlgn="base"/>
                      <a:r>
                        <a:rPr lang="en-IN">
                          <a:effectLst/>
                        </a:rPr>
                        <a:t>1.00</a:t>
                      </a:r>
                    </a:p>
                  </a:txBody>
                  <a:tcPr anchor="ctr"/>
                </a:tc>
                <a:tc>
                  <a:txBody>
                    <a:bodyPr/>
                    <a:lstStyle/>
                    <a:p>
                      <a:pPr fontAlgn="base"/>
                      <a:r>
                        <a:rPr lang="en-IN" dirty="0">
                          <a:effectLst/>
                        </a:rPr>
                        <a:t>29</a:t>
                      </a:r>
                    </a:p>
                  </a:txBody>
                  <a:tcPr anchor="ctr"/>
                </a:tc>
                <a:extLst>
                  <a:ext uri="{0D108BD9-81ED-4DB2-BD59-A6C34878D82A}">
                    <a16:rowId xmlns:a16="http://schemas.microsoft.com/office/drawing/2014/main" val="1792666937"/>
                  </a:ext>
                </a:extLst>
              </a:tr>
            </a:tbl>
          </a:graphicData>
        </a:graphic>
      </p:graphicFrame>
      <p:sp>
        <p:nvSpPr>
          <p:cNvPr id="9" name="Rectangle 2">
            <a:extLst>
              <a:ext uri="{FF2B5EF4-FFF2-40B4-BE49-F238E27FC236}">
                <a16:creationId xmlns:a16="http://schemas.microsoft.com/office/drawing/2014/main" id="{CE1FEBD7-42BA-EF7C-57A9-AA8B9390852E}"/>
              </a:ext>
            </a:extLst>
          </p:cNvPr>
          <p:cNvSpPr>
            <a:spLocks noChangeArrowheads="1"/>
          </p:cNvSpPr>
          <p:nvPr/>
        </p:nvSpPr>
        <p:spPr bwMode="auto">
          <a:xfrm>
            <a:off x="1533467" y="149515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17274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C9218-F1C4-52E1-FD32-9B3F9E060544}"/>
              </a:ext>
            </a:extLst>
          </p:cNvPr>
          <p:cNvSpPr>
            <a:spLocks noGrp="1"/>
          </p:cNvSpPr>
          <p:nvPr>
            <p:ph type="title"/>
          </p:nvPr>
        </p:nvSpPr>
        <p:spPr>
          <a:xfrm>
            <a:off x="546847" y="702156"/>
            <a:ext cx="11063961" cy="606691"/>
          </a:xfrm>
        </p:spPr>
        <p:txBody>
          <a:bodyPr/>
          <a:lstStyle/>
          <a:p>
            <a:r>
              <a:rPr lang="en-US" dirty="0"/>
              <a:t>Random forest model : </a:t>
            </a:r>
            <a:endParaRPr lang="en-IN" dirty="0"/>
          </a:p>
        </p:txBody>
      </p:sp>
      <p:pic>
        <p:nvPicPr>
          <p:cNvPr id="4" name="Picture 2">
            <a:extLst>
              <a:ext uri="{FF2B5EF4-FFF2-40B4-BE49-F238E27FC236}">
                <a16:creationId xmlns:a16="http://schemas.microsoft.com/office/drawing/2014/main" id="{19A4EF53-F351-DCC1-C73B-0F35E41962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735" y="3083860"/>
            <a:ext cx="6806495" cy="342451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E204F9EB-903F-FE47-CA21-214890A30F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8810" y="2777658"/>
            <a:ext cx="4308279" cy="391897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a:extLst>
              <a:ext uri="{FF2B5EF4-FFF2-40B4-BE49-F238E27FC236}">
                <a16:creationId xmlns:a16="http://schemas.microsoft.com/office/drawing/2014/main" id="{8A911202-8B19-57B6-F117-73E378FC718D}"/>
              </a:ext>
            </a:extLst>
          </p:cNvPr>
          <p:cNvGraphicFramePr>
            <a:graphicFrameLocks noGrp="1"/>
          </p:cNvGraphicFramePr>
          <p:nvPr>
            <p:extLst>
              <p:ext uri="{D42A27DB-BD31-4B8C-83A1-F6EECF244321}">
                <p14:modId xmlns:p14="http://schemas.microsoft.com/office/powerpoint/2010/main" val="2972314411"/>
              </p:ext>
            </p:extLst>
          </p:nvPr>
        </p:nvGraphicFramePr>
        <p:xfrm>
          <a:off x="701651" y="1524392"/>
          <a:ext cx="11029950" cy="731520"/>
        </p:xfrm>
        <a:graphic>
          <a:graphicData uri="http://schemas.openxmlformats.org/drawingml/2006/table">
            <a:tbl>
              <a:tblPr>
                <a:tableStyleId>{35758FB7-9AC5-4552-8A53-C91805E547FA}</a:tableStyleId>
              </a:tblPr>
              <a:tblGrid>
                <a:gridCol w="2205990">
                  <a:extLst>
                    <a:ext uri="{9D8B030D-6E8A-4147-A177-3AD203B41FA5}">
                      <a16:colId xmlns:a16="http://schemas.microsoft.com/office/drawing/2014/main" val="702663480"/>
                    </a:ext>
                  </a:extLst>
                </a:gridCol>
                <a:gridCol w="2205990">
                  <a:extLst>
                    <a:ext uri="{9D8B030D-6E8A-4147-A177-3AD203B41FA5}">
                      <a16:colId xmlns:a16="http://schemas.microsoft.com/office/drawing/2014/main" val="678200181"/>
                    </a:ext>
                  </a:extLst>
                </a:gridCol>
                <a:gridCol w="2205990">
                  <a:extLst>
                    <a:ext uri="{9D8B030D-6E8A-4147-A177-3AD203B41FA5}">
                      <a16:colId xmlns:a16="http://schemas.microsoft.com/office/drawing/2014/main" val="2257079265"/>
                    </a:ext>
                  </a:extLst>
                </a:gridCol>
                <a:gridCol w="2205990">
                  <a:extLst>
                    <a:ext uri="{9D8B030D-6E8A-4147-A177-3AD203B41FA5}">
                      <a16:colId xmlns:a16="http://schemas.microsoft.com/office/drawing/2014/main" val="1417863232"/>
                    </a:ext>
                  </a:extLst>
                </a:gridCol>
                <a:gridCol w="2205990">
                  <a:extLst>
                    <a:ext uri="{9D8B030D-6E8A-4147-A177-3AD203B41FA5}">
                      <a16:colId xmlns:a16="http://schemas.microsoft.com/office/drawing/2014/main" val="2696589937"/>
                    </a:ext>
                  </a:extLst>
                </a:gridCol>
              </a:tblGrid>
              <a:tr h="0">
                <a:tc>
                  <a:txBody>
                    <a:bodyPr/>
                    <a:lstStyle/>
                    <a:p>
                      <a:pPr fontAlgn="b"/>
                      <a:r>
                        <a:rPr lang="en-IN" b="1">
                          <a:effectLst/>
                        </a:rPr>
                        <a:t>Class</a:t>
                      </a:r>
                    </a:p>
                  </a:txBody>
                  <a:tcPr anchor="b"/>
                </a:tc>
                <a:tc>
                  <a:txBody>
                    <a:bodyPr/>
                    <a:lstStyle/>
                    <a:p>
                      <a:pPr fontAlgn="b"/>
                      <a:r>
                        <a:rPr lang="en-IN" b="1">
                          <a:effectLst/>
                        </a:rPr>
                        <a:t>Precision</a:t>
                      </a:r>
                    </a:p>
                  </a:txBody>
                  <a:tcPr anchor="b"/>
                </a:tc>
                <a:tc>
                  <a:txBody>
                    <a:bodyPr/>
                    <a:lstStyle/>
                    <a:p>
                      <a:pPr fontAlgn="b"/>
                      <a:r>
                        <a:rPr lang="en-IN" b="1">
                          <a:effectLst/>
                        </a:rPr>
                        <a:t>Recall</a:t>
                      </a:r>
                    </a:p>
                  </a:txBody>
                  <a:tcPr anchor="b"/>
                </a:tc>
                <a:tc>
                  <a:txBody>
                    <a:bodyPr/>
                    <a:lstStyle/>
                    <a:p>
                      <a:pPr fontAlgn="b"/>
                      <a:r>
                        <a:rPr lang="en-IN" b="1">
                          <a:effectLst/>
                        </a:rPr>
                        <a:t>F1-Score</a:t>
                      </a:r>
                    </a:p>
                  </a:txBody>
                  <a:tcPr anchor="b"/>
                </a:tc>
                <a:tc>
                  <a:txBody>
                    <a:bodyPr/>
                    <a:lstStyle/>
                    <a:p>
                      <a:pPr fontAlgn="b"/>
                      <a:r>
                        <a:rPr lang="en-IN" b="1">
                          <a:effectLst/>
                        </a:rPr>
                        <a:t>Support</a:t>
                      </a:r>
                    </a:p>
                  </a:txBody>
                  <a:tcPr anchor="b"/>
                </a:tc>
                <a:extLst>
                  <a:ext uri="{0D108BD9-81ED-4DB2-BD59-A6C34878D82A}">
                    <a16:rowId xmlns:a16="http://schemas.microsoft.com/office/drawing/2014/main" val="2557843109"/>
                  </a:ext>
                </a:extLst>
              </a:tr>
              <a:tr h="0">
                <a:tc>
                  <a:txBody>
                    <a:bodyPr/>
                    <a:lstStyle/>
                    <a:p>
                      <a:pPr fontAlgn="base"/>
                      <a:r>
                        <a:rPr lang="en-IN">
                          <a:effectLst/>
                        </a:rPr>
                        <a:t>0</a:t>
                      </a:r>
                    </a:p>
                  </a:txBody>
                  <a:tcPr anchor="ctr"/>
                </a:tc>
                <a:tc>
                  <a:txBody>
                    <a:bodyPr/>
                    <a:lstStyle/>
                    <a:p>
                      <a:pPr fontAlgn="base"/>
                      <a:r>
                        <a:rPr lang="en-IN">
                          <a:effectLst/>
                        </a:rPr>
                        <a:t>1.00</a:t>
                      </a:r>
                    </a:p>
                  </a:txBody>
                  <a:tcPr anchor="ctr"/>
                </a:tc>
                <a:tc>
                  <a:txBody>
                    <a:bodyPr/>
                    <a:lstStyle/>
                    <a:p>
                      <a:pPr fontAlgn="base"/>
                      <a:r>
                        <a:rPr lang="en-IN">
                          <a:effectLst/>
                        </a:rPr>
                        <a:t>1.00</a:t>
                      </a:r>
                    </a:p>
                  </a:txBody>
                  <a:tcPr anchor="ctr"/>
                </a:tc>
                <a:tc>
                  <a:txBody>
                    <a:bodyPr/>
                    <a:lstStyle/>
                    <a:p>
                      <a:pPr fontAlgn="base"/>
                      <a:r>
                        <a:rPr lang="en-IN">
                          <a:effectLst/>
                        </a:rPr>
                        <a:t>1.00</a:t>
                      </a:r>
                    </a:p>
                  </a:txBody>
                  <a:tcPr anchor="ctr"/>
                </a:tc>
                <a:tc>
                  <a:txBody>
                    <a:bodyPr/>
                    <a:lstStyle/>
                    <a:p>
                      <a:pPr fontAlgn="base"/>
                      <a:r>
                        <a:rPr lang="en-IN" dirty="0">
                          <a:effectLst/>
                        </a:rPr>
                        <a:t>29</a:t>
                      </a:r>
                    </a:p>
                  </a:txBody>
                  <a:tcPr anchor="ctr"/>
                </a:tc>
                <a:extLst>
                  <a:ext uri="{0D108BD9-81ED-4DB2-BD59-A6C34878D82A}">
                    <a16:rowId xmlns:a16="http://schemas.microsoft.com/office/drawing/2014/main" val="2157434534"/>
                  </a:ext>
                </a:extLst>
              </a:tr>
            </a:tbl>
          </a:graphicData>
        </a:graphic>
      </p:graphicFrame>
    </p:spTree>
    <p:extLst>
      <p:ext uri="{BB962C8B-B14F-4D97-AF65-F5344CB8AC3E}">
        <p14:creationId xmlns:p14="http://schemas.microsoft.com/office/powerpoint/2010/main" val="1394403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097D-D893-D341-0425-DBEDD021653D}"/>
              </a:ext>
            </a:extLst>
          </p:cNvPr>
          <p:cNvSpPr>
            <a:spLocks noGrp="1"/>
          </p:cNvSpPr>
          <p:nvPr>
            <p:ph type="title"/>
          </p:nvPr>
        </p:nvSpPr>
        <p:spPr>
          <a:xfrm>
            <a:off x="581192" y="702156"/>
            <a:ext cx="11029616" cy="579797"/>
          </a:xfrm>
        </p:spPr>
        <p:txBody>
          <a:bodyPr/>
          <a:lstStyle/>
          <a:p>
            <a:r>
              <a:rPr lang="en-US" dirty="0" err="1"/>
              <a:t>Adaboost</a:t>
            </a:r>
            <a:r>
              <a:rPr lang="en-US" dirty="0"/>
              <a:t> classifier : </a:t>
            </a:r>
            <a:endParaRPr lang="en-IN" dirty="0"/>
          </a:p>
        </p:txBody>
      </p:sp>
      <p:pic>
        <p:nvPicPr>
          <p:cNvPr id="4" name="Picture 2">
            <a:extLst>
              <a:ext uri="{FF2B5EF4-FFF2-40B4-BE49-F238E27FC236}">
                <a16:creationId xmlns:a16="http://schemas.microsoft.com/office/drawing/2014/main" id="{0C479255-1F9E-2A35-7176-C6C41F03C2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8849" y="3476513"/>
            <a:ext cx="4078941" cy="325883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3120DAE-78DB-62B0-D7F0-0CC14D06FA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11" y="3599164"/>
            <a:ext cx="3697677" cy="336354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a:extLst>
              <a:ext uri="{FF2B5EF4-FFF2-40B4-BE49-F238E27FC236}">
                <a16:creationId xmlns:a16="http://schemas.microsoft.com/office/drawing/2014/main" id="{CCDAA9A9-3807-B200-6669-209EC9E2FEA3}"/>
              </a:ext>
            </a:extLst>
          </p:cNvPr>
          <p:cNvGraphicFramePr>
            <a:graphicFrameLocks noGrp="1"/>
          </p:cNvGraphicFramePr>
          <p:nvPr>
            <p:extLst>
              <p:ext uri="{D42A27DB-BD31-4B8C-83A1-F6EECF244321}">
                <p14:modId xmlns:p14="http://schemas.microsoft.com/office/powerpoint/2010/main" val="1580173878"/>
              </p:ext>
            </p:extLst>
          </p:nvPr>
        </p:nvGraphicFramePr>
        <p:xfrm>
          <a:off x="744070" y="1281953"/>
          <a:ext cx="9897035" cy="2194560"/>
        </p:xfrm>
        <a:graphic>
          <a:graphicData uri="http://schemas.openxmlformats.org/drawingml/2006/table">
            <a:tbl>
              <a:tblPr>
                <a:tableStyleId>{08FB837D-C827-4EFA-A057-4D05807E0F7C}</a:tableStyleId>
              </a:tblPr>
              <a:tblGrid>
                <a:gridCol w="1977646">
                  <a:extLst>
                    <a:ext uri="{9D8B030D-6E8A-4147-A177-3AD203B41FA5}">
                      <a16:colId xmlns:a16="http://schemas.microsoft.com/office/drawing/2014/main" val="3107079174"/>
                    </a:ext>
                  </a:extLst>
                </a:gridCol>
                <a:gridCol w="1977646">
                  <a:extLst>
                    <a:ext uri="{9D8B030D-6E8A-4147-A177-3AD203B41FA5}">
                      <a16:colId xmlns:a16="http://schemas.microsoft.com/office/drawing/2014/main" val="3608946657"/>
                    </a:ext>
                  </a:extLst>
                </a:gridCol>
                <a:gridCol w="1977646">
                  <a:extLst>
                    <a:ext uri="{9D8B030D-6E8A-4147-A177-3AD203B41FA5}">
                      <a16:colId xmlns:a16="http://schemas.microsoft.com/office/drawing/2014/main" val="2667903991"/>
                    </a:ext>
                  </a:extLst>
                </a:gridCol>
                <a:gridCol w="1977646">
                  <a:extLst>
                    <a:ext uri="{9D8B030D-6E8A-4147-A177-3AD203B41FA5}">
                      <a16:colId xmlns:a16="http://schemas.microsoft.com/office/drawing/2014/main" val="161583468"/>
                    </a:ext>
                  </a:extLst>
                </a:gridCol>
                <a:gridCol w="1986451">
                  <a:extLst>
                    <a:ext uri="{9D8B030D-6E8A-4147-A177-3AD203B41FA5}">
                      <a16:colId xmlns:a16="http://schemas.microsoft.com/office/drawing/2014/main" val="843180622"/>
                    </a:ext>
                  </a:extLst>
                </a:gridCol>
              </a:tblGrid>
              <a:tr h="361967">
                <a:tc>
                  <a:txBody>
                    <a:bodyPr/>
                    <a:lstStyle/>
                    <a:p>
                      <a:pPr fontAlgn="b"/>
                      <a:r>
                        <a:rPr lang="en-IN" b="1">
                          <a:effectLst/>
                        </a:rPr>
                        <a:t>Metric</a:t>
                      </a:r>
                    </a:p>
                  </a:txBody>
                  <a:tcPr anchor="b"/>
                </a:tc>
                <a:tc>
                  <a:txBody>
                    <a:bodyPr/>
                    <a:lstStyle/>
                    <a:p>
                      <a:pPr fontAlgn="b"/>
                      <a:r>
                        <a:rPr lang="en-IN" b="1">
                          <a:effectLst/>
                        </a:rPr>
                        <a:t>Precision</a:t>
                      </a:r>
                    </a:p>
                  </a:txBody>
                  <a:tcPr anchor="b"/>
                </a:tc>
                <a:tc>
                  <a:txBody>
                    <a:bodyPr/>
                    <a:lstStyle/>
                    <a:p>
                      <a:pPr fontAlgn="b"/>
                      <a:r>
                        <a:rPr lang="en-IN" b="1">
                          <a:effectLst/>
                        </a:rPr>
                        <a:t>Recall</a:t>
                      </a:r>
                    </a:p>
                  </a:txBody>
                  <a:tcPr anchor="b"/>
                </a:tc>
                <a:tc>
                  <a:txBody>
                    <a:bodyPr/>
                    <a:lstStyle/>
                    <a:p>
                      <a:pPr fontAlgn="b"/>
                      <a:r>
                        <a:rPr lang="en-IN" b="1">
                          <a:effectLst/>
                        </a:rPr>
                        <a:t>F1-Score</a:t>
                      </a:r>
                    </a:p>
                  </a:txBody>
                  <a:tcPr anchor="b"/>
                </a:tc>
                <a:tc>
                  <a:txBody>
                    <a:bodyPr/>
                    <a:lstStyle/>
                    <a:p>
                      <a:pPr fontAlgn="b"/>
                      <a:r>
                        <a:rPr lang="en-IN" b="1">
                          <a:effectLst/>
                        </a:rPr>
                        <a:t>Support</a:t>
                      </a:r>
                    </a:p>
                  </a:txBody>
                  <a:tcPr anchor="b"/>
                </a:tc>
                <a:extLst>
                  <a:ext uri="{0D108BD9-81ED-4DB2-BD59-A6C34878D82A}">
                    <a16:rowId xmlns:a16="http://schemas.microsoft.com/office/drawing/2014/main" val="3241374497"/>
                  </a:ext>
                </a:extLst>
              </a:tr>
              <a:tr h="361967">
                <a:tc>
                  <a:txBody>
                    <a:bodyPr/>
                    <a:lstStyle/>
                    <a:p>
                      <a:pPr fontAlgn="base"/>
                      <a:r>
                        <a:rPr lang="en-IN">
                          <a:effectLst/>
                        </a:rPr>
                        <a:t>0</a:t>
                      </a:r>
                    </a:p>
                  </a:txBody>
                  <a:tcPr anchor="ctr"/>
                </a:tc>
                <a:tc>
                  <a:txBody>
                    <a:bodyPr/>
                    <a:lstStyle/>
                    <a:p>
                      <a:pPr fontAlgn="base"/>
                      <a:r>
                        <a:rPr lang="en-IN">
                          <a:effectLst/>
                        </a:rPr>
                        <a:t>1.00</a:t>
                      </a:r>
                    </a:p>
                  </a:txBody>
                  <a:tcPr anchor="ctr"/>
                </a:tc>
                <a:tc>
                  <a:txBody>
                    <a:bodyPr/>
                    <a:lstStyle/>
                    <a:p>
                      <a:pPr fontAlgn="base"/>
                      <a:r>
                        <a:rPr lang="en-IN">
                          <a:effectLst/>
                        </a:rPr>
                        <a:t>0.97</a:t>
                      </a:r>
                    </a:p>
                  </a:txBody>
                  <a:tcPr anchor="ctr"/>
                </a:tc>
                <a:tc>
                  <a:txBody>
                    <a:bodyPr/>
                    <a:lstStyle/>
                    <a:p>
                      <a:pPr fontAlgn="base"/>
                      <a:r>
                        <a:rPr lang="en-IN">
                          <a:effectLst/>
                        </a:rPr>
                        <a:t>0.98</a:t>
                      </a:r>
                    </a:p>
                  </a:txBody>
                  <a:tcPr anchor="ctr"/>
                </a:tc>
                <a:tc>
                  <a:txBody>
                    <a:bodyPr/>
                    <a:lstStyle/>
                    <a:p>
                      <a:pPr fontAlgn="base"/>
                      <a:r>
                        <a:rPr lang="en-IN">
                          <a:effectLst/>
                        </a:rPr>
                        <a:t>29</a:t>
                      </a:r>
                    </a:p>
                  </a:txBody>
                  <a:tcPr anchor="ctr"/>
                </a:tc>
                <a:extLst>
                  <a:ext uri="{0D108BD9-81ED-4DB2-BD59-A6C34878D82A}">
                    <a16:rowId xmlns:a16="http://schemas.microsoft.com/office/drawing/2014/main" val="4193169860"/>
                  </a:ext>
                </a:extLst>
              </a:tr>
              <a:tr h="361967">
                <a:tc>
                  <a:txBody>
                    <a:bodyPr/>
                    <a:lstStyle/>
                    <a:p>
                      <a:pPr fontAlgn="base"/>
                      <a:r>
                        <a:rPr lang="en-IN">
                          <a:effectLst/>
                        </a:rPr>
                        <a:t>1</a:t>
                      </a:r>
                    </a:p>
                  </a:txBody>
                  <a:tcPr anchor="ctr"/>
                </a:tc>
                <a:tc>
                  <a:txBody>
                    <a:bodyPr/>
                    <a:lstStyle/>
                    <a:p>
                      <a:pPr fontAlgn="base"/>
                      <a:r>
                        <a:rPr lang="en-IN">
                          <a:effectLst/>
                        </a:rPr>
                        <a:t>0.95</a:t>
                      </a:r>
                    </a:p>
                  </a:txBody>
                  <a:tcPr anchor="ctr"/>
                </a:tc>
                <a:tc>
                  <a:txBody>
                    <a:bodyPr/>
                    <a:lstStyle/>
                    <a:p>
                      <a:pPr fontAlgn="base"/>
                      <a:r>
                        <a:rPr lang="en-IN" dirty="0">
                          <a:effectLst/>
                        </a:rPr>
                        <a:t>1.00</a:t>
                      </a:r>
                    </a:p>
                  </a:txBody>
                  <a:tcPr anchor="ctr"/>
                </a:tc>
                <a:tc>
                  <a:txBody>
                    <a:bodyPr/>
                    <a:lstStyle/>
                    <a:p>
                      <a:pPr fontAlgn="base"/>
                      <a:r>
                        <a:rPr lang="en-IN">
                          <a:effectLst/>
                        </a:rPr>
                        <a:t>0.98</a:t>
                      </a:r>
                    </a:p>
                  </a:txBody>
                  <a:tcPr anchor="ctr"/>
                </a:tc>
                <a:tc>
                  <a:txBody>
                    <a:bodyPr/>
                    <a:lstStyle/>
                    <a:p>
                      <a:pPr fontAlgn="base"/>
                      <a:r>
                        <a:rPr lang="en-IN">
                          <a:effectLst/>
                        </a:rPr>
                        <a:t>21</a:t>
                      </a:r>
                    </a:p>
                  </a:txBody>
                  <a:tcPr anchor="ctr"/>
                </a:tc>
                <a:extLst>
                  <a:ext uri="{0D108BD9-81ED-4DB2-BD59-A6C34878D82A}">
                    <a16:rowId xmlns:a16="http://schemas.microsoft.com/office/drawing/2014/main" val="4069186099"/>
                  </a:ext>
                </a:extLst>
              </a:tr>
              <a:tr h="361967">
                <a:tc>
                  <a:txBody>
                    <a:bodyPr/>
                    <a:lstStyle/>
                    <a:p>
                      <a:pPr fontAlgn="base"/>
                      <a:r>
                        <a:rPr lang="en-IN">
                          <a:effectLst/>
                        </a:rPr>
                        <a:t>Accuracy</a:t>
                      </a:r>
                    </a:p>
                  </a:txBody>
                  <a:tcPr anchor="ctr"/>
                </a:tc>
                <a:tc>
                  <a:txBody>
                    <a:bodyPr/>
                    <a:lstStyle/>
                    <a:p>
                      <a:pPr fontAlgn="base"/>
                      <a:endParaRPr lang="en-IN">
                        <a:effectLst/>
                      </a:endParaRPr>
                    </a:p>
                  </a:txBody>
                  <a:tcPr anchor="ctr"/>
                </a:tc>
                <a:tc>
                  <a:txBody>
                    <a:bodyPr/>
                    <a:lstStyle/>
                    <a:p>
                      <a:pPr fontAlgn="base"/>
                      <a:endParaRPr lang="en-IN">
                        <a:effectLst/>
                      </a:endParaRPr>
                    </a:p>
                  </a:txBody>
                  <a:tcPr anchor="ctr"/>
                </a:tc>
                <a:tc>
                  <a:txBody>
                    <a:bodyPr/>
                    <a:lstStyle/>
                    <a:p>
                      <a:pPr fontAlgn="base"/>
                      <a:r>
                        <a:rPr lang="en-IN">
                          <a:effectLst/>
                        </a:rPr>
                        <a:t>0.98</a:t>
                      </a:r>
                    </a:p>
                  </a:txBody>
                  <a:tcPr anchor="ctr"/>
                </a:tc>
                <a:tc>
                  <a:txBody>
                    <a:bodyPr/>
                    <a:lstStyle/>
                    <a:p>
                      <a:pPr fontAlgn="base"/>
                      <a:r>
                        <a:rPr lang="en-IN" dirty="0">
                          <a:effectLst/>
                        </a:rPr>
                        <a:t>50</a:t>
                      </a:r>
                    </a:p>
                  </a:txBody>
                  <a:tcPr anchor="ctr"/>
                </a:tc>
                <a:extLst>
                  <a:ext uri="{0D108BD9-81ED-4DB2-BD59-A6C34878D82A}">
                    <a16:rowId xmlns:a16="http://schemas.microsoft.com/office/drawing/2014/main" val="3384909474"/>
                  </a:ext>
                </a:extLst>
              </a:tr>
              <a:tr h="361967">
                <a:tc>
                  <a:txBody>
                    <a:bodyPr/>
                    <a:lstStyle/>
                    <a:p>
                      <a:pPr fontAlgn="base"/>
                      <a:r>
                        <a:rPr lang="en-IN">
                          <a:effectLst/>
                        </a:rPr>
                        <a:t>Macro Avg</a:t>
                      </a:r>
                    </a:p>
                  </a:txBody>
                  <a:tcPr anchor="ctr"/>
                </a:tc>
                <a:tc>
                  <a:txBody>
                    <a:bodyPr/>
                    <a:lstStyle/>
                    <a:p>
                      <a:pPr fontAlgn="base"/>
                      <a:r>
                        <a:rPr lang="en-IN" dirty="0">
                          <a:effectLst/>
                        </a:rPr>
                        <a:t>0.98</a:t>
                      </a:r>
                    </a:p>
                  </a:txBody>
                  <a:tcPr anchor="ctr"/>
                </a:tc>
                <a:tc>
                  <a:txBody>
                    <a:bodyPr/>
                    <a:lstStyle/>
                    <a:p>
                      <a:pPr fontAlgn="base"/>
                      <a:r>
                        <a:rPr lang="en-IN" dirty="0">
                          <a:effectLst/>
                        </a:rPr>
                        <a:t>0.98</a:t>
                      </a:r>
                    </a:p>
                  </a:txBody>
                  <a:tcPr anchor="ctr"/>
                </a:tc>
                <a:tc>
                  <a:txBody>
                    <a:bodyPr/>
                    <a:lstStyle/>
                    <a:p>
                      <a:pPr fontAlgn="base"/>
                      <a:r>
                        <a:rPr lang="en-IN">
                          <a:effectLst/>
                        </a:rPr>
                        <a:t>0.98</a:t>
                      </a:r>
                    </a:p>
                  </a:txBody>
                  <a:tcPr anchor="ctr"/>
                </a:tc>
                <a:tc>
                  <a:txBody>
                    <a:bodyPr/>
                    <a:lstStyle/>
                    <a:p>
                      <a:pPr fontAlgn="base"/>
                      <a:r>
                        <a:rPr lang="en-IN" dirty="0">
                          <a:effectLst/>
                        </a:rPr>
                        <a:t>50</a:t>
                      </a:r>
                    </a:p>
                  </a:txBody>
                  <a:tcPr anchor="ctr"/>
                </a:tc>
                <a:extLst>
                  <a:ext uri="{0D108BD9-81ED-4DB2-BD59-A6C34878D82A}">
                    <a16:rowId xmlns:a16="http://schemas.microsoft.com/office/drawing/2014/main" val="3547236937"/>
                  </a:ext>
                </a:extLst>
              </a:tr>
              <a:tr h="361967">
                <a:tc>
                  <a:txBody>
                    <a:bodyPr/>
                    <a:lstStyle/>
                    <a:p>
                      <a:pPr fontAlgn="base"/>
                      <a:r>
                        <a:rPr lang="en-IN">
                          <a:effectLst/>
                        </a:rPr>
                        <a:t>Weighted Avg</a:t>
                      </a:r>
                    </a:p>
                  </a:txBody>
                  <a:tcPr anchor="ctr"/>
                </a:tc>
                <a:tc>
                  <a:txBody>
                    <a:bodyPr/>
                    <a:lstStyle/>
                    <a:p>
                      <a:pPr fontAlgn="base"/>
                      <a:r>
                        <a:rPr lang="en-IN">
                          <a:effectLst/>
                        </a:rPr>
                        <a:t>0.98</a:t>
                      </a:r>
                    </a:p>
                  </a:txBody>
                  <a:tcPr anchor="ctr"/>
                </a:tc>
                <a:tc>
                  <a:txBody>
                    <a:bodyPr/>
                    <a:lstStyle/>
                    <a:p>
                      <a:pPr fontAlgn="base"/>
                      <a:r>
                        <a:rPr lang="en-IN">
                          <a:effectLst/>
                        </a:rPr>
                        <a:t>0.98</a:t>
                      </a:r>
                    </a:p>
                  </a:txBody>
                  <a:tcPr anchor="ctr"/>
                </a:tc>
                <a:tc>
                  <a:txBody>
                    <a:bodyPr/>
                    <a:lstStyle/>
                    <a:p>
                      <a:pPr fontAlgn="base"/>
                      <a:r>
                        <a:rPr lang="en-IN">
                          <a:effectLst/>
                        </a:rPr>
                        <a:t>0.98</a:t>
                      </a:r>
                    </a:p>
                  </a:txBody>
                  <a:tcPr anchor="ctr"/>
                </a:tc>
                <a:tc>
                  <a:txBody>
                    <a:bodyPr/>
                    <a:lstStyle/>
                    <a:p>
                      <a:pPr fontAlgn="base"/>
                      <a:r>
                        <a:rPr lang="en-IN" dirty="0">
                          <a:effectLst/>
                        </a:rPr>
                        <a:t>50</a:t>
                      </a:r>
                    </a:p>
                  </a:txBody>
                  <a:tcPr anchor="ctr"/>
                </a:tc>
                <a:extLst>
                  <a:ext uri="{0D108BD9-81ED-4DB2-BD59-A6C34878D82A}">
                    <a16:rowId xmlns:a16="http://schemas.microsoft.com/office/drawing/2014/main" val="1754748251"/>
                  </a:ext>
                </a:extLst>
              </a:tr>
            </a:tbl>
          </a:graphicData>
        </a:graphic>
      </p:graphicFrame>
    </p:spTree>
    <p:extLst>
      <p:ext uri="{BB962C8B-B14F-4D97-AF65-F5344CB8AC3E}">
        <p14:creationId xmlns:p14="http://schemas.microsoft.com/office/powerpoint/2010/main" val="1127694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5894B-A715-6AE7-B289-42FE4AC2CBF9}"/>
              </a:ext>
            </a:extLst>
          </p:cNvPr>
          <p:cNvSpPr>
            <a:spLocks noGrp="1"/>
          </p:cNvSpPr>
          <p:nvPr>
            <p:ph type="title"/>
          </p:nvPr>
        </p:nvSpPr>
        <p:spPr/>
        <p:txBody>
          <a:bodyPr/>
          <a:lstStyle/>
          <a:p>
            <a:r>
              <a:rPr lang="en-US" dirty="0" err="1"/>
              <a:t>Xg</a:t>
            </a:r>
            <a:r>
              <a:rPr lang="en-US" dirty="0"/>
              <a:t>-boost model :</a:t>
            </a:r>
            <a:endParaRPr lang="en-IN" dirty="0"/>
          </a:p>
        </p:txBody>
      </p:sp>
      <p:pic>
        <p:nvPicPr>
          <p:cNvPr id="22530" name="Picture 2">
            <a:extLst>
              <a:ext uri="{FF2B5EF4-FFF2-40B4-BE49-F238E27FC236}">
                <a16:creationId xmlns:a16="http://schemas.microsoft.com/office/drawing/2014/main" id="{56D157CD-7DF0-5DA4-18A8-CDD681FDBE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2628" y="2266670"/>
            <a:ext cx="4743450" cy="43148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B39B7B86-D95E-06E3-296F-083470AF8529}"/>
              </a:ext>
            </a:extLst>
          </p:cNvPr>
          <p:cNvGraphicFramePr>
            <a:graphicFrameLocks noGrp="1"/>
          </p:cNvGraphicFramePr>
          <p:nvPr>
            <p:extLst>
              <p:ext uri="{D42A27DB-BD31-4B8C-83A1-F6EECF244321}">
                <p14:modId xmlns:p14="http://schemas.microsoft.com/office/powerpoint/2010/main" val="2776424267"/>
              </p:ext>
            </p:extLst>
          </p:nvPr>
        </p:nvGraphicFramePr>
        <p:xfrm>
          <a:off x="581192" y="3105353"/>
          <a:ext cx="4972658" cy="1280160"/>
        </p:xfrm>
        <a:graphic>
          <a:graphicData uri="http://schemas.openxmlformats.org/drawingml/2006/table">
            <a:tbl>
              <a:tblPr>
                <a:tableStyleId>{69C7853C-536D-4A76-A0AE-DD22124D55A5}</a:tableStyleId>
              </a:tblPr>
              <a:tblGrid>
                <a:gridCol w="208280">
                  <a:extLst>
                    <a:ext uri="{9D8B030D-6E8A-4147-A177-3AD203B41FA5}">
                      <a16:colId xmlns:a16="http://schemas.microsoft.com/office/drawing/2014/main" val="1613151971"/>
                    </a:ext>
                  </a:extLst>
                </a:gridCol>
                <a:gridCol w="775082">
                  <a:extLst>
                    <a:ext uri="{9D8B030D-6E8A-4147-A177-3AD203B41FA5}">
                      <a16:colId xmlns:a16="http://schemas.microsoft.com/office/drawing/2014/main" val="855667588"/>
                    </a:ext>
                  </a:extLst>
                </a:gridCol>
                <a:gridCol w="846952">
                  <a:extLst>
                    <a:ext uri="{9D8B030D-6E8A-4147-A177-3AD203B41FA5}">
                      <a16:colId xmlns:a16="http://schemas.microsoft.com/office/drawing/2014/main" val="679917602"/>
                    </a:ext>
                  </a:extLst>
                </a:gridCol>
                <a:gridCol w="1063686">
                  <a:extLst>
                    <a:ext uri="{9D8B030D-6E8A-4147-A177-3AD203B41FA5}">
                      <a16:colId xmlns:a16="http://schemas.microsoft.com/office/drawing/2014/main" val="3494727308"/>
                    </a:ext>
                  </a:extLst>
                </a:gridCol>
                <a:gridCol w="2078658">
                  <a:extLst>
                    <a:ext uri="{9D8B030D-6E8A-4147-A177-3AD203B41FA5}">
                      <a16:colId xmlns:a16="http://schemas.microsoft.com/office/drawing/2014/main" val="947177311"/>
                    </a:ext>
                  </a:extLst>
                </a:gridCol>
              </a:tblGrid>
              <a:tr h="257400">
                <a:tc>
                  <a:txBody>
                    <a:bodyPr/>
                    <a:lstStyle/>
                    <a:p>
                      <a:pPr fontAlgn="b"/>
                      <a:br>
                        <a:rPr lang="en-IN" b="1" dirty="0">
                          <a:effectLst/>
                        </a:rPr>
                      </a:br>
                      <a:endParaRPr lang="en-IN" b="1" dirty="0">
                        <a:effectLst/>
                      </a:endParaRPr>
                    </a:p>
                  </a:txBody>
                  <a:tcPr anchor="b"/>
                </a:tc>
                <a:tc>
                  <a:txBody>
                    <a:bodyPr/>
                    <a:lstStyle/>
                    <a:p>
                      <a:pPr fontAlgn="b"/>
                      <a:r>
                        <a:rPr lang="en-IN" b="1" dirty="0">
                          <a:effectLst/>
                        </a:rPr>
                        <a:t>precision</a:t>
                      </a:r>
                    </a:p>
                  </a:txBody>
                  <a:tcPr anchor="b"/>
                </a:tc>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IN" b="1" dirty="0">
                          <a:effectLst/>
                        </a:rPr>
                        <a:t>recall</a:t>
                      </a:r>
                    </a:p>
                    <a:p>
                      <a:pPr fontAlgn="b"/>
                      <a:endParaRPr lang="en-IN" b="1" dirty="0">
                        <a:effectLst/>
                      </a:endParaRPr>
                    </a:p>
                  </a:txBody>
                  <a:tcPr anchor="b"/>
                </a:tc>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IN" b="1" dirty="0">
                          <a:effectLst/>
                        </a:rPr>
                        <a:t>f1-score</a:t>
                      </a:r>
                    </a:p>
                    <a:p>
                      <a:pPr fontAlgn="b"/>
                      <a:endParaRPr lang="en-IN" b="1" dirty="0">
                        <a:effectLst/>
                      </a:endParaRPr>
                    </a:p>
                  </a:txBody>
                  <a:tcPr anchor="b"/>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IN" b="1" dirty="0">
                        <a:effectLst/>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IN" b="1" dirty="0">
                        <a:effectLst/>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IN" b="1" dirty="0">
                          <a:effectLst/>
                        </a:rPr>
                        <a:t>support</a:t>
                      </a:r>
                    </a:p>
                  </a:txBody>
                  <a:tcPr/>
                </a:tc>
                <a:extLst>
                  <a:ext uri="{0D108BD9-81ED-4DB2-BD59-A6C34878D82A}">
                    <a16:rowId xmlns:a16="http://schemas.microsoft.com/office/drawing/2014/main" val="3189756991"/>
                  </a:ext>
                </a:extLst>
              </a:tr>
              <a:tr h="0">
                <a:tc>
                  <a:txBody>
                    <a:bodyPr/>
                    <a:lstStyle/>
                    <a:p>
                      <a:pPr fontAlgn="base"/>
                      <a:endParaRPr lang="en-IN" dirty="0">
                        <a:effectLst/>
                      </a:endParaRPr>
                    </a:p>
                  </a:txBody>
                  <a:tcPr anchor="ctr"/>
                </a:tc>
                <a:tc>
                  <a:txBody>
                    <a:bodyPr/>
                    <a:lstStyle/>
                    <a:p>
                      <a:pPr fontAlgn="base"/>
                      <a:r>
                        <a:rPr lang="en-IN">
                          <a:effectLst/>
                        </a:rPr>
                        <a:t>1.00</a:t>
                      </a:r>
                    </a:p>
                  </a:txBody>
                  <a:tcPr anchor="ctr"/>
                </a:tc>
                <a:tc>
                  <a:txBody>
                    <a:bodyPr/>
                    <a:lstStyle/>
                    <a:p>
                      <a:pPr fontAlgn="base"/>
                      <a:r>
                        <a:rPr lang="en-IN">
                          <a:effectLst/>
                        </a:rPr>
                        <a:t>0.97</a:t>
                      </a:r>
                    </a:p>
                  </a:txBody>
                  <a:tcPr anchor="ctr"/>
                </a:tc>
                <a:tc>
                  <a:txBody>
                    <a:bodyPr/>
                    <a:lstStyle/>
                    <a:p>
                      <a:pPr fontAlgn="base"/>
                      <a:r>
                        <a:rPr lang="en-IN">
                          <a:effectLst/>
                        </a:rPr>
                        <a:t>0.98</a:t>
                      </a:r>
                    </a:p>
                  </a:txBody>
                  <a:tcPr anchor="ctr"/>
                </a:tc>
                <a:tc>
                  <a:txBody>
                    <a:bodyPr/>
                    <a:lstStyle/>
                    <a:p>
                      <a:pPr fontAlgn="base"/>
                      <a:r>
                        <a:rPr lang="en-IN" dirty="0">
                          <a:effectLst/>
                        </a:rPr>
                        <a:t>29</a:t>
                      </a:r>
                    </a:p>
                  </a:txBody>
                  <a:tcPr anchor="ctr"/>
                </a:tc>
                <a:extLst>
                  <a:ext uri="{0D108BD9-81ED-4DB2-BD59-A6C34878D82A}">
                    <a16:rowId xmlns:a16="http://schemas.microsoft.com/office/drawing/2014/main" val="2328887131"/>
                  </a:ext>
                </a:extLst>
              </a:tr>
            </a:tbl>
          </a:graphicData>
        </a:graphic>
      </p:graphicFrame>
    </p:spTree>
    <p:extLst>
      <p:ext uri="{BB962C8B-B14F-4D97-AF65-F5344CB8AC3E}">
        <p14:creationId xmlns:p14="http://schemas.microsoft.com/office/powerpoint/2010/main" val="1154332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DA8C2-3F4B-F558-ADF5-BAF3200D4CE9}"/>
              </a:ext>
            </a:extLst>
          </p:cNvPr>
          <p:cNvSpPr>
            <a:spLocks noGrp="1"/>
          </p:cNvSpPr>
          <p:nvPr>
            <p:ph type="title"/>
          </p:nvPr>
        </p:nvSpPr>
        <p:spPr>
          <a:xfrm>
            <a:off x="591670" y="702156"/>
            <a:ext cx="11019137" cy="570832"/>
          </a:xfrm>
        </p:spPr>
        <p:txBody>
          <a:bodyPr/>
          <a:lstStyle/>
          <a:p>
            <a:r>
              <a:rPr lang="en-US" dirty="0"/>
              <a:t>Accuracy’s scores of all classification models :</a:t>
            </a:r>
            <a:endParaRPr lang="en-IN" dirty="0"/>
          </a:p>
        </p:txBody>
      </p:sp>
      <p:pic>
        <p:nvPicPr>
          <p:cNvPr id="13316" name="Picture 4">
            <a:extLst>
              <a:ext uri="{FF2B5EF4-FFF2-40B4-BE49-F238E27FC236}">
                <a16:creationId xmlns:a16="http://schemas.microsoft.com/office/drawing/2014/main" id="{B7884A0F-843B-6B2C-2CF2-7500110691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5342" y="1577111"/>
            <a:ext cx="7655859" cy="4845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222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D600F-469C-8406-807C-161B7B60BECE}"/>
              </a:ext>
            </a:extLst>
          </p:cNvPr>
          <p:cNvSpPr>
            <a:spLocks noGrp="1"/>
          </p:cNvSpPr>
          <p:nvPr>
            <p:ph type="title"/>
          </p:nvPr>
        </p:nvSpPr>
        <p:spPr/>
        <p:txBody>
          <a:bodyPr/>
          <a:lstStyle/>
          <a:p>
            <a:r>
              <a:rPr lang="en-US" dirty="0"/>
              <a:t>Model training and test accuracy:</a:t>
            </a:r>
            <a:endParaRPr lang="en-IN" dirty="0"/>
          </a:p>
        </p:txBody>
      </p:sp>
      <p:graphicFrame>
        <p:nvGraphicFramePr>
          <p:cNvPr id="5" name="Table 4">
            <a:extLst>
              <a:ext uri="{FF2B5EF4-FFF2-40B4-BE49-F238E27FC236}">
                <a16:creationId xmlns:a16="http://schemas.microsoft.com/office/drawing/2014/main" id="{37395E87-74A8-0FB1-947E-6BEC8B251A9A}"/>
              </a:ext>
            </a:extLst>
          </p:cNvPr>
          <p:cNvGraphicFramePr>
            <a:graphicFrameLocks noGrp="1"/>
          </p:cNvGraphicFramePr>
          <p:nvPr/>
        </p:nvGraphicFramePr>
        <p:xfrm>
          <a:off x="1088916" y="2335213"/>
          <a:ext cx="10014168" cy="3652836"/>
        </p:xfrm>
        <a:graphic>
          <a:graphicData uri="http://schemas.openxmlformats.org/drawingml/2006/table">
            <a:tbl>
              <a:tblPr/>
              <a:tblGrid>
                <a:gridCol w="3338056">
                  <a:extLst>
                    <a:ext uri="{9D8B030D-6E8A-4147-A177-3AD203B41FA5}">
                      <a16:colId xmlns:a16="http://schemas.microsoft.com/office/drawing/2014/main" val="2507813358"/>
                    </a:ext>
                  </a:extLst>
                </a:gridCol>
                <a:gridCol w="3338056">
                  <a:extLst>
                    <a:ext uri="{9D8B030D-6E8A-4147-A177-3AD203B41FA5}">
                      <a16:colId xmlns:a16="http://schemas.microsoft.com/office/drawing/2014/main" val="146802653"/>
                    </a:ext>
                  </a:extLst>
                </a:gridCol>
                <a:gridCol w="3338056">
                  <a:extLst>
                    <a:ext uri="{9D8B030D-6E8A-4147-A177-3AD203B41FA5}">
                      <a16:colId xmlns:a16="http://schemas.microsoft.com/office/drawing/2014/main" val="1515554453"/>
                    </a:ext>
                  </a:extLst>
                </a:gridCol>
              </a:tblGrid>
              <a:tr h="332076">
                <a:tc>
                  <a:txBody>
                    <a:bodyPr/>
                    <a:lstStyle/>
                    <a:p>
                      <a:pPr fontAlgn="b"/>
                      <a:r>
                        <a:rPr lang="en-IN" sz="1600" b="1">
                          <a:effectLst/>
                        </a:rPr>
                        <a:t>Model</a:t>
                      </a:r>
                    </a:p>
                  </a:txBody>
                  <a:tcPr marL="83019" marR="83019" marT="41510" marB="41510"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IN" sz="1600" b="1">
                          <a:effectLst/>
                        </a:rPr>
                        <a:t>Train Accuracy</a:t>
                      </a:r>
                    </a:p>
                  </a:txBody>
                  <a:tcPr marL="83019" marR="83019" marT="41510" marB="41510"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IN" sz="1600" b="1">
                          <a:effectLst/>
                        </a:rPr>
                        <a:t>Test Accuracy</a:t>
                      </a:r>
                    </a:p>
                  </a:txBody>
                  <a:tcPr marL="83019" marR="83019" marT="41510" marB="41510"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049426243"/>
                  </a:ext>
                </a:extLst>
              </a:tr>
              <a:tr h="332076">
                <a:tc>
                  <a:txBody>
                    <a:bodyPr/>
                    <a:lstStyle/>
                    <a:p>
                      <a:pPr fontAlgn="base"/>
                      <a:r>
                        <a:rPr lang="en-IN" sz="1600">
                          <a:effectLst/>
                        </a:rPr>
                        <a:t>Logistic Regression</a:t>
                      </a:r>
                    </a:p>
                  </a:txBody>
                  <a:tcPr marL="83019" marR="83019" marT="41510" marB="4151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sz="1600">
                          <a:effectLst/>
                        </a:rPr>
                        <a:t>0.995</a:t>
                      </a:r>
                    </a:p>
                  </a:txBody>
                  <a:tcPr marL="83019" marR="83019" marT="41510" marB="4151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sz="1600">
                          <a:effectLst/>
                        </a:rPr>
                        <a:t>1</a:t>
                      </a:r>
                    </a:p>
                  </a:txBody>
                  <a:tcPr marL="83019" marR="83019" marT="41510" marB="4151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480978772"/>
                  </a:ext>
                </a:extLst>
              </a:tr>
              <a:tr h="332076">
                <a:tc>
                  <a:txBody>
                    <a:bodyPr/>
                    <a:lstStyle/>
                    <a:p>
                      <a:pPr fontAlgn="base"/>
                      <a:r>
                        <a:rPr lang="en-IN" sz="1600">
                          <a:effectLst/>
                        </a:rPr>
                        <a:t>SVM</a:t>
                      </a:r>
                    </a:p>
                  </a:txBody>
                  <a:tcPr marL="83019" marR="83019" marT="41510" marB="4151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sz="1600">
                          <a:effectLst/>
                        </a:rPr>
                        <a:t>0.995</a:t>
                      </a:r>
                    </a:p>
                  </a:txBody>
                  <a:tcPr marL="83019" marR="83019" marT="41510" marB="4151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sz="1600">
                          <a:effectLst/>
                        </a:rPr>
                        <a:t>1</a:t>
                      </a:r>
                    </a:p>
                  </a:txBody>
                  <a:tcPr marL="83019" marR="83019" marT="41510" marB="4151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823682303"/>
                  </a:ext>
                </a:extLst>
              </a:tr>
              <a:tr h="332076">
                <a:tc>
                  <a:txBody>
                    <a:bodyPr/>
                    <a:lstStyle/>
                    <a:p>
                      <a:pPr fontAlgn="base"/>
                      <a:r>
                        <a:rPr lang="en-IN" sz="1600">
                          <a:effectLst/>
                        </a:rPr>
                        <a:t>ANN</a:t>
                      </a:r>
                    </a:p>
                  </a:txBody>
                  <a:tcPr marL="83019" marR="83019" marT="41510" marB="4151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sz="1600">
                          <a:effectLst/>
                        </a:rPr>
                        <a:t>0.995</a:t>
                      </a:r>
                    </a:p>
                  </a:txBody>
                  <a:tcPr marL="83019" marR="83019" marT="41510" marB="4151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sz="1600">
                          <a:effectLst/>
                        </a:rPr>
                        <a:t>0.96</a:t>
                      </a:r>
                    </a:p>
                  </a:txBody>
                  <a:tcPr marL="83019" marR="83019" marT="41510" marB="4151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595831959"/>
                  </a:ext>
                </a:extLst>
              </a:tr>
              <a:tr h="332076">
                <a:tc>
                  <a:txBody>
                    <a:bodyPr/>
                    <a:lstStyle/>
                    <a:p>
                      <a:pPr fontAlgn="base"/>
                      <a:r>
                        <a:rPr lang="en-IN" sz="1600">
                          <a:effectLst/>
                        </a:rPr>
                        <a:t>KNN</a:t>
                      </a:r>
                    </a:p>
                  </a:txBody>
                  <a:tcPr marL="83019" marR="83019" marT="41510" marB="4151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sz="1600">
                          <a:effectLst/>
                        </a:rPr>
                        <a:t>0.995</a:t>
                      </a:r>
                    </a:p>
                  </a:txBody>
                  <a:tcPr marL="83019" marR="83019" marT="41510" marB="4151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sz="1600">
                          <a:effectLst/>
                        </a:rPr>
                        <a:t>1</a:t>
                      </a:r>
                    </a:p>
                  </a:txBody>
                  <a:tcPr marL="83019" marR="83019" marT="41510" marB="4151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072114605"/>
                  </a:ext>
                </a:extLst>
              </a:tr>
              <a:tr h="332076">
                <a:tc>
                  <a:txBody>
                    <a:bodyPr/>
                    <a:lstStyle/>
                    <a:p>
                      <a:pPr fontAlgn="base"/>
                      <a:r>
                        <a:rPr lang="en-IN" sz="1600">
                          <a:effectLst/>
                        </a:rPr>
                        <a:t>Decision Tree</a:t>
                      </a:r>
                    </a:p>
                  </a:txBody>
                  <a:tcPr marL="83019" marR="83019" marT="41510" marB="4151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sz="1600">
                          <a:effectLst/>
                        </a:rPr>
                        <a:t>1</a:t>
                      </a:r>
                    </a:p>
                  </a:txBody>
                  <a:tcPr marL="83019" marR="83019" marT="41510" marB="4151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sz="1600">
                          <a:effectLst/>
                        </a:rPr>
                        <a:t>0.98</a:t>
                      </a:r>
                    </a:p>
                  </a:txBody>
                  <a:tcPr marL="83019" marR="83019" marT="41510" marB="4151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955777652"/>
                  </a:ext>
                </a:extLst>
              </a:tr>
              <a:tr h="332076">
                <a:tc>
                  <a:txBody>
                    <a:bodyPr/>
                    <a:lstStyle/>
                    <a:p>
                      <a:pPr fontAlgn="base"/>
                      <a:r>
                        <a:rPr lang="en-IN" sz="1600">
                          <a:effectLst/>
                        </a:rPr>
                        <a:t>Random Forest</a:t>
                      </a:r>
                    </a:p>
                  </a:txBody>
                  <a:tcPr marL="83019" marR="83019" marT="41510" marB="4151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sz="1600">
                          <a:effectLst/>
                        </a:rPr>
                        <a:t>1</a:t>
                      </a:r>
                    </a:p>
                  </a:txBody>
                  <a:tcPr marL="83019" marR="83019" marT="41510" marB="4151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sz="1600">
                          <a:effectLst/>
                        </a:rPr>
                        <a:t>1</a:t>
                      </a:r>
                    </a:p>
                  </a:txBody>
                  <a:tcPr marL="83019" marR="83019" marT="41510" marB="4151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212090570"/>
                  </a:ext>
                </a:extLst>
              </a:tr>
              <a:tr h="332076">
                <a:tc>
                  <a:txBody>
                    <a:bodyPr/>
                    <a:lstStyle/>
                    <a:p>
                      <a:pPr fontAlgn="base"/>
                      <a:r>
                        <a:rPr lang="en-IN" sz="1600">
                          <a:effectLst/>
                        </a:rPr>
                        <a:t>Multinomial Naive Bayes</a:t>
                      </a:r>
                    </a:p>
                  </a:txBody>
                  <a:tcPr marL="83019" marR="83019" marT="41510" marB="4151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sz="1600">
                          <a:effectLst/>
                        </a:rPr>
                        <a:t>0.97</a:t>
                      </a:r>
                    </a:p>
                  </a:txBody>
                  <a:tcPr marL="83019" marR="83019" marT="41510" marB="4151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sz="1600">
                          <a:effectLst/>
                        </a:rPr>
                        <a:t>1</a:t>
                      </a:r>
                    </a:p>
                  </a:txBody>
                  <a:tcPr marL="83019" marR="83019" marT="41510" marB="4151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410419159"/>
                  </a:ext>
                </a:extLst>
              </a:tr>
              <a:tr h="332076">
                <a:tc>
                  <a:txBody>
                    <a:bodyPr/>
                    <a:lstStyle/>
                    <a:p>
                      <a:pPr fontAlgn="base"/>
                      <a:r>
                        <a:rPr lang="en-IN" sz="1600">
                          <a:effectLst/>
                        </a:rPr>
                        <a:t>Gaussian Naive Bayes</a:t>
                      </a:r>
                    </a:p>
                  </a:txBody>
                  <a:tcPr marL="83019" marR="83019" marT="41510" marB="4151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sz="1600">
                          <a:effectLst/>
                        </a:rPr>
                        <a:t>0.975</a:t>
                      </a:r>
                    </a:p>
                  </a:txBody>
                  <a:tcPr marL="83019" marR="83019" marT="41510" marB="4151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sz="1600">
                          <a:effectLst/>
                        </a:rPr>
                        <a:t>1</a:t>
                      </a:r>
                    </a:p>
                  </a:txBody>
                  <a:tcPr marL="83019" marR="83019" marT="41510" marB="4151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529210183"/>
                  </a:ext>
                </a:extLst>
              </a:tr>
              <a:tr h="332076">
                <a:tc>
                  <a:txBody>
                    <a:bodyPr/>
                    <a:lstStyle/>
                    <a:p>
                      <a:pPr fontAlgn="base"/>
                      <a:r>
                        <a:rPr lang="en-IN" sz="1600">
                          <a:effectLst/>
                        </a:rPr>
                        <a:t>Adaboost</a:t>
                      </a:r>
                    </a:p>
                  </a:txBody>
                  <a:tcPr marL="83019" marR="83019" marT="41510" marB="4151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sz="1600">
                          <a:effectLst/>
                        </a:rPr>
                        <a:t>1</a:t>
                      </a:r>
                    </a:p>
                  </a:txBody>
                  <a:tcPr marL="83019" marR="83019" marT="41510" marB="4151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sz="1600">
                          <a:effectLst/>
                        </a:rPr>
                        <a:t>0.98</a:t>
                      </a:r>
                    </a:p>
                  </a:txBody>
                  <a:tcPr marL="83019" marR="83019" marT="41510" marB="4151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186570002"/>
                  </a:ext>
                </a:extLst>
              </a:tr>
              <a:tr h="332076">
                <a:tc>
                  <a:txBody>
                    <a:bodyPr/>
                    <a:lstStyle/>
                    <a:p>
                      <a:pPr fontAlgn="base"/>
                      <a:r>
                        <a:rPr lang="en-IN" sz="1600">
                          <a:effectLst/>
                        </a:rPr>
                        <a:t>XGBoost</a:t>
                      </a:r>
                    </a:p>
                  </a:txBody>
                  <a:tcPr marL="83019" marR="83019" marT="41510" marB="4151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fontAlgn="base"/>
                      <a:r>
                        <a:rPr lang="en-IN" sz="1600">
                          <a:effectLst/>
                        </a:rPr>
                        <a:t>1</a:t>
                      </a:r>
                    </a:p>
                  </a:txBody>
                  <a:tcPr marL="83019" marR="83019" marT="41510" marB="4151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fontAlgn="base"/>
                      <a:r>
                        <a:rPr lang="en-IN" sz="1600" dirty="0">
                          <a:effectLst/>
                        </a:rPr>
                        <a:t>0.98</a:t>
                      </a:r>
                    </a:p>
                  </a:txBody>
                  <a:tcPr marL="83019" marR="83019" marT="41510" marB="4151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155685028"/>
                  </a:ext>
                </a:extLst>
              </a:tr>
            </a:tbl>
          </a:graphicData>
        </a:graphic>
      </p:graphicFrame>
    </p:spTree>
    <p:extLst>
      <p:ext uri="{BB962C8B-B14F-4D97-AF65-F5344CB8AC3E}">
        <p14:creationId xmlns:p14="http://schemas.microsoft.com/office/powerpoint/2010/main" val="1355153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D5338-7EC7-A021-98D9-D6AFE6E89A1D}"/>
              </a:ext>
            </a:extLst>
          </p:cNvPr>
          <p:cNvSpPr>
            <a:spLocks noGrp="1"/>
          </p:cNvSpPr>
          <p:nvPr>
            <p:ph type="title"/>
          </p:nvPr>
        </p:nvSpPr>
        <p:spPr>
          <a:xfrm>
            <a:off x="618564" y="702156"/>
            <a:ext cx="10992243" cy="481185"/>
          </a:xfrm>
        </p:spPr>
        <p:txBody>
          <a:bodyPr>
            <a:normAutofit fontScale="90000"/>
          </a:bodyPr>
          <a:lstStyle/>
          <a:p>
            <a:r>
              <a:rPr lang="en-US" dirty="0"/>
              <a:t>Stream-lit interface of our model:</a:t>
            </a:r>
            <a:endParaRPr lang="en-IN" dirty="0"/>
          </a:p>
        </p:txBody>
      </p:sp>
      <p:pic>
        <p:nvPicPr>
          <p:cNvPr id="7" name="Picture 6">
            <a:extLst>
              <a:ext uri="{FF2B5EF4-FFF2-40B4-BE49-F238E27FC236}">
                <a16:creationId xmlns:a16="http://schemas.microsoft.com/office/drawing/2014/main" id="{0007E843-2E8F-4914-AC53-FA5DBEE03114}"/>
              </a:ext>
            </a:extLst>
          </p:cNvPr>
          <p:cNvPicPr>
            <a:picLocks noChangeAspect="1"/>
          </p:cNvPicPr>
          <p:nvPr/>
        </p:nvPicPr>
        <p:blipFill>
          <a:blip r:embed="rId2"/>
          <a:stretch>
            <a:fillRect/>
          </a:stretch>
        </p:blipFill>
        <p:spPr>
          <a:xfrm>
            <a:off x="915291" y="1264024"/>
            <a:ext cx="10361417" cy="4688541"/>
          </a:xfrm>
          <a:prstGeom prst="rect">
            <a:avLst/>
          </a:prstGeom>
        </p:spPr>
      </p:pic>
    </p:spTree>
    <p:extLst>
      <p:ext uri="{BB962C8B-B14F-4D97-AF65-F5344CB8AC3E}">
        <p14:creationId xmlns:p14="http://schemas.microsoft.com/office/powerpoint/2010/main" val="2819229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530CB-7618-9EF6-7E9C-1D46388460B3}"/>
              </a:ext>
            </a:extLst>
          </p:cNvPr>
          <p:cNvSpPr>
            <a:spLocks noGrp="1"/>
          </p:cNvSpPr>
          <p:nvPr>
            <p:ph type="title"/>
          </p:nvPr>
        </p:nvSpPr>
        <p:spPr/>
        <p:txBody>
          <a:bodyPr/>
          <a:lstStyle/>
          <a:p>
            <a:r>
              <a:rPr lang="en-IN" dirty="0">
                <a:solidFill>
                  <a:schemeClr val="accent1">
                    <a:lumMod val="60000"/>
                    <a:lumOff val="40000"/>
                  </a:schemeClr>
                </a:solidFill>
              </a:rPr>
              <a:t>TEAM MEMBERS </a:t>
            </a:r>
          </a:p>
        </p:txBody>
      </p:sp>
      <p:sp>
        <p:nvSpPr>
          <p:cNvPr id="3" name="Content Placeholder 2">
            <a:extLst>
              <a:ext uri="{FF2B5EF4-FFF2-40B4-BE49-F238E27FC236}">
                <a16:creationId xmlns:a16="http://schemas.microsoft.com/office/drawing/2014/main" id="{70DFDC07-1116-7C0D-4FC3-50A656BE28A1}"/>
              </a:ext>
            </a:extLst>
          </p:cNvPr>
          <p:cNvSpPr>
            <a:spLocks noGrp="1"/>
          </p:cNvSpPr>
          <p:nvPr>
            <p:ph idx="1"/>
          </p:nvPr>
        </p:nvSpPr>
        <p:spPr/>
        <p:txBody>
          <a:bodyPr/>
          <a:lstStyle/>
          <a:p>
            <a:r>
              <a:rPr lang="en-IN" sz="1800" b="1" spc="390" dirty="0">
                <a:solidFill>
                  <a:schemeClr val="tx1"/>
                </a:solidFill>
                <a:latin typeface="Britannic Bold" panose="020B0903060703020204" pitchFamily="34" charset="0"/>
                <a:cs typeface="Times New Roman" panose="02020603050405020304" pitchFamily="18" charset="0"/>
              </a:rPr>
              <a:t>N.ASHWIN</a:t>
            </a:r>
            <a:r>
              <a:rPr lang="en-IN" sz="1800" b="1" spc="-160" dirty="0">
                <a:solidFill>
                  <a:schemeClr val="tx1"/>
                </a:solidFill>
                <a:latin typeface="Britannic Bold" panose="020B0903060703020204" pitchFamily="34" charset="0"/>
                <a:cs typeface="Times New Roman" panose="02020603050405020304" pitchFamily="18" charset="0"/>
              </a:rPr>
              <a:t> </a:t>
            </a:r>
            <a:r>
              <a:rPr lang="en-IN" sz="1800" b="1" spc="415" dirty="0">
                <a:solidFill>
                  <a:schemeClr val="tx1"/>
                </a:solidFill>
                <a:latin typeface="Britannic Bold" panose="020B0903060703020204" pitchFamily="34" charset="0"/>
                <a:cs typeface="Times New Roman" panose="02020603050405020304" pitchFamily="18" charset="0"/>
              </a:rPr>
              <a:t>SIDDHARTHA</a:t>
            </a:r>
            <a:endParaRPr lang="en-IN" sz="1800" b="1" dirty="0">
              <a:solidFill>
                <a:schemeClr val="tx1"/>
              </a:solidFill>
              <a:latin typeface="Britannic Bold" panose="020B0903060703020204" pitchFamily="34" charset="0"/>
              <a:cs typeface="Times New Roman" panose="02020603050405020304" pitchFamily="18" charset="0"/>
            </a:endParaRPr>
          </a:p>
          <a:p>
            <a:r>
              <a:rPr lang="en-IN" sz="2000" b="1" dirty="0">
                <a:latin typeface="Britannic Bold" panose="020B0903060703020204" pitchFamily="34" charset="0"/>
              </a:rPr>
              <a:t>N.NARENDRA</a:t>
            </a:r>
          </a:p>
          <a:p>
            <a:r>
              <a:rPr lang="en-IN" sz="2000" b="1" dirty="0">
                <a:latin typeface="Britannic Bold" panose="020B0903060703020204" pitchFamily="34" charset="0"/>
              </a:rPr>
              <a:t>M. GANESH </a:t>
            </a:r>
          </a:p>
          <a:p>
            <a:r>
              <a:rPr lang="en-IN" sz="1800" b="1" spc="525" dirty="0">
                <a:solidFill>
                  <a:schemeClr val="tx1"/>
                </a:solidFill>
                <a:latin typeface="Britannic Bold" panose="020B0903060703020204" pitchFamily="34" charset="0"/>
                <a:cs typeface="Times New Roman" panose="02020603050405020304" pitchFamily="18" charset="0"/>
              </a:rPr>
              <a:t>VEMULA </a:t>
            </a:r>
            <a:r>
              <a:rPr lang="en-IN" sz="1800" b="1" spc="395" dirty="0">
                <a:solidFill>
                  <a:schemeClr val="tx1"/>
                </a:solidFill>
                <a:latin typeface="Britannic Bold" panose="020B0903060703020204" pitchFamily="34" charset="0"/>
                <a:cs typeface="Times New Roman" panose="02020603050405020304" pitchFamily="18" charset="0"/>
              </a:rPr>
              <a:t>JAGADISH </a:t>
            </a:r>
            <a:r>
              <a:rPr lang="en-IN" sz="1800" b="1" spc="400" dirty="0">
                <a:solidFill>
                  <a:schemeClr val="tx1"/>
                </a:solidFill>
                <a:latin typeface="Britannic Bold" panose="020B0903060703020204" pitchFamily="34" charset="0"/>
                <a:cs typeface="Times New Roman" panose="02020603050405020304" pitchFamily="18" charset="0"/>
              </a:rPr>
              <a:t> </a:t>
            </a:r>
          </a:p>
          <a:p>
            <a:r>
              <a:rPr lang="en-IN" sz="2000" b="1" dirty="0">
                <a:solidFill>
                  <a:schemeClr val="tx1"/>
                </a:solidFill>
                <a:latin typeface="Britannic Bold" panose="020B0903060703020204" pitchFamily="34" charset="0"/>
              </a:rPr>
              <a:t>SHIVANI GUTTIPRATIWAR</a:t>
            </a:r>
          </a:p>
          <a:p>
            <a:r>
              <a:rPr lang="en-IN" sz="2000" b="1" dirty="0">
                <a:solidFill>
                  <a:schemeClr val="tx1"/>
                </a:solidFill>
                <a:latin typeface="Britannic Bold" panose="020B0903060703020204" pitchFamily="34" charset="0"/>
              </a:rPr>
              <a:t>PRAKASH VAISHNAV</a:t>
            </a:r>
          </a:p>
        </p:txBody>
      </p:sp>
      <p:pic>
        <p:nvPicPr>
          <p:cNvPr id="7" name="Graphic 6" descr="Group with solid fill">
            <a:extLst>
              <a:ext uri="{FF2B5EF4-FFF2-40B4-BE49-F238E27FC236}">
                <a16:creationId xmlns:a16="http://schemas.microsoft.com/office/drawing/2014/main" id="{030CAE1D-2B50-2C0C-76B8-0E1ED8532B1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24893" y="2989206"/>
            <a:ext cx="4344560" cy="1930915"/>
          </a:xfrm>
          <a:prstGeom prst="rect">
            <a:avLst/>
          </a:prstGeom>
        </p:spPr>
      </p:pic>
    </p:spTree>
    <p:extLst>
      <p:ext uri="{BB962C8B-B14F-4D97-AF65-F5344CB8AC3E}">
        <p14:creationId xmlns:p14="http://schemas.microsoft.com/office/powerpoint/2010/main" val="3982828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Project Flow / architecture</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2679933292"/>
              </p:ext>
            </p:extLst>
          </p:nvPr>
        </p:nvGraphicFramePr>
        <p:xfrm>
          <a:off x="491377" y="1890876"/>
          <a:ext cx="11029950" cy="41450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5C2A5-7437-9F44-B5BE-9E48AA3A0AB3}"/>
              </a:ext>
            </a:extLst>
          </p:cNvPr>
          <p:cNvSpPr>
            <a:spLocks noGrp="1"/>
          </p:cNvSpPr>
          <p:nvPr>
            <p:ph type="title"/>
          </p:nvPr>
        </p:nvSpPr>
        <p:spPr/>
        <p:txBody>
          <a:bodyPr/>
          <a:lstStyle/>
          <a:p>
            <a:r>
              <a:rPr lang="en-IN" b="1" i="0" dirty="0">
                <a:effectLst/>
                <a:latin typeface="-apple-system"/>
              </a:rPr>
              <a:t>Business Objective:</a:t>
            </a:r>
            <a:endParaRPr lang="en-IN" dirty="0"/>
          </a:p>
        </p:txBody>
      </p:sp>
      <p:sp>
        <p:nvSpPr>
          <p:cNvPr id="4" name="Rectangle 1">
            <a:extLst>
              <a:ext uri="{FF2B5EF4-FFF2-40B4-BE49-F238E27FC236}">
                <a16:creationId xmlns:a16="http://schemas.microsoft.com/office/drawing/2014/main" id="{298F28C1-EEF0-0109-7081-436ED8DA959E}"/>
              </a:ext>
            </a:extLst>
          </p:cNvPr>
          <p:cNvSpPr>
            <a:spLocks noGrp="1" noChangeArrowheads="1"/>
          </p:cNvSpPr>
          <p:nvPr>
            <p:ph idx="1"/>
          </p:nvPr>
        </p:nvSpPr>
        <p:spPr bwMode="auto">
          <a:xfrm>
            <a:off x="770963" y="2695791"/>
            <a:ext cx="10470778" cy="270843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pple-system"/>
              </a:rPr>
              <a:t>This is a classification project, since the variable to predict is binary (bankruptcy or non-bankruptcy). The goal here is to model the probability that a business goes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pple-system"/>
              </a:rPr>
              <a:t>bankrupt from different features. The data file contains 7 features about 250 companies The data set includes the following variables: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0" i="0" u="none" strike="noStrike" cap="none" normalizeH="0" baseline="0" dirty="0">
                <a:ln>
                  <a:noFill/>
                </a:ln>
                <a:solidFill>
                  <a:schemeClr val="tx1"/>
                </a:solidFill>
                <a:effectLst/>
                <a:latin typeface="-apple-system"/>
              </a:rPr>
              <a:t>   Industrial risk:               0=low risk, 0.5=medium risk, 1=high risk.</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0" i="0" u="none" strike="noStrike" cap="none" normalizeH="0" baseline="0" dirty="0">
                <a:ln>
                  <a:noFill/>
                </a:ln>
                <a:solidFill>
                  <a:schemeClr val="tx1"/>
                </a:solidFill>
                <a:effectLst/>
                <a:latin typeface="var(--jp-code-font-family)"/>
              </a:rPr>
              <a:t>   Management risk:        0=low risk, 0.5=medium risk, 1=high risk. </a:t>
            </a:r>
            <a:endParaRPr kumimoji="0" lang="en-US" altLang="en-US" sz="1600" b="0" i="0" u="none" strike="noStrike" cap="none" normalizeH="0" baseline="0" dirty="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0" i="0" u="none" strike="noStrike" cap="none" normalizeH="0" baseline="0" dirty="0">
                <a:ln>
                  <a:noFill/>
                </a:ln>
                <a:solidFill>
                  <a:schemeClr val="tx1"/>
                </a:solidFill>
                <a:effectLst/>
                <a:latin typeface="var(--jp-code-font-family)"/>
              </a:rPr>
              <a:t>   financial flexibility:       0=low flexibility, 0.5=medium flexibility, 1=high flexibility. </a:t>
            </a:r>
            <a:endParaRPr kumimoji="0" lang="en-US" altLang="en-US" sz="1600" b="0" i="0" u="none" strike="noStrike" cap="none" normalizeH="0" baseline="0" dirty="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0" i="0" u="none" strike="noStrike" cap="none" normalizeH="0" baseline="0" dirty="0">
                <a:ln>
                  <a:noFill/>
                </a:ln>
                <a:solidFill>
                  <a:schemeClr val="tx1"/>
                </a:solidFill>
                <a:effectLst/>
                <a:latin typeface="var(--jp-code-font-family)"/>
              </a:rPr>
              <a:t>   credibility:                      0=low credibility, 0.5=medium credibility, 1=high credibility. </a:t>
            </a:r>
            <a:endParaRPr kumimoji="0" lang="en-US" altLang="en-US" sz="1600" b="0" i="0" u="none" strike="noStrike" cap="none" normalizeH="0" baseline="0" dirty="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0" i="0" u="none" strike="noStrike" cap="none" normalizeH="0" baseline="0" dirty="0">
                <a:ln>
                  <a:noFill/>
                </a:ln>
                <a:solidFill>
                  <a:schemeClr val="tx1"/>
                </a:solidFill>
                <a:effectLst/>
                <a:latin typeface="var(--jp-code-font-family)"/>
              </a:rPr>
              <a:t>   competitiveness:          0=low competitiveness, 0.5=medium competitiveness, 1=high competitiveness. </a:t>
            </a:r>
            <a:endParaRPr kumimoji="0" lang="en-US" altLang="en-US" sz="1600" b="0" i="0" u="none" strike="noStrike" cap="none" normalizeH="0" baseline="0" dirty="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600" b="0" i="0" u="none" strike="noStrike" cap="none" normalizeH="0" baseline="0" dirty="0">
                <a:ln>
                  <a:noFill/>
                </a:ln>
                <a:solidFill>
                  <a:schemeClr val="tx1"/>
                </a:solidFill>
                <a:effectLst/>
                <a:latin typeface="var(--jp-code-font-family)"/>
              </a:rPr>
              <a:t>   Operating risk:              0=low risk, 0.5=medium risk, 1=high risk. </a:t>
            </a:r>
            <a:endParaRPr kumimoji="0" lang="en-US" altLang="en-US" sz="1600" b="0" i="0" u="none" strike="noStrike" cap="none" normalizeH="0" baseline="0" dirty="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600" b="0" i="0" u="none" strike="noStrike" cap="none" normalizeH="0" baseline="0" dirty="0">
                <a:ln>
                  <a:noFill/>
                </a:ln>
                <a:solidFill>
                  <a:schemeClr val="tx1"/>
                </a:solidFill>
                <a:effectLst/>
                <a:latin typeface="var(--jp-code-font-family)"/>
              </a:rPr>
              <a:t>   class:                               bankruptcy, non-bankruptcy (target variable).</a:t>
            </a:r>
            <a:endParaRPr kumimoji="0" lang="en-US" altLang="en-US" sz="1600" b="0" i="0" u="none" strike="noStrike" cap="none" normalizeH="0" baseline="0" dirty="0">
              <a:ln>
                <a:noFill/>
              </a:ln>
              <a:solidFill>
                <a:schemeClr val="tx1"/>
              </a:solidFill>
              <a:effectLst/>
              <a:latin typeface="-apple-system"/>
            </a:endParaRPr>
          </a:p>
        </p:txBody>
      </p:sp>
    </p:spTree>
    <p:extLst>
      <p:ext uri="{BB962C8B-B14F-4D97-AF65-F5344CB8AC3E}">
        <p14:creationId xmlns:p14="http://schemas.microsoft.com/office/powerpoint/2010/main" val="3588177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C6A60-7A3E-4AF7-4309-BC956BD3DB8A}"/>
              </a:ext>
            </a:extLst>
          </p:cNvPr>
          <p:cNvSpPr>
            <a:spLocks noGrp="1"/>
          </p:cNvSpPr>
          <p:nvPr>
            <p:ph type="title"/>
          </p:nvPr>
        </p:nvSpPr>
        <p:spPr>
          <a:xfrm>
            <a:off x="581192" y="702156"/>
            <a:ext cx="5514808" cy="687373"/>
          </a:xfrm>
        </p:spPr>
        <p:txBody>
          <a:bodyPr/>
          <a:lstStyle/>
          <a:p>
            <a:r>
              <a:rPr lang="en-IN" b="1" i="0" dirty="0">
                <a:effectLst/>
                <a:latin typeface="-apple-system"/>
              </a:rPr>
              <a:t>Exploratory Data Analysis - EDA</a:t>
            </a:r>
            <a:endParaRPr lang="en-IN" dirty="0"/>
          </a:p>
        </p:txBody>
      </p:sp>
      <p:pic>
        <p:nvPicPr>
          <p:cNvPr id="13" name="Picture 12">
            <a:extLst>
              <a:ext uri="{FF2B5EF4-FFF2-40B4-BE49-F238E27FC236}">
                <a16:creationId xmlns:a16="http://schemas.microsoft.com/office/drawing/2014/main" id="{D8D085B6-7587-8D05-FA22-0127DEFF23ED}"/>
              </a:ext>
            </a:extLst>
          </p:cNvPr>
          <p:cNvPicPr>
            <a:picLocks noChangeAspect="1"/>
          </p:cNvPicPr>
          <p:nvPr/>
        </p:nvPicPr>
        <p:blipFill>
          <a:blip r:embed="rId2"/>
          <a:stretch>
            <a:fillRect/>
          </a:stretch>
        </p:blipFill>
        <p:spPr>
          <a:xfrm>
            <a:off x="335336" y="4098131"/>
            <a:ext cx="4600575" cy="2266950"/>
          </a:xfrm>
          <a:prstGeom prst="rect">
            <a:avLst/>
          </a:prstGeom>
        </p:spPr>
      </p:pic>
      <p:pic>
        <p:nvPicPr>
          <p:cNvPr id="15" name="Picture 14">
            <a:extLst>
              <a:ext uri="{FF2B5EF4-FFF2-40B4-BE49-F238E27FC236}">
                <a16:creationId xmlns:a16="http://schemas.microsoft.com/office/drawing/2014/main" id="{2FDE6CCD-F0B3-2B71-B71C-6460EA18E2AC}"/>
              </a:ext>
            </a:extLst>
          </p:cNvPr>
          <p:cNvPicPr>
            <a:picLocks noChangeAspect="1"/>
          </p:cNvPicPr>
          <p:nvPr/>
        </p:nvPicPr>
        <p:blipFill>
          <a:blip r:embed="rId3"/>
          <a:stretch>
            <a:fillRect/>
          </a:stretch>
        </p:blipFill>
        <p:spPr>
          <a:xfrm>
            <a:off x="5106802" y="4053448"/>
            <a:ext cx="6406846" cy="2356317"/>
          </a:xfrm>
          <a:prstGeom prst="rect">
            <a:avLst/>
          </a:prstGeom>
        </p:spPr>
      </p:pic>
      <p:pic>
        <p:nvPicPr>
          <p:cNvPr id="17" name="Picture 16">
            <a:extLst>
              <a:ext uri="{FF2B5EF4-FFF2-40B4-BE49-F238E27FC236}">
                <a16:creationId xmlns:a16="http://schemas.microsoft.com/office/drawing/2014/main" id="{62815CAD-42A1-2D15-3E8F-4BE00064FC6A}"/>
              </a:ext>
            </a:extLst>
          </p:cNvPr>
          <p:cNvPicPr>
            <a:picLocks noChangeAspect="1"/>
          </p:cNvPicPr>
          <p:nvPr/>
        </p:nvPicPr>
        <p:blipFill>
          <a:blip r:embed="rId4"/>
          <a:stretch>
            <a:fillRect/>
          </a:stretch>
        </p:blipFill>
        <p:spPr>
          <a:xfrm>
            <a:off x="59673" y="1308906"/>
            <a:ext cx="6406846" cy="2654977"/>
          </a:xfrm>
          <a:prstGeom prst="rect">
            <a:avLst/>
          </a:prstGeom>
        </p:spPr>
      </p:pic>
      <p:pic>
        <p:nvPicPr>
          <p:cNvPr id="19" name="Picture 18">
            <a:extLst>
              <a:ext uri="{FF2B5EF4-FFF2-40B4-BE49-F238E27FC236}">
                <a16:creationId xmlns:a16="http://schemas.microsoft.com/office/drawing/2014/main" id="{708B892A-102A-A614-E8BB-3D2FD50E7893}"/>
              </a:ext>
            </a:extLst>
          </p:cNvPr>
          <p:cNvPicPr>
            <a:picLocks noChangeAspect="1"/>
          </p:cNvPicPr>
          <p:nvPr/>
        </p:nvPicPr>
        <p:blipFill>
          <a:blip r:embed="rId5"/>
          <a:stretch>
            <a:fillRect/>
          </a:stretch>
        </p:blipFill>
        <p:spPr>
          <a:xfrm>
            <a:off x="6763920" y="1286966"/>
            <a:ext cx="5031749" cy="2811165"/>
          </a:xfrm>
          <a:prstGeom prst="rect">
            <a:avLst/>
          </a:prstGeom>
        </p:spPr>
      </p:pic>
    </p:spTree>
    <p:extLst>
      <p:ext uri="{BB962C8B-B14F-4D97-AF65-F5344CB8AC3E}">
        <p14:creationId xmlns:p14="http://schemas.microsoft.com/office/powerpoint/2010/main" val="3549866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247C7CB6-1090-D4D9-A1A6-D4C3D56B72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2503" y="905156"/>
            <a:ext cx="3806993" cy="288691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B83FB08-AE40-CB42-311A-A71DC77A5D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427" y="905156"/>
            <a:ext cx="3864390" cy="297208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034A5C15-A6B5-11D3-ACE2-507A0E596C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1182" y="878262"/>
            <a:ext cx="3990232" cy="302586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a:extLst>
              <a:ext uri="{FF2B5EF4-FFF2-40B4-BE49-F238E27FC236}">
                <a16:creationId xmlns:a16="http://schemas.microsoft.com/office/drawing/2014/main" id="{56444F60-F54D-6493-512F-98F72F9746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112" y="3877236"/>
            <a:ext cx="3864391" cy="296521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a:extLst>
              <a:ext uri="{FF2B5EF4-FFF2-40B4-BE49-F238E27FC236}">
                <a16:creationId xmlns:a16="http://schemas.microsoft.com/office/drawing/2014/main" id="{31A76564-4161-D817-BDF4-504367C53DA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4188" y="3810000"/>
            <a:ext cx="4028722" cy="30480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2">
            <a:extLst>
              <a:ext uri="{FF2B5EF4-FFF2-40B4-BE49-F238E27FC236}">
                <a16:creationId xmlns:a16="http://schemas.microsoft.com/office/drawing/2014/main" id="{EF4324F1-CAE4-6527-932D-1AD0555B14A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59600" y="3810000"/>
            <a:ext cx="3732400" cy="2830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836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10" name="Picture 14">
            <a:extLst>
              <a:ext uri="{FF2B5EF4-FFF2-40B4-BE49-F238E27FC236}">
                <a16:creationId xmlns:a16="http://schemas.microsoft.com/office/drawing/2014/main" id="{5C886206-D73F-E22A-348F-3A5B8E95A2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0048" y="806824"/>
            <a:ext cx="7413812" cy="58659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79B180C-2A21-3EE9-D2FC-1E5C181B6EE4}"/>
              </a:ext>
            </a:extLst>
          </p:cNvPr>
          <p:cNvSpPr txBox="1"/>
          <p:nvPr/>
        </p:nvSpPr>
        <p:spPr>
          <a:xfrm>
            <a:off x="502023" y="806824"/>
            <a:ext cx="2339788" cy="369332"/>
          </a:xfrm>
          <a:prstGeom prst="rect">
            <a:avLst/>
          </a:prstGeom>
          <a:noFill/>
        </p:spPr>
        <p:txBody>
          <a:bodyPr wrap="square" rtlCol="0">
            <a:spAutoFit/>
          </a:bodyPr>
          <a:lstStyle/>
          <a:p>
            <a:r>
              <a:rPr lang="en-US" dirty="0"/>
              <a:t>Pair Plotting</a:t>
            </a:r>
          </a:p>
        </p:txBody>
      </p:sp>
    </p:spTree>
    <p:extLst>
      <p:ext uri="{BB962C8B-B14F-4D97-AF65-F5344CB8AC3E}">
        <p14:creationId xmlns:p14="http://schemas.microsoft.com/office/powerpoint/2010/main" val="3493058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4D81C58D-0172-3309-AF96-B54F7AC3B2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5635" y="794503"/>
            <a:ext cx="6835588" cy="5731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528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1D40C-3976-6AB7-A4D1-336BF78F204D}"/>
              </a:ext>
            </a:extLst>
          </p:cNvPr>
          <p:cNvSpPr>
            <a:spLocks noGrp="1"/>
          </p:cNvSpPr>
          <p:nvPr>
            <p:ph type="title"/>
          </p:nvPr>
        </p:nvSpPr>
        <p:spPr>
          <a:xfrm>
            <a:off x="546847" y="702156"/>
            <a:ext cx="11063961" cy="552903"/>
          </a:xfrm>
        </p:spPr>
        <p:txBody>
          <a:bodyPr/>
          <a:lstStyle/>
          <a:p>
            <a:r>
              <a:rPr lang="en-US" dirty="0"/>
              <a:t>Logistic regression model : </a:t>
            </a:r>
            <a:endParaRPr lang="en-IN" dirty="0"/>
          </a:p>
        </p:txBody>
      </p:sp>
      <p:pic>
        <p:nvPicPr>
          <p:cNvPr id="4" name="Picture 2">
            <a:extLst>
              <a:ext uri="{FF2B5EF4-FFF2-40B4-BE49-F238E27FC236}">
                <a16:creationId xmlns:a16="http://schemas.microsoft.com/office/drawing/2014/main" id="{9B1B83E6-A384-0F00-2F5F-C702DF052D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6843" y="1954305"/>
            <a:ext cx="4337846" cy="394587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1">
            <a:extLst>
              <a:ext uri="{FF2B5EF4-FFF2-40B4-BE49-F238E27FC236}">
                <a16:creationId xmlns:a16="http://schemas.microsoft.com/office/drawing/2014/main" id="{6FA02519-BE1E-E04C-0CD3-48A1BAF839A8}"/>
              </a:ext>
            </a:extLst>
          </p:cNvPr>
          <p:cNvSpPr>
            <a:spLocks noChangeArrowheads="1"/>
          </p:cNvSpPr>
          <p:nvPr/>
        </p:nvSpPr>
        <p:spPr bwMode="auto">
          <a:xfrm>
            <a:off x="872794" y="2467572"/>
            <a:ext cx="1339190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7" name="Table 6">
            <a:extLst>
              <a:ext uri="{FF2B5EF4-FFF2-40B4-BE49-F238E27FC236}">
                <a16:creationId xmlns:a16="http://schemas.microsoft.com/office/drawing/2014/main" id="{2AA3CC7A-4580-BA97-1439-4A84030B91DA}"/>
              </a:ext>
            </a:extLst>
          </p:cNvPr>
          <p:cNvGraphicFramePr>
            <a:graphicFrameLocks noGrp="1"/>
          </p:cNvGraphicFramePr>
          <p:nvPr>
            <p:extLst>
              <p:ext uri="{D42A27DB-BD31-4B8C-83A1-F6EECF244321}">
                <p14:modId xmlns:p14="http://schemas.microsoft.com/office/powerpoint/2010/main" val="1959919926"/>
              </p:ext>
            </p:extLst>
          </p:nvPr>
        </p:nvGraphicFramePr>
        <p:xfrm>
          <a:off x="945552" y="3428999"/>
          <a:ext cx="5455250" cy="1277471"/>
        </p:xfrm>
        <a:graphic>
          <a:graphicData uri="http://schemas.openxmlformats.org/drawingml/2006/table">
            <a:tbl>
              <a:tblPr>
                <a:tableStyleId>{3C2FFA5D-87B4-456A-9821-1D502468CF0F}</a:tableStyleId>
              </a:tblPr>
              <a:tblGrid>
                <a:gridCol w="1091050">
                  <a:extLst>
                    <a:ext uri="{9D8B030D-6E8A-4147-A177-3AD203B41FA5}">
                      <a16:colId xmlns:a16="http://schemas.microsoft.com/office/drawing/2014/main" val="4222821975"/>
                    </a:ext>
                  </a:extLst>
                </a:gridCol>
                <a:gridCol w="1091050">
                  <a:extLst>
                    <a:ext uri="{9D8B030D-6E8A-4147-A177-3AD203B41FA5}">
                      <a16:colId xmlns:a16="http://schemas.microsoft.com/office/drawing/2014/main" val="1590264696"/>
                    </a:ext>
                  </a:extLst>
                </a:gridCol>
                <a:gridCol w="1091050">
                  <a:extLst>
                    <a:ext uri="{9D8B030D-6E8A-4147-A177-3AD203B41FA5}">
                      <a16:colId xmlns:a16="http://schemas.microsoft.com/office/drawing/2014/main" val="641590231"/>
                    </a:ext>
                  </a:extLst>
                </a:gridCol>
                <a:gridCol w="1091050">
                  <a:extLst>
                    <a:ext uri="{9D8B030D-6E8A-4147-A177-3AD203B41FA5}">
                      <a16:colId xmlns:a16="http://schemas.microsoft.com/office/drawing/2014/main" val="2629119157"/>
                    </a:ext>
                  </a:extLst>
                </a:gridCol>
                <a:gridCol w="1091050">
                  <a:extLst>
                    <a:ext uri="{9D8B030D-6E8A-4147-A177-3AD203B41FA5}">
                      <a16:colId xmlns:a16="http://schemas.microsoft.com/office/drawing/2014/main" val="480312025"/>
                    </a:ext>
                  </a:extLst>
                </a:gridCol>
              </a:tblGrid>
              <a:tr h="812936">
                <a:tc>
                  <a:txBody>
                    <a:bodyPr/>
                    <a:lstStyle/>
                    <a:p>
                      <a:pPr fontAlgn="b"/>
                      <a:r>
                        <a:rPr lang="en-IN" b="1">
                          <a:effectLst/>
                        </a:rPr>
                        <a:t>Class</a:t>
                      </a:r>
                    </a:p>
                  </a:txBody>
                  <a:tcPr anchor="b"/>
                </a:tc>
                <a:tc>
                  <a:txBody>
                    <a:bodyPr/>
                    <a:lstStyle/>
                    <a:p>
                      <a:pPr fontAlgn="b"/>
                      <a:r>
                        <a:rPr lang="en-IN" b="1" dirty="0">
                          <a:effectLst/>
                        </a:rPr>
                        <a:t>Precision</a:t>
                      </a:r>
                    </a:p>
                  </a:txBody>
                  <a:tcPr anchor="b"/>
                </a:tc>
                <a:tc>
                  <a:txBody>
                    <a:bodyPr/>
                    <a:lstStyle/>
                    <a:p>
                      <a:pPr fontAlgn="b"/>
                      <a:r>
                        <a:rPr lang="en-IN" b="1" dirty="0">
                          <a:effectLst/>
                        </a:rPr>
                        <a:t>Recall</a:t>
                      </a:r>
                    </a:p>
                  </a:txBody>
                  <a:tcPr anchor="b"/>
                </a:tc>
                <a:tc>
                  <a:txBody>
                    <a:bodyPr/>
                    <a:lstStyle/>
                    <a:p>
                      <a:pPr fontAlgn="b"/>
                      <a:r>
                        <a:rPr lang="en-IN" b="1">
                          <a:effectLst/>
                        </a:rPr>
                        <a:t>F1-Score</a:t>
                      </a:r>
                    </a:p>
                  </a:txBody>
                  <a:tcPr anchor="b"/>
                </a:tc>
                <a:tc>
                  <a:txBody>
                    <a:bodyPr/>
                    <a:lstStyle/>
                    <a:p>
                      <a:pPr fontAlgn="b"/>
                      <a:r>
                        <a:rPr lang="en-IN" b="1">
                          <a:effectLst/>
                        </a:rPr>
                        <a:t>Support</a:t>
                      </a:r>
                    </a:p>
                  </a:txBody>
                  <a:tcPr anchor="b"/>
                </a:tc>
                <a:extLst>
                  <a:ext uri="{0D108BD9-81ED-4DB2-BD59-A6C34878D82A}">
                    <a16:rowId xmlns:a16="http://schemas.microsoft.com/office/drawing/2014/main" val="2258837120"/>
                  </a:ext>
                </a:extLst>
              </a:tr>
              <a:tr h="464535">
                <a:tc>
                  <a:txBody>
                    <a:bodyPr/>
                    <a:lstStyle/>
                    <a:p>
                      <a:pPr fontAlgn="base"/>
                      <a:r>
                        <a:rPr lang="en-IN">
                          <a:effectLst/>
                        </a:rPr>
                        <a:t>0</a:t>
                      </a:r>
                    </a:p>
                  </a:txBody>
                  <a:tcPr anchor="ctr"/>
                </a:tc>
                <a:tc>
                  <a:txBody>
                    <a:bodyPr/>
                    <a:lstStyle/>
                    <a:p>
                      <a:pPr fontAlgn="base"/>
                      <a:r>
                        <a:rPr lang="en-IN">
                          <a:effectLst/>
                        </a:rPr>
                        <a:t>1.00</a:t>
                      </a:r>
                    </a:p>
                  </a:txBody>
                  <a:tcPr anchor="ctr"/>
                </a:tc>
                <a:tc>
                  <a:txBody>
                    <a:bodyPr/>
                    <a:lstStyle/>
                    <a:p>
                      <a:pPr fontAlgn="base"/>
                      <a:r>
                        <a:rPr lang="en-IN" dirty="0">
                          <a:effectLst/>
                        </a:rPr>
                        <a:t>1.00</a:t>
                      </a:r>
                    </a:p>
                  </a:txBody>
                  <a:tcPr anchor="ctr"/>
                </a:tc>
                <a:tc>
                  <a:txBody>
                    <a:bodyPr/>
                    <a:lstStyle/>
                    <a:p>
                      <a:pPr fontAlgn="base"/>
                      <a:r>
                        <a:rPr lang="en-IN">
                          <a:effectLst/>
                        </a:rPr>
                        <a:t>1.00</a:t>
                      </a:r>
                    </a:p>
                  </a:txBody>
                  <a:tcPr anchor="ctr"/>
                </a:tc>
                <a:tc>
                  <a:txBody>
                    <a:bodyPr/>
                    <a:lstStyle/>
                    <a:p>
                      <a:pPr fontAlgn="base"/>
                      <a:r>
                        <a:rPr lang="en-IN" dirty="0">
                          <a:effectLst/>
                        </a:rPr>
                        <a:t>29</a:t>
                      </a:r>
                    </a:p>
                  </a:txBody>
                  <a:tcPr anchor="ctr"/>
                </a:tc>
                <a:extLst>
                  <a:ext uri="{0D108BD9-81ED-4DB2-BD59-A6C34878D82A}">
                    <a16:rowId xmlns:a16="http://schemas.microsoft.com/office/drawing/2014/main" val="2798364517"/>
                  </a:ext>
                </a:extLst>
              </a:tr>
            </a:tbl>
          </a:graphicData>
        </a:graphic>
      </p:graphicFrame>
    </p:spTree>
    <p:extLst>
      <p:ext uri="{BB962C8B-B14F-4D97-AF65-F5344CB8AC3E}">
        <p14:creationId xmlns:p14="http://schemas.microsoft.com/office/powerpoint/2010/main" val="320138469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{003C3CB5-D154-4EEF-9852-E78E73FC0F44}tf33552983_win32</Template>
  <TotalTime>97</TotalTime>
  <Words>450</Words>
  <Application>Microsoft Office PowerPoint</Application>
  <PresentationFormat>Widescreen</PresentationFormat>
  <Paragraphs>191</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-apple-system</vt:lpstr>
      <vt:lpstr>Arial</vt:lpstr>
      <vt:lpstr>Britannic Bold</vt:lpstr>
      <vt:lpstr>Calibri</vt:lpstr>
      <vt:lpstr>Franklin Gothic Book</vt:lpstr>
      <vt:lpstr>Franklin Gothic Demi</vt:lpstr>
      <vt:lpstr>Söhne</vt:lpstr>
      <vt:lpstr>var(--jp-code-font-family)</vt:lpstr>
      <vt:lpstr>Wingdings 2</vt:lpstr>
      <vt:lpstr>DividendVTI</vt:lpstr>
      <vt:lpstr>Bankruptcy-Prediction-project</vt:lpstr>
      <vt:lpstr>TEAM MEMBERS </vt:lpstr>
      <vt:lpstr>Project Flow / architecture</vt:lpstr>
      <vt:lpstr>Business Objective:</vt:lpstr>
      <vt:lpstr>Exploratory Data Analysis - EDA</vt:lpstr>
      <vt:lpstr>PowerPoint Presentation</vt:lpstr>
      <vt:lpstr>PowerPoint Presentation</vt:lpstr>
      <vt:lpstr>PowerPoint Presentation</vt:lpstr>
      <vt:lpstr>Logistic regression model : </vt:lpstr>
      <vt:lpstr>S-v-m model : </vt:lpstr>
      <vt:lpstr>ANN model : </vt:lpstr>
      <vt:lpstr>Decision tree model : </vt:lpstr>
      <vt:lpstr>K n n model : </vt:lpstr>
      <vt:lpstr>Random forest model : </vt:lpstr>
      <vt:lpstr>Adaboost classifier : </vt:lpstr>
      <vt:lpstr>Xg-boost model :</vt:lpstr>
      <vt:lpstr>Accuracy’s scores of all classification models :</vt:lpstr>
      <vt:lpstr>Model training and test accuracy:</vt:lpstr>
      <vt:lpstr>Stream-lit interface of our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Bankruptcy-Prediction-project</dc:title>
  <dc:creator>priyanka vemula</dc:creator>
  <cp:lastModifiedBy>Ganesh Mannuru</cp:lastModifiedBy>
  <cp:revision>2</cp:revision>
  <dcterms:created xsi:type="dcterms:W3CDTF">2023-04-15T06:52:17Z</dcterms:created>
  <dcterms:modified xsi:type="dcterms:W3CDTF">2023-04-15T08:34:00Z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