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75" r:id="rId2"/>
    <p:sldId id="258" r:id="rId3"/>
    <p:sldId id="276" r:id="rId4"/>
    <p:sldId id="259" r:id="rId5"/>
    <p:sldId id="278" r:id="rId6"/>
    <p:sldId id="283" r:id="rId7"/>
    <p:sldId id="256" r:id="rId8"/>
    <p:sldId id="277" r:id="rId9"/>
    <p:sldId id="261" r:id="rId10"/>
    <p:sldId id="282" r:id="rId11"/>
    <p:sldId id="279" r:id="rId12"/>
    <p:sldId id="266" r:id="rId13"/>
    <p:sldId id="265" r:id="rId14"/>
    <p:sldId id="29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8B79ADF-0AFE-4EFE-B5DC-3B98A89CEAF8}">
          <p14:sldIdLst>
            <p14:sldId id="275"/>
            <p14:sldId id="258"/>
            <p14:sldId id="276"/>
            <p14:sldId id="259"/>
            <p14:sldId id="278"/>
            <p14:sldId id="283"/>
            <p14:sldId id="256"/>
            <p14:sldId id="277"/>
            <p14:sldId id="261"/>
            <p14:sldId id="282"/>
            <p14:sldId id="279"/>
            <p14:sldId id="266"/>
            <p14:sldId id="265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213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51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39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624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718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60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147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747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444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797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71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2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66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23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06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66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85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193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0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1A783B-0D00-46F5-A57F-D717B22D039F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F136B77-84BD-4999-95F0-BA731C47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14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  <p:sldLayoutId id="2147483749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5A84914-6188-F27A-FFD7-ED876B615D03}"/>
              </a:ext>
            </a:extLst>
          </p:cNvPr>
          <p:cNvSpPr txBox="1"/>
          <p:nvPr/>
        </p:nvSpPr>
        <p:spPr>
          <a:xfrm>
            <a:off x="0" y="57878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RESUME CLASSIFICA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TION </a:t>
            </a:r>
            <a:endParaRPr lang="en-US" sz="4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003623-2A4B-16E4-9093-3B68E5BDDAC6}"/>
              </a:ext>
            </a:extLst>
          </p:cNvPr>
          <p:cNvSpPr/>
          <p:nvPr/>
        </p:nvSpPr>
        <p:spPr>
          <a:xfrm>
            <a:off x="495298" y="1286905"/>
            <a:ext cx="83112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highlight>
                <a:srgbClr val="C0C0C0"/>
              </a:highlight>
              <a:latin typeface="Book Antiqua" panose="0204060205030503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D9DC20-8C22-F628-BC98-F24CD21BFE01}"/>
              </a:ext>
            </a:extLst>
          </p:cNvPr>
          <p:cNvSpPr txBox="1"/>
          <p:nvPr/>
        </p:nvSpPr>
        <p:spPr>
          <a:xfrm>
            <a:off x="4650905" y="2529537"/>
            <a:ext cx="43014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Bahnschrift" panose="020B0502040204020203" pitchFamily="34" charset="0"/>
              </a:rPr>
              <a:t>1.) Ms. Avantika Ravindra More</a:t>
            </a:r>
          </a:p>
          <a:p>
            <a:pPr algn="just"/>
            <a:r>
              <a:rPr lang="en-US" dirty="0">
                <a:latin typeface="Bahnschrift" panose="020B0502040204020203" pitchFamily="34" charset="0"/>
              </a:rPr>
              <a:t>2.) Mr. S Sathwik Pawar</a:t>
            </a:r>
          </a:p>
          <a:p>
            <a:pPr algn="just"/>
            <a:r>
              <a:rPr lang="en-US" dirty="0">
                <a:latin typeface="Bahnschrift" panose="020B0502040204020203" pitchFamily="34" charset="0"/>
              </a:rPr>
              <a:t>3.) Mr. M Ganesh</a:t>
            </a:r>
          </a:p>
          <a:p>
            <a:pPr algn="just"/>
            <a:r>
              <a:rPr lang="en-US" dirty="0">
                <a:latin typeface="Bahnschrift" panose="020B0502040204020203" pitchFamily="34" charset="0"/>
              </a:rPr>
              <a:t>4.) Mr. N Ashwin Siddhartha</a:t>
            </a:r>
          </a:p>
          <a:p>
            <a:pPr algn="just"/>
            <a:r>
              <a:rPr lang="en-US" dirty="0">
                <a:latin typeface="Bahnschrift" panose="020B0502040204020203" pitchFamily="34" charset="0"/>
              </a:rPr>
              <a:t>5.) Mr. M Narendra</a:t>
            </a:r>
          </a:p>
          <a:p>
            <a:pPr algn="just"/>
            <a:r>
              <a:rPr lang="en-US" dirty="0">
                <a:latin typeface="Bahnschrift" panose="020B0502040204020203" pitchFamily="34" charset="0"/>
              </a:rPr>
              <a:t>6.) Mr. Vemula Jagadish</a:t>
            </a:r>
          </a:p>
          <a:p>
            <a:pPr algn="just"/>
            <a:r>
              <a:rPr lang="en-US" dirty="0">
                <a:latin typeface="Bahnschrift" panose="020B0502040204020203" pitchFamily="34" charset="0"/>
              </a:rPr>
              <a:t>7.) Mr. S Bharath Kumar</a:t>
            </a:r>
          </a:p>
          <a:p>
            <a:pPr algn="just"/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BEEEB-A424-4047-FA7E-76A7A602B835}"/>
              </a:ext>
            </a:extLst>
          </p:cNvPr>
          <p:cNvSpPr txBox="1"/>
          <p:nvPr/>
        </p:nvSpPr>
        <p:spPr>
          <a:xfrm>
            <a:off x="0" y="145667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Bahnschrift" panose="020B0502040204020203" pitchFamily="34" charset="0"/>
              </a:rPr>
              <a:t>Team Members</a:t>
            </a:r>
            <a:endParaRPr lang="en-IN" sz="4000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037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0E6E213-7AE8-48FB-8B3C-5D3FDC36DE3B}"/>
              </a:ext>
            </a:extLst>
          </p:cNvPr>
          <p:cNvSpPr txBox="1"/>
          <p:nvPr/>
        </p:nvSpPr>
        <p:spPr>
          <a:xfrm>
            <a:off x="295835" y="160228"/>
            <a:ext cx="7148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hnschrift" panose="020B0502040204020203" pitchFamily="34" charset="0"/>
                <a:cs typeface="Calibri Light" panose="020F0302020204030204" pitchFamily="34" charset="0"/>
              </a:rPr>
              <a:t>Text – Preprocessing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E336C3-53D5-6720-D17A-066F05678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1353"/>
            <a:ext cx="12192000" cy="25794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A63091-5ACA-6203-63B3-5DF0821F2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65525"/>
            <a:ext cx="12192000" cy="2592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4B6304-D079-FAC8-E702-D66C37552681}"/>
              </a:ext>
            </a:extLst>
          </p:cNvPr>
          <p:cNvSpPr txBox="1"/>
          <p:nvPr/>
        </p:nvSpPr>
        <p:spPr>
          <a:xfrm>
            <a:off x="80683" y="868114"/>
            <a:ext cx="11343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02124"/>
                </a:solidFill>
                <a:effectLst/>
                <a:latin typeface="Bahnschrift" panose="020B0502040204020203" pitchFamily="34" charset="0"/>
              </a:rPr>
              <a:t>The Porter stemming algorithm (or 'Porter stemmer') is </a:t>
            </a:r>
            <a:r>
              <a:rPr lang="en-US" b="1" i="0" dirty="0">
                <a:solidFill>
                  <a:srgbClr val="202124"/>
                </a:solidFill>
                <a:effectLst/>
                <a:latin typeface="Bahnschrift" panose="020B0502040204020203" pitchFamily="34" charset="0"/>
              </a:rPr>
              <a:t>a process for removing the commoner morphological and inflectional endings from words in English</a:t>
            </a:r>
            <a:r>
              <a:rPr lang="en-US" b="0" i="0" dirty="0">
                <a:solidFill>
                  <a:srgbClr val="202124"/>
                </a:solidFill>
                <a:effectLst/>
                <a:latin typeface="Century Schoolbook" panose="02040604050505020304" pitchFamily="18" charset="0"/>
              </a:rPr>
              <a:t>. </a:t>
            </a:r>
            <a:endParaRPr lang="en-IN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60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0E6E213-7AE8-48FB-8B3C-5D3FDC36DE3B}"/>
              </a:ext>
            </a:extLst>
          </p:cNvPr>
          <p:cNvSpPr txBox="1"/>
          <p:nvPr/>
        </p:nvSpPr>
        <p:spPr>
          <a:xfrm>
            <a:off x="258512" y="154221"/>
            <a:ext cx="7148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hnschrift" panose="020B0502040204020203" pitchFamily="34" charset="0"/>
                <a:cs typeface="Calibri Light" panose="020F0302020204030204" pitchFamily="34" charset="0"/>
              </a:rPr>
              <a:t>Text – Preprocessing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8E2204-F418-DFB3-BF27-CAAF7473D241}"/>
              </a:ext>
            </a:extLst>
          </p:cNvPr>
          <p:cNvSpPr txBox="1"/>
          <p:nvPr/>
        </p:nvSpPr>
        <p:spPr>
          <a:xfrm>
            <a:off x="1538246" y="1000606"/>
            <a:ext cx="9359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" panose="020B0502040204020203" pitchFamily="34" charset="0"/>
                <a:cs typeface="Calibri Light" panose="020F0302020204030204" pitchFamily="34" charset="0"/>
              </a:rPr>
              <a:t>  Before Text – Preprocessing                                        After Text – Preprocessing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A16387-1C96-87D8-BDA4-778083173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813" y="1431493"/>
            <a:ext cx="9359641" cy="34571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AAD6DA-6D30-F184-4FE5-E5348771C502}"/>
              </a:ext>
            </a:extLst>
          </p:cNvPr>
          <p:cNvSpPr txBox="1"/>
          <p:nvPr/>
        </p:nvSpPr>
        <p:spPr>
          <a:xfrm>
            <a:off x="88793" y="5750004"/>
            <a:ext cx="102306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Bahnschrift" panose="020B0502040204020203" pitchFamily="34" charset="0"/>
              </a:rPr>
              <a:t>	The Dataset contains 79 rows and 3 Column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Bahnschrift" panose="020B0502040204020203" pitchFamily="34" charset="0"/>
              </a:rPr>
              <a:t>There are total four Classes – Peoplesoft, Workday, React JS Developer and SQL Developer.</a:t>
            </a:r>
            <a:endParaRPr lang="en-IN" sz="2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699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BE677-E6DC-427F-8C11-9EC7956F5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764" y="1708"/>
            <a:ext cx="9230146" cy="615518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Labels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05004CDB-A25B-DBFE-96FB-B4F1A0AAD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19" y="1682928"/>
            <a:ext cx="5159749" cy="438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10447243-EFA0-EA29-9797-C77F67F1A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257" y="1436567"/>
            <a:ext cx="5857875" cy="541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F58BA2-BF96-C355-DF43-8FACC2220B28}"/>
              </a:ext>
            </a:extLst>
          </p:cNvPr>
          <p:cNvSpPr txBox="1"/>
          <p:nvPr/>
        </p:nvSpPr>
        <p:spPr>
          <a:xfrm>
            <a:off x="429119" y="793024"/>
            <a:ext cx="568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Schoolbook" panose="02040604050505020304" pitchFamily="18" charset="0"/>
              </a:rPr>
              <a:t>By using Pie chart roles applied feature is displayed to visualize the job roles.</a:t>
            </a:r>
            <a:endParaRPr lang="en-IN" sz="2000" dirty="0">
              <a:latin typeface="Century Schoolbook" panose="020406040505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89F401-74E4-6962-E011-F0C9C439FD93}"/>
              </a:ext>
            </a:extLst>
          </p:cNvPr>
          <p:cNvSpPr txBox="1"/>
          <p:nvPr/>
        </p:nvSpPr>
        <p:spPr>
          <a:xfrm>
            <a:off x="6099391" y="793024"/>
            <a:ext cx="5923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Schoolbook" panose="02040604050505020304" pitchFamily="18" charset="0"/>
              </a:rPr>
              <a:t>By using Histogram  roles applied feature is displayed to check the job types.</a:t>
            </a:r>
            <a:endParaRPr lang="en-IN" sz="20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011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C3D8-B29D-4325-BAC6-9302111B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352"/>
            <a:ext cx="3131709" cy="706472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Word cloud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C2F87E-3AFB-49D5-92C1-AC6F4D1B9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762" y="896472"/>
            <a:ext cx="5939828" cy="301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338AC06-658A-2413-0F2E-EA77FA2D3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90953"/>
            <a:ext cx="12192000" cy="151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644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38D2B-2054-489A-9BC6-A12AFC714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1511"/>
            <a:ext cx="12192000" cy="1434977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372060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B666658-8984-FAB3-6C57-41FD24752FC1}"/>
              </a:ext>
            </a:extLst>
          </p:cNvPr>
          <p:cNvSpPr txBox="1"/>
          <p:nvPr/>
        </p:nvSpPr>
        <p:spPr>
          <a:xfrm>
            <a:off x="744802" y="2936739"/>
            <a:ext cx="109277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" panose="020B0502040204020203" pitchFamily="34" charset="0"/>
              </a:rPr>
              <a:t>The document classification solution should significantly reduce the manual human effort in the HRM .It should achieve a higher level of accuracy and automation with minimal human intervention</a:t>
            </a:r>
            <a:r>
              <a:rPr lang="en-US" dirty="0">
                <a:latin typeface="Bahnschrift" panose="020B0502040204020203" pitchFamily="34" charset="0"/>
              </a:rPr>
              <a:t>.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B432DFE-34E2-B984-99B4-F864E61BD1EA}"/>
              </a:ext>
            </a:extLst>
          </p:cNvPr>
          <p:cNvSpPr/>
          <p:nvPr/>
        </p:nvSpPr>
        <p:spPr>
          <a:xfrm>
            <a:off x="4641573" y="504941"/>
            <a:ext cx="2908853" cy="185227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lgerian" panose="04020705040A02060702" pitchFamily="82" charset="0"/>
              </a:rPr>
              <a:t>Business Objective</a:t>
            </a:r>
            <a:endParaRPr lang="en-IN" sz="3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6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C2D3856-D99D-0899-6D88-278E97DBFF1D}"/>
              </a:ext>
            </a:extLst>
          </p:cNvPr>
          <p:cNvSpPr/>
          <p:nvPr/>
        </p:nvSpPr>
        <p:spPr>
          <a:xfrm>
            <a:off x="1213218" y="674709"/>
            <a:ext cx="97655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oper Black" panose="0208090404030B020404" pitchFamily="18" charset="0"/>
                <a:cs typeface="Times New Roman" panose="02020603050405020304" pitchFamily="18" charset="0"/>
              </a:rPr>
              <a:t>PROJECT ARCHITECTURE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90900D-4568-5162-AE2C-1D9C9907372F}"/>
              </a:ext>
            </a:extLst>
          </p:cNvPr>
          <p:cNvSpPr/>
          <p:nvPr/>
        </p:nvSpPr>
        <p:spPr>
          <a:xfrm>
            <a:off x="728870" y="2027583"/>
            <a:ext cx="2385392" cy="1369296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entury Schoolbook" panose="02040604050505020304" pitchFamily="18" charset="0"/>
              </a:rPr>
              <a:t>Collection of Data</a:t>
            </a:r>
            <a:endParaRPr lang="en-IN" sz="2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A3DDBC-E483-1902-F23C-1D9FC4D2EAF1}"/>
              </a:ext>
            </a:extLst>
          </p:cNvPr>
          <p:cNvSpPr/>
          <p:nvPr/>
        </p:nvSpPr>
        <p:spPr>
          <a:xfrm>
            <a:off x="5050138" y="2027583"/>
            <a:ext cx="2570459" cy="13692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entury Schoolbook" panose="02040604050505020304" pitchFamily="18" charset="0"/>
              </a:rPr>
              <a:t>Business Understanding</a:t>
            </a:r>
            <a:endParaRPr lang="en-IN" sz="2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33E3B9F-0E62-654D-89F2-180B186A721D}"/>
              </a:ext>
            </a:extLst>
          </p:cNvPr>
          <p:cNvSpPr/>
          <p:nvPr/>
        </p:nvSpPr>
        <p:spPr>
          <a:xfrm>
            <a:off x="4465703" y="5155095"/>
            <a:ext cx="2760031" cy="13692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entury Schoolbook" panose="02040604050505020304" pitchFamily="18" charset="0"/>
              </a:rPr>
              <a:t>Deployment</a:t>
            </a:r>
            <a:endParaRPr lang="en-IN" sz="28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45D35B-9439-43C7-63D4-A24D32BF344A}"/>
              </a:ext>
            </a:extLst>
          </p:cNvPr>
          <p:cNvSpPr/>
          <p:nvPr/>
        </p:nvSpPr>
        <p:spPr>
          <a:xfrm>
            <a:off x="9077738" y="5155095"/>
            <a:ext cx="2558002" cy="14014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Model Building</a:t>
            </a:r>
            <a:endParaRPr lang="en-IN" sz="2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5163497-C43B-1E75-14A7-63577EB58C37}"/>
              </a:ext>
            </a:extLst>
          </p:cNvPr>
          <p:cNvSpPr/>
          <p:nvPr/>
        </p:nvSpPr>
        <p:spPr>
          <a:xfrm>
            <a:off x="3592996" y="2500884"/>
            <a:ext cx="978408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58364F4-CAB9-CF31-9DF3-8F80833EC397}"/>
              </a:ext>
            </a:extLst>
          </p:cNvPr>
          <p:cNvSpPr/>
          <p:nvPr/>
        </p:nvSpPr>
        <p:spPr>
          <a:xfrm>
            <a:off x="7838959" y="2514600"/>
            <a:ext cx="978408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9C64D48-233C-E849-4750-D2A29526EB66}"/>
              </a:ext>
            </a:extLst>
          </p:cNvPr>
          <p:cNvSpPr/>
          <p:nvPr/>
        </p:nvSpPr>
        <p:spPr>
          <a:xfrm>
            <a:off x="10215437" y="3858542"/>
            <a:ext cx="484632" cy="97840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23299B5E-CD8F-9AFF-AEFB-60A36B0CA001}"/>
              </a:ext>
            </a:extLst>
          </p:cNvPr>
          <p:cNvSpPr/>
          <p:nvPr/>
        </p:nvSpPr>
        <p:spPr>
          <a:xfrm>
            <a:off x="7726298" y="5613487"/>
            <a:ext cx="978408" cy="484632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3B2BBF6-4C7A-196C-E50E-74AE1991CCD6}"/>
              </a:ext>
            </a:extLst>
          </p:cNvPr>
          <p:cNvSpPr/>
          <p:nvPr/>
        </p:nvSpPr>
        <p:spPr>
          <a:xfrm>
            <a:off x="9300394" y="2042491"/>
            <a:ext cx="2558002" cy="14014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entury Schoolbook" panose="02040604050505020304" pitchFamily="18" charset="0"/>
              </a:rPr>
              <a:t>Exploratory Data Analysis(EDA)</a:t>
            </a:r>
            <a:endParaRPr lang="en-IN" sz="2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endParaRPr lang="en-IN" sz="2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353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2AF11-0FF4-4D3C-938C-E3096B3C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378" y="508746"/>
            <a:ext cx="10364451" cy="1309625"/>
          </a:xfrm>
        </p:spPr>
        <p:txBody>
          <a:bodyPr/>
          <a:lstStyle/>
          <a:p>
            <a:pPr algn="ctr"/>
            <a:r>
              <a:rPr lang="en-US" dirty="0"/>
              <a:t>Textract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A6E6A91-50A7-4F50-A9C6-E11B91B97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235" y="2366963"/>
            <a:ext cx="2979530" cy="342423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331729-DDCD-42FE-8147-48593C8EBCED}"/>
              </a:ext>
            </a:extLst>
          </p:cNvPr>
          <p:cNvSpPr txBox="1"/>
          <p:nvPr/>
        </p:nvSpPr>
        <p:spPr>
          <a:xfrm>
            <a:off x="843378" y="1495206"/>
            <a:ext cx="1071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  <a:latin typeface="Lato" panose="020B0604020202020204" pitchFamily="34" charset="0"/>
              </a:rPr>
              <a:t>T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his package provides a single interface for extracting content from any type of file, without any irrelevant markup.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0118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CB5BA6-4C7D-478A-86ED-4F907970D6CD}"/>
              </a:ext>
            </a:extLst>
          </p:cNvPr>
          <p:cNvSpPr txBox="1"/>
          <p:nvPr/>
        </p:nvSpPr>
        <p:spPr>
          <a:xfrm>
            <a:off x="1435223" y="585926"/>
            <a:ext cx="9321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Converting all file to .txt (Process)</a:t>
            </a:r>
            <a:endParaRPr lang="en-IN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3E7859-F6C8-CD55-F2C1-B5BA5FC6D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7704"/>
            <a:ext cx="12192000" cy="497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5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5BFE-5FFC-4754-A77D-5094044BC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066" y="609600"/>
            <a:ext cx="7391936" cy="1320800"/>
          </a:xfrm>
        </p:spPr>
        <p:txBody>
          <a:bodyPr/>
          <a:lstStyle/>
          <a:p>
            <a:r>
              <a:rPr lang="en-IN" dirty="0"/>
              <a:t>Merging all category files.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A6EB9D-B519-4CDD-932D-8DDD5B05A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25" y="1686757"/>
            <a:ext cx="11705150" cy="471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64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CB5BA6-4C7D-478A-86ED-4F907970D6CD}"/>
              </a:ext>
            </a:extLst>
          </p:cNvPr>
          <p:cNvSpPr txBox="1"/>
          <p:nvPr/>
        </p:nvSpPr>
        <p:spPr>
          <a:xfrm>
            <a:off x="1435223" y="585926"/>
            <a:ext cx="9321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Converting text to .csv (Process)</a:t>
            </a:r>
            <a:endParaRPr lang="en-IN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3B9622-F888-4130-B4C8-345D15629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74" y="1487538"/>
            <a:ext cx="11585359" cy="529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40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CDD2C39-3028-45F9-89A0-0D38BF89FBF3}"/>
              </a:ext>
            </a:extLst>
          </p:cNvPr>
          <p:cNvSpPr/>
          <p:nvPr/>
        </p:nvSpPr>
        <p:spPr>
          <a:xfrm>
            <a:off x="3359014" y="105751"/>
            <a:ext cx="46842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u="sng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Set Details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F82221-E7A2-8B51-58CE-A1328EA4E7DE}"/>
              </a:ext>
            </a:extLst>
          </p:cNvPr>
          <p:cNvSpPr txBox="1"/>
          <p:nvPr/>
        </p:nvSpPr>
        <p:spPr>
          <a:xfrm>
            <a:off x="277907" y="1078387"/>
            <a:ext cx="76251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" panose="020B0502040204020203" pitchFamily="34" charset="0"/>
              </a:rPr>
              <a:t>After Extracting and Modifying the Dataset, given data contains a total of 4 Classes and 79 rows . </a:t>
            </a:r>
            <a:endParaRPr lang="en-IN" sz="28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E12F6D-0924-ABE3-8A2B-76217AEDD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44" y="2555715"/>
            <a:ext cx="5438095" cy="40190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EAD1F4-A6DD-ED34-FDD4-E326592A6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784" y="1029081"/>
            <a:ext cx="3000000" cy="5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46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0E6E213-7AE8-48FB-8B3C-5D3FDC36DE3B}"/>
              </a:ext>
            </a:extLst>
          </p:cNvPr>
          <p:cNvSpPr txBox="1"/>
          <p:nvPr/>
        </p:nvSpPr>
        <p:spPr>
          <a:xfrm>
            <a:off x="356761" y="210326"/>
            <a:ext cx="960302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hnschrift" panose="020B0502040204020203" pitchFamily="34" charset="0"/>
                <a:cs typeface="Calibri Light" panose="020F0302020204030204" pitchFamily="34" charset="0"/>
              </a:rPr>
              <a:t>Removing All Unwanted Character’s</a:t>
            </a:r>
          </a:p>
          <a:p>
            <a:r>
              <a:rPr lang="en-US" sz="2200" dirty="0">
                <a:latin typeface="Bahnschrift" panose="020B0502040204020203" pitchFamily="34" charset="0"/>
              </a:rPr>
              <a:t>Unwanted Character’s like - \n \t, http links, tags, hashtags, html tags, converting to lower case, removing white spaces etc.</a:t>
            </a:r>
            <a:endParaRPr lang="en-US" sz="4000" dirty="0">
              <a:latin typeface="Bahnschrift" panose="020B0502040204020203" pitchFamily="34" charset="0"/>
              <a:cs typeface="Calibri Light" panose="020F03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200" u="sng" dirty="0">
                <a:latin typeface="Bahnschrift" panose="020B0502040204020203" pitchFamily="34" charset="0"/>
                <a:cs typeface="Calibri Light" panose="020F0302020204030204" pitchFamily="34" charset="0"/>
              </a:rPr>
              <a:t>Word Tokenization </a:t>
            </a:r>
            <a:r>
              <a:rPr lang="en-IN" sz="2200" dirty="0">
                <a:latin typeface="Bahnschrift" panose="020B0502040204020203" pitchFamily="34" charset="0"/>
                <a:cs typeface="Calibri Light" panose="020F0302020204030204" pitchFamily="34" charset="0"/>
              </a:rPr>
              <a:t>-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Bahnschrift" panose="020B0502040204020203" pitchFamily="34" charset="0"/>
              </a:rPr>
              <a:t>Tokenization is essentially splitting a phrase, sentence, paragraph, or an entire text document into smaller units, such as individual words or terms. Each of these smaller units are called tokens.</a:t>
            </a:r>
            <a:endParaRPr lang="en-IN" sz="2200" dirty="0">
              <a:solidFill>
                <a:schemeClr val="accent2"/>
              </a:solidFill>
              <a:latin typeface="Bahnschrift" panose="020B0502040204020203" pitchFamily="34" charset="0"/>
              <a:cs typeface="Calibri Light" panose="020F0302020204030204" pitchFamily="34" charset="0"/>
            </a:endParaRPr>
          </a:p>
          <a:p>
            <a:r>
              <a:rPr lang="en-IN" sz="2200" u="sng" dirty="0">
                <a:latin typeface="Bahnschrift" panose="020B0502040204020203" pitchFamily="34" charset="0"/>
                <a:cs typeface="Calibri Light" panose="020F0302020204030204" pitchFamily="34" charset="0"/>
              </a:rPr>
              <a:t>Removing Stop-words</a:t>
            </a:r>
            <a:r>
              <a:rPr lang="en-IN" sz="2200" dirty="0">
                <a:latin typeface="Bahnschrift" panose="020B0502040204020203" pitchFamily="34" charset="0"/>
                <a:cs typeface="Calibri Light" panose="020F0302020204030204" pitchFamily="34" charset="0"/>
              </a:rPr>
              <a:t> - </a:t>
            </a:r>
            <a:r>
              <a:rPr lang="en-US" sz="1400" dirty="0">
                <a:latin typeface="Bahnschrift" panose="020B0502040204020203" pitchFamily="34" charset="0"/>
              </a:rPr>
              <a:t>A stop word is a commonly used word (such as “the”, “a”, “an”, “in”) that a search engine has been programmed to ignore, both when indexing entries for searching and when retrieving them as the result of a search query.</a:t>
            </a:r>
            <a:endParaRPr lang="en-US" sz="1400" dirty="0">
              <a:solidFill>
                <a:schemeClr val="accent2"/>
              </a:solidFill>
              <a:latin typeface="Bahnschrift" panose="020B0502040204020203" pitchFamily="34" charset="0"/>
              <a:cs typeface="Calibri Light" panose="020F0302020204030204" pitchFamily="34" charset="0"/>
            </a:endParaRPr>
          </a:p>
          <a:p>
            <a:pPr algn="ctr"/>
            <a:endParaRPr lang="en-US" sz="4000" dirty="0">
              <a:solidFill>
                <a:schemeClr val="accent2"/>
              </a:solidFill>
              <a:latin typeface="Bahnschrift" panose="020B0502040204020203" pitchFamily="34" charset="0"/>
              <a:cs typeface="Calibri Light" panose="020F0302020204030204" pitchFamily="34" charset="0"/>
            </a:endParaRPr>
          </a:p>
          <a:p>
            <a:pPr algn="ctr"/>
            <a:endParaRPr lang="en-IN" sz="4000" dirty="0">
              <a:solidFill>
                <a:schemeClr val="accent2"/>
              </a:solidFill>
              <a:latin typeface="+mj-lt"/>
              <a:cs typeface="Calibri Light" panose="020F03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ADAF4E-9A49-C0B9-3279-3A2174C83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43" y="3322572"/>
            <a:ext cx="9685714" cy="3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6380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714</TotalTime>
  <Words>389</Words>
  <Application>Microsoft Office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Algerian</vt:lpstr>
      <vt:lpstr>Arial</vt:lpstr>
      <vt:lpstr>Bahnschrift</vt:lpstr>
      <vt:lpstr>Book Antiqua</vt:lpstr>
      <vt:lpstr>Century Schoolbook</vt:lpstr>
      <vt:lpstr>Cooper Black</vt:lpstr>
      <vt:lpstr>Lato</vt:lpstr>
      <vt:lpstr>Tw Cen MT</vt:lpstr>
      <vt:lpstr>Wingdings</vt:lpstr>
      <vt:lpstr>Droplet</vt:lpstr>
      <vt:lpstr>PowerPoint Presentation</vt:lpstr>
      <vt:lpstr>PowerPoint Presentation</vt:lpstr>
      <vt:lpstr>PowerPoint Presentation</vt:lpstr>
      <vt:lpstr>Textract</vt:lpstr>
      <vt:lpstr>PowerPoint Presentation</vt:lpstr>
      <vt:lpstr>Merging all category files.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Labels</vt:lpstr>
      <vt:lpstr>Word cloud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set Details and Cleaning</dc:title>
  <dc:creator>Venkat Satya sai</dc:creator>
  <cp:lastModifiedBy>Ashwin Siddhartha</cp:lastModifiedBy>
  <cp:revision>56</cp:revision>
  <dcterms:created xsi:type="dcterms:W3CDTF">2021-11-03T10:03:37Z</dcterms:created>
  <dcterms:modified xsi:type="dcterms:W3CDTF">2023-02-27T07:46:03Z</dcterms:modified>
</cp:coreProperties>
</file>