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slide" Target="slides/slide20.xml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194fe71e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b194fe71e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194fe71e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b194fe71e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194fe71e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b194fe71e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194fe71e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194fe71e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194fe71e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b194fe71e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b194fe71e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b194fe71e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b194fe71e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b194fe71e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194fe71e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b194fe71e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194fe71e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194fe71e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b194fe71e_5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b194fe71e_5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41ca0ccd7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41ca0ccd7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194fe71e_5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b194fe71e_5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194fe71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194fe71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194fe71e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194fe71e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194fe71e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194fe71e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194fe71e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194fe71e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194fe71e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194fe71e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194fe71e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194fe71e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2f160d4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2f160d4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swald"/>
              <a:buChar char="●"/>
              <a:defRPr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○"/>
              <a:defRPr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■"/>
              <a:defRPr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●"/>
              <a:defRPr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○"/>
              <a:defRPr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■"/>
              <a:defRPr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●"/>
              <a:defRPr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○"/>
              <a:defRPr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swald"/>
              <a:buChar char="■"/>
              <a:defRPr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hyperlink" Target="https://en.wikipedia.org/wiki/Cross-correlation" TargetMode="External"/><Relationship Id="rId9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18.png"/><Relationship Id="rId7" Type="http://schemas.openxmlformats.org/officeDocument/2006/relationships/image" Target="../media/image23.png"/><Relationship Id="rId8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2.gif"/><Relationship Id="rId5" Type="http://schemas.openxmlformats.org/officeDocument/2006/relationships/image" Target="../media/image42.png"/><Relationship Id="rId6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20.png"/><Relationship Id="rId7" Type="http://schemas.openxmlformats.org/officeDocument/2006/relationships/hyperlink" Target="https://en.wikipedia.org/wiki/Hong%E2%80%93Ou%E2%80%93Mandel_effec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1.png"/><Relationship Id="rId4" Type="http://schemas.openxmlformats.org/officeDocument/2006/relationships/image" Target="../media/image32.png"/><Relationship Id="rId5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Relationship Id="rId6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gif"/><Relationship Id="rId4" Type="http://schemas.openxmlformats.org/officeDocument/2006/relationships/hyperlink" Target="https://www.google.com/url?sa=i&amp;rct=j&amp;q=&amp;esrc=s&amp;source=images&amp;cd=&amp;ved=2ahUKEwjUtreKmeXlAhXLQ48KHYyYDckQjRx6BAgBEAQ&amp;url=https%3A%2F%2Fwww.tilcode.com%2Ftutorial-making-a-variety-of-2d-particle-effects-in-godot-3-1%2F&amp;psig=AOvVaw2O-hyqkHd2l4tVkbuqcxlY&amp;ust=1573666046517498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oogle.com/imgres?imgurl=https%3A%2F%2Fars.els-cdn.com%2Fcontent%2Fimage%2F3-s2.0-B9780128053577000083-f08-12-9780128053577.jpg&amp;imgrefurl=http%3A%2F%2Fwww.enhancestyleteam.com%2Fquantum-beam-splitter-matrix%2F&amp;docid=rDx5i2eQxvN11M&amp;tbnid=tjwxwfmXnrjh0M%3A&amp;vet=1&amp;w=218&amp;h=218&amp;bih=754&amp;biw=1536&amp;ved=2ahUKEwiM6fPTm-XlAhVTinAKHaM2BTYQxiAoCnoECAEQKw&amp;iact=c&amp;ictx=1" TargetMode="External"/><Relationship Id="rId4" Type="http://schemas.openxmlformats.org/officeDocument/2006/relationships/image" Target="../media/image10.png"/><Relationship Id="rId5" Type="http://schemas.openxmlformats.org/officeDocument/2006/relationships/hyperlink" Target="https://www.google.com/imgres?imgurl=https%3A%2F%2Fars.els-cdn.com%2Fcontent%2Fimage%2F3-s2.0-B9780128053577000083-f08-12-9780128053577.jpg&amp;imgrefurl=http%3A%2F%2Fwww.enhancestyleteam.com%2Fquantum-beam-splitter-matrix%2F&amp;docid=rDx5i2eQxvN11M&amp;tbnid=tjwxwfmXnrjh0M%3A&amp;vet=1&amp;w=218&amp;h=218&amp;bih=754&amp;biw=1536&amp;ved=2ahUKEwiM6fPTm-XlAhVTinAKHaM2BTYQxiAoCnoECAEQKw&amp;iact=c&amp;ictx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44725"/>
            <a:ext cx="8520600" cy="12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"/>
                <a:ea typeface="Oswald"/>
                <a:cs typeface="Oswald"/>
                <a:sym typeface="Oswald"/>
              </a:rPr>
              <a:t>Beam Splitters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lang="en" sz="3600">
                <a:latin typeface="Oswald"/>
                <a:ea typeface="Oswald"/>
                <a:cs typeface="Oswald"/>
                <a:sym typeface="Oswald"/>
              </a:rPr>
              <a:t>nd Single Photon Sources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PROJECT PRESENTATION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366200" y="3766000"/>
            <a:ext cx="1466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Ashwin Shenai 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(180156)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Shivam Goel 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(180714)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94875" y="3993700"/>
            <a:ext cx="9822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EE683A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Fall 2019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629925" y="315075"/>
            <a:ext cx="387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218925" y="1094100"/>
            <a:ext cx="4698300" cy="3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Again, we used an RNG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Picks a random number between 0 and 1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 a uniform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threshold equal to specified reflectance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value less than threshold, send input to ‘reflect’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value greater than threshold, send input to ‘transmit’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output of the SPS as one input. Note: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any instant only one of the two outputs can have a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called </a:t>
            </a:r>
            <a:r>
              <a:rPr b="1" lang="en"/>
              <a:t>antibunching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SPS must show antibunching - photon cannot be at both outputs at the same time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025" y="0"/>
            <a:ext cx="40919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5581963" y="168925"/>
            <a:ext cx="3032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INPUT -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EXPONENTIAL DISTRIBUTION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8400" y="441125"/>
            <a:ext cx="305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CROSS-CORRELATION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850" y="282025"/>
            <a:ext cx="1884925" cy="429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7063263" y="4617963"/>
            <a:ext cx="18261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Source: </a:t>
            </a:r>
            <a:r>
              <a:rPr lang="en" u="sng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Wikipedia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300150" y="1153950"/>
            <a:ext cx="63324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Sliding dot product of two functions - just like convolution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Acts as a measure of similarity, of overlap between two functions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Its value is directly proportional to the amount of overlap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3986125" y="428388"/>
            <a:ext cx="29070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300150" y="2230350"/>
            <a:ext cx="6332400" cy="28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The output photon streams can be treated as electromagnetic waves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We define </a:t>
            </a:r>
            <a:r>
              <a:rPr b="1" lang="en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first-order correlation</a:t>
            </a:r>
            <a:r>
              <a:rPr lang="en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as                     cross-correlation between the electric field amplitudes 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Then we define </a:t>
            </a:r>
            <a:r>
              <a:rPr b="1" lang="en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second-order</a:t>
            </a:r>
            <a:r>
              <a:rPr b="1" lang="en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correlation </a:t>
            </a:r>
            <a:r>
              <a:rPr lang="en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as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cross-correlation between the intensities of the waves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For an SPS we expect 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lang="en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s at any instant the photon cannot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b</a:t>
            </a:r>
            <a:r>
              <a:rPr lang="en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e at both outputs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13" y="436013"/>
            <a:ext cx="27622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5470225" y="2861138"/>
            <a:ext cx="1422900" cy="49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6">
            <a:alphaModFix/>
          </a:blip>
          <a:srcRect b="0" l="0" r="2837" t="0"/>
          <a:stretch/>
        </p:blipFill>
        <p:spPr>
          <a:xfrm>
            <a:off x="5525200" y="2897175"/>
            <a:ext cx="1312950" cy="4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7">
            <a:alphaModFix/>
          </a:blip>
          <a:srcRect b="7398" l="0" r="0" t="0"/>
          <a:stretch/>
        </p:blipFill>
        <p:spPr>
          <a:xfrm>
            <a:off x="4059025" y="3798238"/>
            <a:ext cx="2540875" cy="5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2251600" y="3876950"/>
            <a:ext cx="1027200" cy="3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03050" y="3914150"/>
            <a:ext cx="91440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3591325" y="4558275"/>
            <a:ext cx="3159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ANTIBUNCHING:</a:t>
            </a:r>
            <a:endParaRPr b="1"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09650" y="4598794"/>
            <a:ext cx="1422900" cy="362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246850"/>
            <a:ext cx="390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CORRELATION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006375"/>
            <a:ext cx="399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Intensity is directly proportional to square of electric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                                          we get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distributions are what we get as outputs - put them in 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975" y="0"/>
            <a:ext cx="46830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951488" y="2081700"/>
            <a:ext cx="2763600" cy="68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979" y="2119930"/>
            <a:ext cx="2672631" cy="611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1950" y="1698275"/>
            <a:ext cx="2138500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5389900" y="168925"/>
            <a:ext cx="3032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INPUT - EXPONENTIAL DISTRIBUTION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739100"/>
            <a:ext cx="39945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879800" y="4184088"/>
            <a:ext cx="29070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2688" y="4191713"/>
            <a:ext cx="27622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4773250" y="193850"/>
            <a:ext cx="418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BEAM SPLITTER OPERATOR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270875"/>
            <a:ext cx="4329600" cy="47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matrix is called the beam splitter matrix. R and T respectively denote the reflectance and the transmittance of the splitter.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Equating the incoming energy with the outgoing energy and then the real and the imaginary parts, we get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makes the matrix unitary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hamiltonian of the system comes out to be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624" y="193850"/>
            <a:ext cx="1922600" cy="551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538" y="3125226"/>
            <a:ext cx="2841924" cy="30732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4641300" y="766550"/>
            <a:ext cx="4085700" cy="4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Thus we can define our creation and annihilation operators as</a:t>
            </a:r>
            <a:endParaRPr sz="18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For an electric field of the form                        ,   </a:t>
            </a:r>
            <a:endParaRPr sz="18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t</a:t>
            </a:r>
            <a:r>
              <a:rPr lang="en" sz="18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he </a:t>
            </a:r>
            <a:r>
              <a:rPr b="1" lang="en" sz="18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operator B</a:t>
            </a:r>
            <a:r>
              <a:rPr lang="en" sz="18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 comes out to be</a:t>
            </a:r>
            <a:endParaRPr sz="18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w</a:t>
            </a:r>
            <a:r>
              <a:rPr lang="en" sz="18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here </a:t>
            </a:r>
            <a:endParaRPr sz="18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Ref: Quantum Theory Of Light, Gerry and Knight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5">
            <a:alphaModFix/>
          </a:blip>
          <a:srcRect b="62964" l="25394" r="37817" t="31623"/>
          <a:stretch/>
        </p:blipFill>
        <p:spPr>
          <a:xfrm>
            <a:off x="7461375" y="2140350"/>
            <a:ext cx="1370925" cy="3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8250" y="4501333"/>
            <a:ext cx="2224125" cy="4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3250" y="1437425"/>
            <a:ext cx="2391625" cy="6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3250" y="2920100"/>
            <a:ext cx="3953750" cy="66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12250" y="3976675"/>
            <a:ext cx="3603625" cy="4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81375" y="201475"/>
            <a:ext cx="375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SINGLE PHOTON INPUT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25" y="954900"/>
            <a:ext cx="13144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0&#10;1/sqrt(2)&#10;i/sqrt(2)&#10;0)"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125" y="959663"/>
            <a:ext cx="3810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7675" y="201475"/>
            <a:ext cx="3653175" cy="47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/>
          <p:nvPr/>
        </p:nvSpPr>
        <p:spPr>
          <a:xfrm>
            <a:off x="1595800" y="1242100"/>
            <a:ext cx="294900" cy="3420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2241300" y="926100"/>
            <a:ext cx="29088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Output as seen previously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Equal probability for |0,1&gt; and |1,0&gt;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Both states out of phase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●"/>
            </a:pPr>
            <a:r>
              <a:rPr b="1"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Antibunching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013" y="2088125"/>
            <a:ext cx="4876026" cy="28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5880500" y="402600"/>
            <a:ext cx="2532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INPUT -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UNIFORM DISTRIBUTION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1267038" y="2088125"/>
            <a:ext cx="3032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CORRELATION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2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SINGLE PHOTON INPUTS - HONG-OU-MANDEL EFFECT 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46900" y="1078700"/>
            <a:ext cx="3348000" cy="1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photons may enter together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possibilities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Excitation is possible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 rotWithShape="1">
          <a:blip r:embed="rId3">
            <a:alphaModFix/>
          </a:blip>
          <a:srcRect b="5673" l="1111" r="80388" t="5682"/>
          <a:stretch/>
        </p:blipFill>
        <p:spPr>
          <a:xfrm>
            <a:off x="3546275" y="1137938"/>
            <a:ext cx="951574" cy="11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525" y="2538875"/>
            <a:ext cx="495300" cy="23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/>
          <p:nvPr/>
        </p:nvSpPr>
        <p:spPr>
          <a:xfrm>
            <a:off x="4728350" y="3477725"/>
            <a:ext cx="471300" cy="4575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700" y="2538900"/>
            <a:ext cx="4049574" cy="2335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1675" y="2538850"/>
            <a:ext cx="860150" cy="23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6181950" y="2555300"/>
            <a:ext cx="2835600" cy="22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Possibilities 2 and 3 are never actually observed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Their probabilities are zero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photons will always exit in the same mode.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 </a:t>
            </a:r>
            <a:r>
              <a:rPr b="1" lang="en"/>
              <a:t>antibunched</a:t>
            </a:r>
            <a:endParaRPr b="1"/>
          </a:p>
        </p:txBody>
      </p:sp>
      <p:pic>
        <p:nvPicPr>
          <p:cNvPr id="199" name="Google Shape;199;p27"/>
          <p:cNvPicPr preferRelativeResize="0"/>
          <p:nvPr/>
        </p:nvPicPr>
        <p:blipFill rotWithShape="1">
          <a:blip r:embed="rId3">
            <a:alphaModFix/>
          </a:blip>
          <a:srcRect b="3076" l="27634" r="53230" t="8271"/>
          <a:stretch/>
        </p:blipFill>
        <p:spPr>
          <a:xfrm>
            <a:off x="4898413" y="1137937"/>
            <a:ext cx="984250" cy="11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 rotWithShape="1">
          <a:blip r:embed="rId3">
            <a:alphaModFix/>
          </a:blip>
          <a:srcRect b="2714" l="54183" r="26681" t="4949"/>
          <a:stretch/>
        </p:blipFill>
        <p:spPr>
          <a:xfrm>
            <a:off x="6266375" y="1137937"/>
            <a:ext cx="984226" cy="11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 b="0" l="79497" r="2001" t="5123"/>
          <a:stretch/>
        </p:blipFill>
        <p:spPr>
          <a:xfrm>
            <a:off x="7634325" y="1137925"/>
            <a:ext cx="984226" cy="11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/>
        </p:nvSpPr>
        <p:spPr>
          <a:xfrm>
            <a:off x="7979100" y="769100"/>
            <a:ext cx="11649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Ref: </a:t>
            </a:r>
            <a:r>
              <a:rPr lang="en" u="sng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  <a:hlinkClick r:id="rId7"/>
              </a:rPr>
              <a:t>Wikipedia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275" y="0"/>
            <a:ext cx="474272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7719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>
            <a:off x="1014400" y="211125"/>
            <a:ext cx="3032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INPUT - EXPONENTIAL DISTRIBUTION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5369163" y="211125"/>
            <a:ext cx="3032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CORRELATION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339925" y="423950"/>
            <a:ext cx="390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n-PHOTON INPUT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445375" y="1396350"/>
            <a:ext cx="369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 photons can leave through either output in n ways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Probability depends on operator elements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Turns out to be </a:t>
            </a:r>
            <a:r>
              <a:rPr b="1" lang="en"/>
              <a:t>Poisson </a:t>
            </a:r>
            <a:r>
              <a:rPr lang="en"/>
              <a:t>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No. of photons is conserved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Evidently </a:t>
            </a:r>
            <a:r>
              <a:rPr b="1" lang="en"/>
              <a:t>antibunching </a:t>
            </a:r>
            <a:r>
              <a:rPr lang="en"/>
              <a:t>absent</a:t>
            </a: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75" y="3959925"/>
            <a:ext cx="3953750" cy="66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425" y="152400"/>
            <a:ext cx="4525175" cy="473301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5212963" y="259625"/>
            <a:ext cx="3032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INPUT - UNIFORM DISTRIBUTION, n = 4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56" y="0"/>
            <a:ext cx="491763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925" y="0"/>
            <a:ext cx="467207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50098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5411538" y="133700"/>
            <a:ext cx="3032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HISTOGRAM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878300" y="133700"/>
            <a:ext cx="3032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INPUT - UNIFORM DISTRIBUTION, n = 5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311700" y="33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COHERENT STATE INPUT</a:t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314125" y="1060975"/>
            <a:ext cx="3713100" cy="24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Laser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Mixture of all eigenstates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Poisson probability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 have Poisson distribution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Peak is shifted to a lower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</a:t>
            </a:r>
            <a:r>
              <a:rPr b="1" lang="en"/>
              <a:t>antib</a:t>
            </a:r>
            <a:r>
              <a:rPr b="1" lang="en"/>
              <a:t>unching </a:t>
            </a:r>
            <a:r>
              <a:rPr lang="en"/>
              <a:t>observed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Uniform second-order correlation</a:t>
            </a:r>
            <a:endParaRPr/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50" y="-15825"/>
            <a:ext cx="4947898" cy="51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1"/>
          <p:cNvSpPr txBox="1"/>
          <p:nvPr/>
        </p:nvSpPr>
        <p:spPr>
          <a:xfrm>
            <a:off x="5169113" y="190000"/>
            <a:ext cx="3032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6 STATES ALLOWED, N = 3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975" y="3705775"/>
            <a:ext cx="3961401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2070" y="4435600"/>
            <a:ext cx="11334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1"/>
          <p:cNvPicPr preferRelativeResize="0"/>
          <p:nvPr/>
        </p:nvPicPr>
        <p:blipFill rotWithShape="1">
          <a:blip r:embed="rId6">
            <a:alphaModFix/>
          </a:blip>
          <a:srcRect b="0" l="16722" r="0" t="0"/>
          <a:stretch/>
        </p:blipFill>
        <p:spPr>
          <a:xfrm>
            <a:off x="2129450" y="4435600"/>
            <a:ext cx="10698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6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PHOTON SOURCE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61700" y="1265013"/>
            <a:ext cx="4308300" cy="31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light source which emits light as single photons.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frequency of photons emitted can be time dependent.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modeled three types of distributions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Uniform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Exponential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Logarithmic</a:t>
            </a:r>
            <a:endParaRPr sz="18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225" y="1085500"/>
            <a:ext cx="3105150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999925" y="4632075"/>
            <a:ext cx="23973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Source: </a:t>
            </a:r>
            <a:r>
              <a:rPr lang="en" u="sng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Google Images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71750"/>
            <a:ext cx="4572000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975" y="0"/>
            <a:ext cx="4690026" cy="27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964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2"/>
          <p:cNvSpPr txBox="1"/>
          <p:nvPr/>
        </p:nvSpPr>
        <p:spPr>
          <a:xfrm>
            <a:off x="966175" y="154825"/>
            <a:ext cx="3032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6 STATES ALLOWED, N = 3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5439513" y="2528575"/>
            <a:ext cx="3032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CORRELATION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5439513" y="0"/>
            <a:ext cx="3032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HISTOGRAM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0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a </a:t>
            </a:r>
            <a:r>
              <a:rPr b="1" lang="en"/>
              <a:t>random number generator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Picks a number between 0 to 1 from a uniform distribution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for the uniform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other distributions, probability is time dependent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time-axis is the</a:t>
            </a:r>
            <a:r>
              <a:rPr b="1" lang="en"/>
              <a:t> length </a:t>
            </a:r>
            <a:r>
              <a:rPr lang="en"/>
              <a:t>of the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probability of getting 1 for each instant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Toss a biased ‘coin’ with above probability of getting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get 1, pick a random number between 0.5 and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get 0, pick a random number between 0 and 0.5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Above randomization is destroyed by </a:t>
            </a:r>
            <a:r>
              <a:rPr b="1" lang="en"/>
              <a:t>digitization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Digitization - discretize distribution using a threshold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used a threshold of 0.5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Values above 0.5 become 1, others become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Threshold value affects total probability of getting a 1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044350" y="3459188"/>
            <a:ext cx="2605200" cy="45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numpy.random.uniform</a:t>
            </a:r>
            <a:endParaRPr sz="1800"/>
          </a:p>
        </p:txBody>
      </p:sp>
      <p:sp>
        <p:nvSpPr>
          <p:cNvPr id="73" name="Google Shape;73;p15"/>
          <p:cNvSpPr txBox="1"/>
          <p:nvPr/>
        </p:nvSpPr>
        <p:spPr>
          <a:xfrm>
            <a:off x="6044350" y="4166550"/>
            <a:ext cx="2605200" cy="45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numpy.random.choice</a:t>
            </a:r>
            <a:endParaRPr sz="18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6850" y="1011638"/>
            <a:ext cx="2140200" cy="7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521" y="2148634"/>
            <a:ext cx="2429275" cy="9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305850" y="237400"/>
            <a:ext cx="2532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UNIFORM DISTRIBUTION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305850" y="200900"/>
            <a:ext cx="2532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EXPONENTIAL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DISTRIBUTION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305850" y="200900"/>
            <a:ext cx="2532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LOGARITHMIC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DISTRIBUTION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ctrTitle"/>
          </p:nvPr>
        </p:nvSpPr>
        <p:spPr>
          <a:xfrm>
            <a:off x="1857150" y="1016500"/>
            <a:ext cx="5429700" cy="9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</a:t>
            </a:r>
            <a:endParaRPr sz="3600"/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311700" y="2756300"/>
            <a:ext cx="85206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differentiate a</a:t>
            </a:r>
            <a:r>
              <a:rPr lang="en"/>
              <a:t>n</a:t>
            </a:r>
            <a:r>
              <a:rPr lang="en"/>
              <a:t> SPS from other light sources?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1717800" y="1260025"/>
            <a:ext cx="5884800" cy="7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SOLUTION</a:t>
            </a:r>
            <a:endParaRPr sz="3600"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36050" y="2828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split waves, but you can’t split photons.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263000" y="49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BEAM SPLITTER</a:t>
            </a:r>
            <a:endParaRPr/>
          </a:p>
        </p:txBody>
      </p:sp>
      <p:pic>
        <p:nvPicPr>
          <p:cNvPr id="117" name="Google Shape;117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2475" y="1495650"/>
            <a:ext cx="2453150" cy="234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39525" y="1404300"/>
            <a:ext cx="5154300" cy="30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Splits beams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take two inputs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Combines the two inputs to give two outputs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transmittance and reflectance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Transmittance - probability that input beam passes through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Reflectance - probability that input beam gets reflected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Evidently sum to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50-50 beam splitter, reflectance is 0.5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assume our splitter to be </a:t>
            </a:r>
            <a:r>
              <a:rPr b="1" lang="en"/>
              <a:t>lossless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6115950" y="3987000"/>
            <a:ext cx="19662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Source: </a:t>
            </a:r>
            <a:r>
              <a:rPr lang="en" u="sng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  <a:hlinkClick r:id="rId5"/>
              </a:rPr>
              <a:t>Google Images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