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51;p13" descr="Google Shape;51;p13"/>
          <p:cNvPicPr>
            <a:picLocks noChangeAspect="1"/>
          </p:cNvPicPr>
          <p:nvPr/>
        </p:nvPicPr>
        <p:blipFill>
          <a:blip r:embed="rId2">
            <a:extLst/>
          </a:blip>
          <a:srcRect l="9050" t="12064" r="54351" b="26446"/>
          <a:stretch>
            <a:fillRect/>
          </a:stretch>
        </p:blipFill>
        <p:spPr>
          <a:xfrm>
            <a:off x="-1" y="-52"/>
            <a:ext cx="4572003" cy="5143505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Google Shape;52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111" name="Google Shape;53;p13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109" name="Google Shape;54;p13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10" name="Google Shape;55;p13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12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3" cy="7590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Google Shape;58;p13"/>
          <p:cNvSpPr txBox="1"/>
          <p:nvPr>
            <p:ph type="body" sz="half" idx="13"/>
          </p:nvPr>
        </p:nvSpPr>
        <p:spPr>
          <a:xfrm>
            <a:off x="5174224" y="1352624"/>
            <a:ext cx="3374400" cy="30255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748189" y="4787453"/>
            <a:ext cx="336811" cy="31839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61;p14" descr="Google Shape;61;p14"/>
          <p:cNvPicPr>
            <a:picLocks noChangeAspect="1"/>
          </p:cNvPicPr>
          <p:nvPr/>
        </p:nvPicPr>
        <p:blipFill>
          <a:blip r:embed="rId2">
            <a:extLst/>
          </a:blip>
          <a:srcRect l="31883" t="8096" r="25713" b="0"/>
          <a:stretch>
            <a:fillRect/>
          </a:stretch>
        </p:blipFill>
        <p:spPr>
          <a:xfrm>
            <a:off x="-2" y="0"/>
            <a:ext cx="4575254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Google Shape;62;p14"/>
          <p:cNvSpPr/>
          <p:nvPr/>
        </p:nvSpPr>
        <p:spPr>
          <a:xfrm>
            <a:off x="-76" y="0"/>
            <a:ext cx="4572003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126" name="Google Shape;63;p14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124" name="Google Shape;64;p14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25" name="Google Shape;65;p14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27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3" cy="7590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Google Shape;68;p14"/>
          <p:cNvSpPr txBox="1"/>
          <p:nvPr>
            <p:ph type="body" sz="half" idx="13"/>
          </p:nvPr>
        </p:nvSpPr>
        <p:spPr>
          <a:xfrm>
            <a:off x="5174224" y="1352624"/>
            <a:ext cx="3374400" cy="30255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8748192" y="4787454"/>
            <a:ext cx="336812" cy="31839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23"/>
            <a:ext cx="4572000" cy="5143503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198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ADADAD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rive.google.com/file/d/1KtGQCMyZkGedgroetBvPfzZuREgqJCH7/view" TargetMode="External"/><Relationship Id="rId3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7.xml"/><Relationship Id="rId3" Type="http://schemas.openxmlformats.org/officeDocument/2006/relationships/slide" Target="slide11.xml"/><Relationship Id="rId4" Type="http://schemas.openxmlformats.org/officeDocument/2006/relationships/slide" Target="slide9.xml"/><Relationship Id="rId5" Type="http://schemas.openxmlformats.org/officeDocument/2006/relationships/slide" Target="slide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4;p15"/>
          <p:cNvSpPr txBox="1"/>
          <p:nvPr>
            <p:ph type="ctrTitle"/>
          </p:nvPr>
        </p:nvSpPr>
        <p:spPr>
          <a:xfrm>
            <a:off x="1214523" y="1300724"/>
            <a:ext cx="2731804" cy="914401"/>
          </a:xfrm>
          <a:prstGeom prst="rect">
            <a:avLst/>
          </a:prstGeom>
        </p:spPr>
        <p:txBody>
          <a:bodyPr/>
          <a:lstStyle>
            <a:lvl1pPr defTabSz="896111">
              <a:defRPr sz="5000"/>
            </a:lvl1pPr>
          </a:lstStyle>
          <a:p>
            <a:pPr/>
            <a:r>
              <a:t>PONG</a:t>
            </a:r>
          </a:p>
        </p:txBody>
      </p:sp>
      <p:sp>
        <p:nvSpPr>
          <p:cNvPr id="140" name="Google Shape;75;p15"/>
          <p:cNvSpPr txBox="1"/>
          <p:nvPr>
            <p:ph type="subTitle" sz="quarter" idx="1"/>
          </p:nvPr>
        </p:nvSpPr>
        <p:spPr>
          <a:xfrm>
            <a:off x="1113725" y="2658074"/>
            <a:ext cx="2933402" cy="824100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rgbClr val="D9D9D9"/>
                </a:solidFill>
              </a:defRPr>
            </a:lvl1pPr>
          </a:lstStyle>
          <a:p>
            <a:pPr/>
            <a:r>
              <a:t>With a dash of AI</a:t>
            </a:r>
          </a:p>
        </p:txBody>
      </p:sp>
      <p:pic>
        <p:nvPicPr>
          <p:cNvPr id="141" name="Google Shape;76;p15" descr="Google Shape;7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8825" y="379973"/>
            <a:ext cx="3126452" cy="4383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46;p24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600"/>
            </a:lvl1pPr>
          </a:lstStyle>
          <a:p>
            <a:pPr/>
            <a:r>
              <a:t>Reinforcement Learning</a:t>
            </a:r>
          </a:p>
        </p:txBody>
      </p:sp>
      <p:sp>
        <p:nvSpPr>
          <p:cNvPr id="185" name="Google Shape;147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2"/>
              </a:buClr>
              <a:defRPr>
                <a:solidFill>
                  <a:schemeClr val="accent2"/>
                </a:solidFill>
              </a:defRPr>
            </a:pPr>
            <a:r>
              <a:t>Teaching the AI how to play by rewarding it for the correct action</a:t>
            </a:r>
          </a:p>
          <a:p>
            <a:pPr>
              <a:buClr>
                <a:schemeClr val="accent2"/>
              </a:buClr>
              <a:defRPr>
                <a:solidFill>
                  <a:schemeClr val="accent2"/>
                </a:solidFill>
              </a:defRPr>
            </a:pPr>
            <a:r>
              <a:t>Can be done using different algorithms: Policy Gradients, Q-Learning</a:t>
            </a:r>
          </a:p>
          <a:p>
            <a:pPr marL="0" indent="0">
              <a:spcBef>
                <a:spcPts val="1600"/>
              </a:spcBef>
              <a:buSzTx/>
              <a:buNone/>
              <a:defRPr>
                <a:solidFill>
                  <a:schemeClr val="accent2"/>
                </a:solidFill>
              </a:defRPr>
            </a:pPr>
            <a:r>
              <a:t>Policy Gradients:</a:t>
            </a:r>
          </a:p>
          <a:p>
            <a:pPr>
              <a:spcBef>
                <a:spcPts val="1600"/>
              </a:spcBef>
              <a:buClr>
                <a:schemeClr val="accent2"/>
              </a:buClr>
              <a:buFontTx/>
              <a:buAutoNum type="arabicPeriod" startAt="1"/>
              <a:defRPr>
                <a:solidFill>
                  <a:schemeClr val="accent2"/>
                </a:solidFill>
              </a:defRPr>
            </a:pPr>
            <a:r>
              <a:t>Start with random actions</a:t>
            </a:r>
          </a:p>
          <a:p>
            <a:pPr>
              <a:buClr>
                <a:schemeClr val="accent2"/>
              </a:buClr>
              <a:buFontTx/>
              <a:buAutoNum type="arabicPeriod" startAt="1"/>
              <a:defRPr>
                <a:solidFill>
                  <a:schemeClr val="accent2"/>
                </a:solidFill>
              </a:defRPr>
            </a:pPr>
            <a:r>
              <a:t>Play a few games</a:t>
            </a:r>
          </a:p>
          <a:p>
            <a:pPr>
              <a:buClr>
                <a:schemeClr val="accent2"/>
              </a:buClr>
              <a:buFontTx/>
              <a:buAutoNum type="arabicPeriod" startAt="1"/>
              <a:defRPr>
                <a:solidFill>
                  <a:schemeClr val="accent2"/>
                </a:solidFill>
              </a:defRPr>
            </a:pPr>
            <a:r>
              <a:t>Collect rewards</a:t>
            </a:r>
          </a:p>
          <a:p>
            <a:pPr>
              <a:buClr>
                <a:schemeClr val="accent2"/>
              </a:buClr>
              <a:buFontTx/>
              <a:buAutoNum type="arabicPeriod" startAt="1"/>
              <a:defRPr>
                <a:solidFill>
                  <a:schemeClr val="accent2"/>
                </a:solidFill>
              </a:defRPr>
            </a:pPr>
            <a:r>
              <a:t>Modify actions to maximize reward</a:t>
            </a:r>
          </a:p>
          <a:p>
            <a:pPr>
              <a:buClr>
                <a:schemeClr val="accent2"/>
              </a:buClr>
              <a:buFontTx/>
              <a:buAutoNum type="arabicPeriod" startAt="1"/>
              <a:defRPr>
                <a:solidFill>
                  <a:schemeClr val="accent2"/>
                </a:solidFill>
              </a:defRPr>
            </a:pPr>
            <a:r>
              <a:t>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52;p25"/>
          <p:cNvSpPr txBox="1"/>
          <p:nvPr/>
        </p:nvSpPr>
        <p:spPr>
          <a:xfrm>
            <a:off x="511098" y="542173"/>
            <a:ext cx="383820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Training the AI models</a:t>
            </a:r>
          </a:p>
        </p:txBody>
      </p:sp>
      <p:pic>
        <p:nvPicPr>
          <p:cNvPr id="188" name="Screen Recording 2019-04-13 at 12.44.29 PM.mov&#10;&#10;Google Shape;153;p25" descr="Screen Recording 2019-04-13 at 12.44.29 PM.movGoogle Shape;153;p25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1324" y="1026173"/>
            <a:ext cx="4572002" cy="3429003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oogle Shape;154;p25"/>
          <p:cNvSpPr txBox="1"/>
          <p:nvPr/>
        </p:nvSpPr>
        <p:spPr>
          <a:xfrm>
            <a:off x="807923" y="2108100"/>
            <a:ext cx="2304303" cy="78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Train the RL based AI models using the other AI models or with the player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59;p26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64;p27"/>
          <p:cNvSpPr txBox="1"/>
          <p:nvPr>
            <p:ph type="body" sz="quarter" idx="1"/>
          </p:nvPr>
        </p:nvSpPr>
        <p:spPr>
          <a:xfrm>
            <a:off x="5146973" y="1518024"/>
            <a:ext cx="3837002" cy="19173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15000"/>
              </a:lnSpc>
              <a:buClr>
                <a:schemeClr val="accent2"/>
              </a:buClr>
              <a:buSzPts val="1800"/>
              <a:buAutoNum type="arabicPeriod" startAt="1"/>
              <a:defRPr b="1" sz="1800">
                <a:solidFill>
                  <a:schemeClr val="accent2"/>
                </a:solidFill>
              </a:defRPr>
            </a:pPr>
            <a:r>
              <a:t>More training</a:t>
            </a:r>
          </a:p>
          <a:p>
            <a:pPr marL="457200" indent="-342900" algn="l">
              <a:lnSpc>
                <a:spcPct val="115000"/>
              </a:lnSpc>
              <a:buClr>
                <a:schemeClr val="accent2"/>
              </a:buClr>
              <a:buSzPts val="1800"/>
              <a:buAutoNum type="arabicPeriod" startAt="1"/>
              <a:defRPr b="1" sz="1800">
                <a:solidFill>
                  <a:schemeClr val="accent2"/>
                </a:solidFill>
              </a:defRPr>
            </a:pPr>
            <a:r>
              <a:t>More models</a:t>
            </a:r>
          </a:p>
          <a:p>
            <a:pPr marL="457200" indent="-342900" algn="l">
              <a:lnSpc>
                <a:spcPct val="115000"/>
              </a:lnSpc>
              <a:buClr>
                <a:schemeClr val="accent2"/>
              </a:buClr>
              <a:buSzPts val="1800"/>
              <a:buAutoNum type="arabicPeriod" startAt="1"/>
              <a:defRPr b="1" sz="1800">
                <a:solidFill>
                  <a:schemeClr val="accent2"/>
                </a:solidFill>
              </a:defRPr>
            </a:pPr>
            <a:r>
              <a:t>Convert to executables for smooth distribution across all systems</a:t>
            </a:r>
          </a:p>
        </p:txBody>
      </p:sp>
      <p:sp>
        <p:nvSpPr>
          <p:cNvPr id="194" name="Google Shape;165;p27"/>
          <p:cNvSpPr txBox="1"/>
          <p:nvPr>
            <p:ph type="title"/>
          </p:nvPr>
        </p:nvSpPr>
        <p:spPr>
          <a:xfrm>
            <a:off x="543175" y="1922700"/>
            <a:ext cx="3455400" cy="8229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70;p28" descr="Google Shape;170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550" y="949300"/>
            <a:ext cx="3244900" cy="324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Questions?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81;p16"/>
          <p:cNvSpPr txBox="1"/>
          <p:nvPr>
            <p:ph type="title"/>
          </p:nvPr>
        </p:nvSpPr>
        <p:spPr>
          <a:xfrm>
            <a:off x="729448" y="1322449"/>
            <a:ext cx="2859903" cy="1518603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44" name="Google Shape;82;p16"/>
          <p:cNvSpPr txBox="1"/>
          <p:nvPr>
            <p:ph type="body" sz="half" idx="4294967295"/>
          </p:nvPr>
        </p:nvSpPr>
        <p:spPr>
          <a:xfrm>
            <a:off x="4542973" y="1376352"/>
            <a:ext cx="4080003" cy="32529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>
                <a:solidFill>
                  <a:schemeClr val="accent2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Problem Statement</a:t>
            </a:r>
          </a:p>
          <a:p>
            <a:pPr marL="0" indent="0">
              <a:spcBef>
                <a:spcPts val="1600"/>
              </a:spcBef>
              <a:buSzTx/>
              <a:buNone/>
              <a:defRPr sz="1600">
                <a:solidFill>
                  <a:schemeClr val="accent2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Project Goals</a:t>
            </a:r>
          </a:p>
          <a:p>
            <a:pPr marL="0" indent="0">
              <a:spcBef>
                <a:spcPts val="1600"/>
              </a:spcBef>
              <a:buSzTx/>
              <a:buNone/>
              <a:defRPr sz="1600">
                <a:solidFill>
                  <a:schemeClr val="accent2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The Implementation</a:t>
            </a:r>
          </a:p>
          <a:p>
            <a:pPr marL="0" indent="0">
              <a:spcBef>
                <a:spcPts val="1600"/>
              </a:spcBef>
              <a:buSzTx/>
              <a:buNone/>
              <a:defRPr sz="1600">
                <a:solidFill>
                  <a:schemeClr val="accent2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87;p17"/>
          <p:cNvSpPr txBox="1"/>
          <p:nvPr>
            <p:ph type="title"/>
          </p:nvPr>
        </p:nvSpPr>
        <p:spPr>
          <a:xfrm>
            <a:off x="270724" y="364650"/>
            <a:ext cx="8520602" cy="841800"/>
          </a:xfrm>
          <a:prstGeom prst="rect">
            <a:avLst/>
          </a:prstGeom>
        </p:spPr>
        <p:txBody>
          <a:bodyPr/>
          <a:lstStyle/>
          <a:p>
            <a:pPr/>
            <a:r>
              <a:t>The Problem Statement</a:t>
            </a:r>
          </a:p>
        </p:txBody>
      </p:sp>
      <p:sp>
        <p:nvSpPr>
          <p:cNvPr id="147" name="Google Shape;88;p17"/>
          <p:cNvSpPr txBox="1"/>
          <p:nvPr/>
        </p:nvSpPr>
        <p:spPr>
          <a:xfrm>
            <a:off x="426423" y="1629273"/>
            <a:ext cx="3941104" cy="310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buClr>
                <a:srgbClr val="EFEFEF"/>
              </a:buClr>
              <a:buSzPts val="1800"/>
              <a:buFont typeface="Arial"/>
              <a:buChar char="●"/>
              <a:defRPr sz="1800">
                <a:solidFill>
                  <a:srgbClr val="EFEFE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To build a python-based app </a:t>
            </a:r>
          </a:p>
          <a:p>
            <a:pPr>
              <a:defRPr sz="1800">
                <a:solidFill>
                  <a:srgbClr val="EFEFE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</a:p>
          <a:p>
            <a:pPr indent="457200">
              <a:defRPr sz="1800">
                <a:solidFill>
                  <a:srgbClr val="EFEFE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from scratch that plays pong</a:t>
            </a:r>
          </a:p>
          <a:p>
            <a:pPr>
              <a:defRPr sz="1800">
                <a:solidFill>
                  <a:srgbClr val="EFEFEF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457200" indent="-342900">
              <a:buClr>
                <a:srgbClr val="EFEFEF"/>
              </a:buClr>
              <a:buSzPts val="1800"/>
              <a:buFont typeface="Arial"/>
              <a:buChar char="●"/>
              <a:defRPr sz="1800">
                <a:solidFill>
                  <a:srgbClr val="EFEFE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Interfaces:</a:t>
            </a:r>
          </a:p>
          <a:p>
            <a:pPr>
              <a:defRPr sz="1800">
                <a:solidFill>
                  <a:srgbClr val="EFEFEF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800">
                <a:solidFill>
                  <a:srgbClr val="EFEFE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	     Player vs Player</a:t>
            </a:r>
          </a:p>
          <a:p>
            <a:pPr>
              <a:defRPr sz="1800">
                <a:solidFill>
                  <a:srgbClr val="EFEFE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		</a:t>
            </a:r>
          </a:p>
          <a:p>
            <a:pPr>
              <a:defRPr sz="1800">
                <a:solidFill>
                  <a:srgbClr val="EFEFE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	     Player vs Computer</a:t>
            </a:r>
          </a:p>
        </p:txBody>
      </p:sp>
      <p:pic>
        <p:nvPicPr>
          <p:cNvPr id="148" name="Google Shape;89;p17" descr="Google Shape;89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4063" y="1817725"/>
            <a:ext cx="4156425" cy="259045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Google Shape;90;p17"/>
          <p:cNvSpPr txBox="1"/>
          <p:nvPr/>
        </p:nvSpPr>
        <p:spPr>
          <a:xfrm>
            <a:off x="4415287" y="1350700"/>
            <a:ext cx="4195202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>
                <a:solidFill>
                  <a:srgbClr val="ADADAD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Something Just Like This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95;p18"/>
          <p:cNvSpPr txBox="1"/>
          <p:nvPr>
            <p:ph type="body" sz="quarter" idx="1"/>
          </p:nvPr>
        </p:nvSpPr>
        <p:spPr>
          <a:xfrm>
            <a:off x="4939500" y="1613099"/>
            <a:ext cx="3837000" cy="19173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15000"/>
              </a:lnSpc>
              <a:buClr>
                <a:schemeClr val="accent2"/>
              </a:buClr>
              <a:buSzPts val="1800"/>
              <a:buAutoNum type="arabicPeriod" startAt="1"/>
              <a:defRPr b="1" sz="1800">
                <a:solidFill>
                  <a:schemeClr val="accent2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Build a GUI</a:t>
            </a:r>
          </a:p>
          <a:p>
            <a:pPr marL="457200" indent="-342900" algn="l">
              <a:lnSpc>
                <a:spcPct val="115000"/>
              </a:lnSpc>
              <a:buClr>
                <a:schemeClr val="accent2"/>
              </a:buClr>
              <a:buSzPts val="1800"/>
              <a:buAutoNum type="arabicPeriod" startAt="1"/>
              <a:defRPr b="1" sz="1800">
                <a:solidFill>
                  <a:schemeClr val="accent2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Create the game interface</a:t>
            </a:r>
          </a:p>
          <a:p>
            <a:pPr marL="457200" indent="-342900" algn="l">
              <a:lnSpc>
                <a:spcPct val="115000"/>
              </a:lnSpc>
              <a:buClr>
                <a:schemeClr val="accent2"/>
              </a:buClr>
              <a:buSzPts val="1800"/>
              <a:buAutoNum type="arabicPeriod" startAt="1"/>
              <a:defRPr b="1" sz="1800">
                <a:solidFill>
                  <a:schemeClr val="accent2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Create AI models</a:t>
            </a:r>
          </a:p>
          <a:p>
            <a:pPr marL="457200" indent="-342900" algn="l">
              <a:lnSpc>
                <a:spcPct val="115000"/>
              </a:lnSpc>
              <a:buClr>
                <a:schemeClr val="accent2"/>
              </a:buClr>
              <a:buSzPts val="1800"/>
              <a:buAutoNum type="arabicPeriod" startAt="1"/>
              <a:defRPr b="1" sz="1800">
                <a:solidFill>
                  <a:schemeClr val="accent2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Train the AI models</a:t>
            </a:r>
          </a:p>
        </p:txBody>
      </p:sp>
      <p:sp>
        <p:nvSpPr>
          <p:cNvPr id="152" name="Google Shape;96;p18"/>
          <p:cNvSpPr txBox="1"/>
          <p:nvPr>
            <p:ph type="title"/>
          </p:nvPr>
        </p:nvSpPr>
        <p:spPr>
          <a:xfrm>
            <a:off x="543175" y="1922700"/>
            <a:ext cx="3455400" cy="8229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Project 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01;p19"/>
          <p:cNvSpPr txBox="1"/>
          <p:nvPr>
            <p:ph type="title"/>
          </p:nvPr>
        </p:nvSpPr>
        <p:spPr>
          <a:xfrm>
            <a:off x="218848" y="229850"/>
            <a:ext cx="4456803" cy="84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The Implementation</a:t>
            </a:r>
          </a:p>
        </p:txBody>
      </p:sp>
      <p:pic>
        <p:nvPicPr>
          <p:cNvPr id="155" name="Google Shape;102;p19" descr="Google Shape;102;p19"/>
          <p:cNvPicPr>
            <a:picLocks noChangeAspect="1"/>
          </p:cNvPicPr>
          <p:nvPr/>
        </p:nvPicPr>
        <p:blipFill>
          <a:blip r:embed="rId2">
            <a:extLst/>
          </a:blip>
          <a:srcRect l="0" t="1516" r="0" b="0"/>
          <a:stretch>
            <a:fillRect/>
          </a:stretch>
        </p:blipFill>
        <p:spPr>
          <a:xfrm>
            <a:off x="4793500" y="229848"/>
            <a:ext cx="4111677" cy="4683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oogle Shape;103;p19" descr="Google Shape;103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0225" y="1071649"/>
            <a:ext cx="3225277" cy="3743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08;p20"/>
          <p:cNvSpPr txBox="1"/>
          <p:nvPr>
            <p:ph type="title"/>
          </p:nvPr>
        </p:nvSpPr>
        <p:spPr>
          <a:xfrm>
            <a:off x="2692798" y="2160298"/>
            <a:ext cx="3758402" cy="8229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/>
            <a:r>
              <a:t>LIBRARIES</a:t>
            </a:r>
          </a:p>
        </p:txBody>
      </p:sp>
      <p:pic>
        <p:nvPicPr>
          <p:cNvPr id="159" name="Google Shape;109;p20" descr="Google Shape;109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750" y="393125"/>
            <a:ext cx="2961152" cy="873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Google Shape;110;p20" descr="Google Shape;110;p20"/>
          <p:cNvPicPr>
            <a:picLocks noChangeAspect="1"/>
          </p:cNvPicPr>
          <p:nvPr/>
        </p:nvPicPr>
        <p:blipFill>
          <a:blip r:embed="rId3">
            <a:extLst/>
          </a:blip>
          <a:srcRect l="19328" t="19102" r="19984" b="14841"/>
          <a:stretch>
            <a:fillRect/>
          </a:stretch>
        </p:blipFill>
        <p:spPr>
          <a:xfrm>
            <a:off x="584524" y="1835498"/>
            <a:ext cx="1734151" cy="1169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Google Shape;111;p20" descr="Google Shape;111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2950" y="3455937"/>
            <a:ext cx="2961152" cy="116954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Google Shape;112;p20"/>
          <p:cNvSpPr txBox="1"/>
          <p:nvPr/>
        </p:nvSpPr>
        <p:spPr>
          <a:xfrm>
            <a:off x="3367549" y="1439100"/>
            <a:ext cx="1130702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random</a:t>
            </a:r>
          </a:p>
        </p:txBody>
      </p:sp>
      <p:sp>
        <p:nvSpPr>
          <p:cNvPr id="163" name="Google Shape;113;p20"/>
          <p:cNvSpPr txBox="1"/>
          <p:nvPr/>
        </p:nvSpPr>
        <p:spPr>
          <a:xfrm>
            <a:off x="7693748" y="4309174"/>
            <a:ext cx="1130703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importlib</a:t>
            </a:r>
          </a:p>
        </p:txBody>
      </p:sp>
      <p:pic>
        <p:nvPicPr>
          <p:cNvPr id="164" name="Google Shape;114;p20" descr="Google Shape;114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7674" y="399175"/>
            <a:ext cx="2066427" cy="123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oogle Shape;115;p20" descr="Google Shape;115;p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63149" y="1852323"/>
            <a:ext cx="2095502" cy="110490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Google Shape;116;p20"/>
          <p:cNvSpPr txBox="1"/>
          <p:nvPr/>
        </p:nvSpPr>
        <p:spPr>
          <a:xfrm>
            <a:off x="7416824" y="775849"/>
            <a:ext cx="1130702" cy="70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shutil</a:t>
            </a:r>
          </a:p>
        </p:txBody>
      </p:sp>
      <p:pic>
        <p:nvPicPr>
          <p:cNvPr id="167" name="Google Shape;117;p20" descr="Google Shape;117;p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5474" y="3622900"/>
            <a:ext cx="2095501" cy="113060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118;p20"/>
          <p:cNvSpPr txBox="1"/>
          <p:nvPr/>
        </p:nvSpPr>
        <p:spPr>
          <a:xfrm>
            <a:off x="7294698" y="3455925"/>
            <a:ext cx="1130702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math</a:t>
            </a:r>
          </a:p>
        </p:txBody>
      </p:sp>
      <p:sp>
        <p:nvSpPr>
          <p:cNvPr id="169" name="Google Shape;119;p20"/>
          <p:cNvSpPr txBox="1"/>
          <p:nvPr/>
        </p:nvSpPr>
        <p:spPr>
          <a:xfrm>
            <a:off x="3815712" y="561998"/>
            <a:ext cx="55380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os</a:t>
            </a:r>
          </a:p>
        </p:txBody>
      </p:sp>
      <p:sp>
        <p:nvSpPr>
          <p:cNvPr id="170" name="Google Shape;120;p20"/>
          <p:cNvSpPr txBox="1"/>
          <p:nvPr/>
        </p:nvSpPr>
        <p:spPr>
          <a:xfrm>
            <a:off x="3121748" y="3314224"/>
            <a:ext cx="1130703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25;p21"/>
          <p:cNvSpPr txBox="1"/>
          <p:nvPr/>
        </p:nvSpPr>
        <p:spPr>
          <a:xfrm>
            <a:off x="492723" y="1020050"/>
            <a:ext cx="3838202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Building the GUI</a:t>
            </a:r>
          </a:p>
        </p:txBody>
      </p:sp>
      <p:pic>
        <p:nvPicPr>
          <p:cNvPr id="173" name="Google Shape;126;p21" descr="Google Shape;126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21675"/>
            <a:ext cx="4243700" cy="463542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Google Shape;127;p21"/>
          <p:cNvSpPr txBox="1"/>
          <p:nvPr/>
        </p:nvSpPr>
        <p:spPr>
          <a:xfrm>
            <a:off x="976824" y="2299423"/>
            <a:ext cx="2083500" cy="58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Reactions, text, buttons </a:t>
            </a:r>
          </a:p>
          <a:p>
            <a: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added using Thorpy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32;p22"/>
          <p:cNvSpPr txBox="1"/>
          <p:nvPr/>
        </p:nvSpPr>
        <p:spPr>
          <a:xfrm>
            <a:off x="492723" y="1020050"/>
            <a:ext cx="3838202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Creating the game interface</a:t>
            </a:r>
          </a:p>
        </p:txBody>
      </p:sp>
      <p:sp>
        <p:nvSpPr>
          <p:cNvPr id="177" name="Google Shape;133;p22"/>
          <p:cNvSpPr txBox="1"/>
          <p:nvPr/>
        </p:nvSpPr>
        <p:spPr>
          <a:xfrm>
            <a:off x="976824" y="2299423"/>
            <a:ext cx="2083500" cy="58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Key events, moving objects using Pygame</a:t>
            </a:r>
          </a:p>
        </p:txBody>
      </p:sp>
      <p:pic>
        <p:nvPicPr>
          <p:cNvPr id="178" name="Google Shape;134;p22" descr="Google Shape;134;p22"/>
          <p:cNvPicPr>
            <a:picLocks noChangeAspect="1"/>
          </p:cNvPicPr>
          <p:nvPr/>
        </p:nvPicPr>
        <p:blipFill>
          <a:blip r:embed="rId2">
            <a:extLst/>
          </a:blip>
          <a:srcRect l="0" t="891" r="0" b="0"/>
          <a:stretch>
            <a:fillRect/>
          </a:stretch>
        </p:blipFill>
        <p:spPr>
          <a:xfrm>
            <a:off x="4572000" y="179938"/>
            <a:ext cx="4299526" cy="4783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39;p23"/>
          <p:cNvSpPr txBox="1"/>
          <p:nvPr/>
        </p:nvSpPr>
        <p:spPr>
          <a:xfrm>
            <a:off x="492723" y="1020050"/>
            <a:ext cx="3838202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Creating the AI models</a:t>
            </a:r>
          </a:p>
        </p:txBody>
      </p:sp>
      <p:sp>
        <p:nvSpPr>
          <p:cNvPr id="181" name="Google Shape;140;p23"/>
          <p:cNvSpPr txBox="1"/>
          <p:nvPr/>
        </p:nvSpPr>
        <p:spPr>
          <a:xfrm>
            <a:off x="976825" y="2057400"/>
            <a:ext cx="2481000" cy="1193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5 Models:</a:t>
            </a:r>
          </a:p>
          <a:p>
            <a: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Random movement</a:t>
            </a: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2 Ball following</a:t>
            </a:r>
          </a:p>
          <a:p>
            <a:pPr marL="457200" indent="-317500">
              <a:buClr>
                <a:schemeClr val="accent2"/>
              </a:buClr>
              <a:buSzPts val="1400"/>
              <a:buFont typeface="Arial"/>
              <a:buChar char="●"/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2 RL based</a:t>
            </a:r>
          </a:p>
        </p:txBody>
      </p:sp>
      <p:pic>
        <p:nvPicPr>
          <p:cNvPr id="182" name="Google Shape;141;p23" descr="Google Shape;141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5199" y="152400"/>
            <a:ext cx="3620797" cy="483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212121"/>
      </a:dk1>
      <a:lt1>
        <a:srgbClr val="212121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1212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