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Raleway SemiBold"/>
      <p:regular r:id="rId17"/>
      <p:bold r:id="rId18"/>
      <p:italic r:id="rId19"/>
      <p:boldItalic r:id="rId20"/>
    </p:embeddedFont>
    <p:embeddedFont>
      <p:font typeface="Raleway Medium"/>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339A38A-E410-4213-8FE2-9A68890BE696}">
  <a:tblStyle styleId="{5339A38A-E410-4213-8FE2-9A68890BE696}" styleName="Table_0">
    <a:wholeTbl>
      <a:tcTxStyle b="off" i="off">
        <a:font>
          <a:latin typeface="Bookman Old Style"/>
          <a:ea typeface="Bookman Old Style"/>
          <a:cs typeface="Bookman Old Style"/>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53616D99-14B2-4D2D-A028-3D3804B7EB72}"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alewaySemiBold-boldItalic.fntdata"/><Relationship Id="rId11" Type="http://schemas.openxmlformats.org/officeDocument/2006/relationships/slide" Target="slides/slide6.xml"/><Relationship Id="rId22" Type="http://schemas.openxmlformats.org/officeDocument/2006/relationships/font" Target="fonts/RalewayMedium-bold.fntdata"/><Relationship Id="rId10" Type="http://schemas.openxmlformats.org/officeDocument/2006/relationships/slide" Target="slides/slide5.xml"/><Relationship Id="rId21" Type="http://schemas.openxmlformats.org/officeDocument/2006/relationships/font" Target="fonts/RalewayMedium-regular.fntdata"/><Relationship Id="rId13" Type="http://schemas.openxmlformats.org/officeDocument/2006/relationships/slide" Target="slides/slide8.xml"/><Relationship Id="rId24" Type="http://schemas.openxmlformats.org/officeDocument/2006/relationships/font" Target="fonts/RalewayMedium-boldItalic.fntdata"/><Relationship Id="rId12" Type="http://schemas.openxmlformats.org/officeDocument/2006/relationships/slide" Target="slides/slide7.xml"/><Relationship Id="rId23" Type="http://schemas.openxmlformats.org/officeDocument/2006/relationships/font" Target="fonts/RalewayMedium-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SemiBold-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SemiBold-italic.fntdata"/><Relationship Id="rId6" Type="http://schemas.openxmlformats.org/officeDocument/2006/relationships/slide" Target="slides/slide1.xml"/><Relationship Id="rId18" Type="http://schemas.openxmlformats.org/officeDocument/2006/relationships/font" Target="fonts/RalewaySemiBo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5" name="Google Shape;8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7642f07e12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g37642f07e12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 name="Google Shape;12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1050877" y="1322386"/>
            <a:ext cx="10363200" cy="1470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17365D"/>
              </a:buClr>
              <a:buSzPts val="2800"/>
              <a:buFont typeface="Verdana"/>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 type="subTitle"/>
          </p:nvPr>
        </p:nvSpPr>
        <p:spPr>
          <a:xfrm>
            <a:off x="2032000" y="3326641"/>
            <a:ext cx="85344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400"/>
              </a:spcBef>
              <a:spcAft>
                <a:spcPts val="0"/>
              </a:spcAft>
              <a:buClr>
                <a:srgbClr val="17365D"/>
              </a:buClr>
              <a:buSzPts val="2000"/>
              <a:buNone/>
              <a:defRPr b="1" sz="2000">
                <a:solidFill>
                  <a:srgbClr val="17365D"/>
                </a:solidFill>
              </a:defRPr>
            </a:lvl1pPr>
            <a:lvl2pPr lvl="1" algn="ctr">
              <a:lnSpc>
                <a:spcPct val="100000"/>
              </a:lnSpc>
              <a:spcBef>
                <a:spcPts val="400"/>
              </a:spcBef>
              <a:spcAft>
                <a:spcPts val="0"/>
              </a:spcAft>
              <a:buClr>
                <a:srgbClr val="888888"/>
              </a:buClr>
              <a:buSzPts val="2000"/>
              <a:buNone/>
              <a:defRPr>
                <a:solidFill>
                  <a:srgbClr val="888888"/>
                </a:solidFill>
              </a:defRPr>
            </a:lvl2pPr>
            <a:lvl3pPr lvl="2" algn="ctr">
              <a:lnSpc>
                <a:spcPct val="100000"/>
              </a:lnSpc>
              <a:spcBef>
                <a:spcPts val="360"/>
              </a:spcBef>
              <a:spcAft>
                <a:spcPts val="0"/>
              </a:spcAft>
              <a:buClr>
                <a:srgbClr val="888888"/>
              </a:buClr>
              <a:buSzPts val="1800"/>
              <a:buNone/>
              <a:defRPr>
                <a:solidFill>
                  <a:srgbClr val="888888"/>
                </a:solidFill>
              </a:defRPr>
            </a:lvl3pPr>
            <a:lvl4pPr lvl="3" algn="ctr">
              <a:lnSpc>
                <a:spcPct val="100000"/>
              </a:lnSpc>
              <a:spcBef>
                <a:spcPts val="320"/>
              </a:spcBef>
              <a:spcAft>
                <a:spcPts val="0"/>
              </a:spcAft>
              <a:buClr>
                <a:srgbClr val="888888"/>
              </a:buClr>
              <a:buSzPts val="1600"/>
              <a:buNone/>
              <a:defRPr>
                <a:solidFill>
                  <a:srgbClr val="888888"/>
                </a:solidFill>
              </a:defRPr>
            </a:lvl4pPr>
            <a:lvl5pPr lvl="4" algn="ctr">
              <a:lnSpc>
                <a:spcPct val="100000"/>
              </a:lnSpc>
              <a:spcBef>
                <a:spcPts val="320"/>
              </a:spcBef>
              <a:spcAft>
                <a:spcPts val="0"/>
              </a:spcAft>
              <a:buClr>
                <a:srgbClr val="888888"/>
              </a:buClr>
              <a:buSzPts val="16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6" name="Google Shape;16;p2"/>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11"/>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 type="body"/>
          </p:nvPr>
        </p:nvSpPr>
        <p:spPr>
          <a:xfrm rot="5400000">
            <a:off x="3670300" y="-1714499"/>
            <a:ext cx="4953000" cy="106680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4" name="Google Shape;74;p11"/>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12"/>
          <p:cNvSpPr txBox="1"/>
          <p:nvPr>
            <p:ph type="title"/>
          </p:nvPr>
        </p:nvSpPr>
        <p:spPr>
          <a:xfrm rot="5400000">
            <a:off x="7285050" y="1828791"/>
            <a:ext cx="5851500" cy="2743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 type="body"/>
          </p:nvPr>
        </p:nvSpPr>
        <p:spPr>
          <a:xfrm rot="5400000">
            <a:off x="1697000" y="-812859"/>
            <a:ext cx="5851500" cy="80265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0" name="Google Shape;80;p12"/>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17365D"/>
              </a:buClr>
              <a:buSzPts val="2800"/>
              <a:buFont typeface="Verdana"/>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a:solidFill>
                  <a:schemeClr val="dk1"/>
                </a:solidFill>
              </a:defRPr>
            </a:lvl1pPr>
            <a:lvl2pPr indent="-355600" lvl="1" marL="914400" algn="l">
              <a:lnSpc>
                <a:spcPct val="100000"/>
              </a:lnSpc>
              <a:spcBef>
                <a:spcPts val="400"/>
              </a:spcBef>
              <a:spcAft>
                <a:spcPts val="0"/>
              </a:spcAft>
              <a:buClr>
                <a:schemeClr val="dk1"/>
              </a:buClr>
              <a:buSzPts val="2000"/>
              <a:buChar char="–"/>
              <a:defRPr>
                <a:solidFill>
                  <a:schemeClr val="dk1"/>
                </a:solidFill>
              </a:defRPr>
            </a:lvl2pPr>
            <a:lvl3pPr indent="-342900" lvl="2" marL="1371600" algn="l">
              <a:lnSpc>
                <a:spcPct val="100000"/>
              </a:lnSpc>
              <a:spcBef>
                <a:spcPts val="360"/>
              </a:spcBef>
              <a:spcAft>
                <a:spcPts val="0"/>
              </a:spcAft>
              <a:buClr>
                <a:schemeClr val="dk1"/>
              </a:buClr>
              <a:buSzPts val="1800"/>
              <a:buChar char="•"/>
              <a:defRPr>
                <a:solidFill>
                  <a:schemeClr val="dk1"/>
                </a:solidFill>
              </a:defRPr>
            </a:lvl3pPr>
            <a:lvl4pPr indent="-330200" lvl="3" marL="1828800" algn="l">
              <a:lnSpc>
                <a:spcPct val="100000"/>
              </a:lnSpc>
              <a:spcBef>
                <a:spcPts val="320"/>
              </a:spcBef>
              <a:spcAft>
                <a:spcPts val="0"/>
              </a:spcAft>
              <a:buClr>
                <a:schemeClr val="dk1"/>
              </a:buClr>
              <a:buSzPts val="1600"/>
              <a:buChar char="–"/>
              <a:defRPr>
                <a:solidFill>
                  <a:schemeClr val="dk1"/>
                </a:solidFill>
              </a:defRPr>
            </a:lvl4pPr>
            <a:lvl5pPr indent="-330200" lvl="4" marL="2286000" algn="l">
              <a:lnSpc>
                <a:spcPct val="100000"/>
              </a:lnSpc>
              <a:spcBef>
                <a:spcPts val="320"/>
              </a:spcBef>
              <a:spcAft>
                <a:spcPts val="0"/>
              </a:spcAft>
              <a:buClr>
                <a:schemeClr val="dk1"/>
              </a:buClr>
              <a:buSzPts val="1600"/>
              <a:buChar char="»"/>
              <a:defRPr>
                <a:solidFill>
                  <a:schemeClr val="dk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 name="Google Shape;22;p3"/>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4"/>
          <p:cNvSpPr txBox="1"/>
          <p:nvPr>
            <p:ph type="title"/>
          </p:nvPr>
        </p:nvSpPr>
        <p:spPr>
          <a:xfrm>
            <a:off x="963084" y="4406903"/>
            <a:ext cx="10363200" cy="1362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0000"/>
              </a:buClr>
              <a:buSzPts val="4000"/>
              <a:buFont typeface="Verdana"/>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963084" y="2906713"/>
            <a:ext cx="10363200" cy="15003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28" name="Google Shape;28;p4"/>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2800"/>
              <a:buFont typeface="Verdana"/>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 type="body"/>
          </p:nvPr>
        </p:nvSpPr>
        <p:spPr>
          <a:xfrm>
            <a:off x="609600" y="1600203"/>
            <a:ext cx="5384700" cy="45261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4" name="Google Shape;34;p5"/>
          <p:cNvSpPr txBox="1"/>
          <p:nvPr>
            <p:ph idx="2" type="body"/>
          </p:nvPr>
        </p:nvSpPr>
        <p:spPr>
          <a:xfrm>
            <a:off x="6197600" y="1600203"/>
            <a:ext cx="5384700" cy="45261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5" name="Google Shape;35;p5"/>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6"/>
          <p:cNvSpPr txBox="1"/>
          <p:nvPr>
            <p:ph type="title"/>
          </p:nvPr>
        </p:nvSpPr>
        <p:spPr>
          <a:xfrm>
            <a:off x="859368" y="304800"/>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2800"/>
              <a:buFont typeface="Verdana"/>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 type="body"/>
          </p:nvPr>
        </p:nvSpPr>
        <p:spPr>
          <a:xfrm>
            <a:off x="609600" y="1535113"/>
            <a:ext cx="5386800" cy="6399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 name="Google Shape;41;p6"/>
          <p:cNvSpPr txBox="1"/>
          <p:nvPr>
            <p:ph idx="2" type="body"/>
          </p:nvPr>
        </p:nvSpPr>
        <p:spPr>
          <a:xfrm>
            <a:off x="609600" y="2174875"/>
            <a:ext cx="5386800" cy="39513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2" name="Google Shape;42;p6"/>
          <p:cNvSpPr txBox="1"/>
          <p:nvPr>
            <p:ph idx="3" type="body"/>
          </p:nvPr>
        </p:nvSpPr>
        <p:spPr>
          <a:xfrm>
            <a:off x="6193369" y="1535113"/>
            <a:ext cx="5388900" cy="6399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6"/>
          <p:cNvSpPr txBox="1"/>
          <p:nvPr>
            <p:ph idx="4" type="body"/>
          </p:nvPr>
        </p:nvSpPr>
        <p:spPr>
          <a:xfrm>
            <a:off x="6193369" y="2174875"/>
            <a:ext cx="5388900" cy="39513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6"/>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3860800" y="274638"/>
            <a:ext cx="77217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pic>
        <p:nvPicPr>
          <p:cNvPr descr="C:\Users\AMMU\Desktop\Border.png" id="52" name="Google Shape;52;p7"/>
          <p:cNvPicPr preferRelativeResize="0"/>
          <p:nvPr/>
        </p:nvPicPr>
        <p:blipFill rotWithShape="1">
          <a:blip r:embed="rId2">
            <a:alphaModFix/>
          </a:blip>
          <a:srcRect b="0" l="0" r="0" t="0"/>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609602" y="273050"/>
            <a:ext cx="4011000" cy="1162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2000"/>
              <a:buFont typeface="Verdana"/>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 type="body"/>
          </p:nvPr>
        </p:nvSpPr>
        <p:spPr>
          <a:xfrm>
            <a:off x="4766733" y="273053"/>
            <a:ext cx="6815700" cy="58530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0" name="Google Shape;60;p9"/>
          <p:cNvSpPr txBox="1"/>
          <p:nvPr>
            <p:ph idx="2" type="body"/>
          </p:nvPr>
        </p:nvSpPr>
        <p:spPr>
          <a:xfrm>
            <a:off x="609602" y="1435103"/>
            <a:ext cx="4011000" cy="46911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1" name="Google Shape;61;p9"/>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2389717" y="4800600"/>
            <a:ext cx="7315200" cy="5667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2000"/>
              <a:buFont typeface="Verdana"/>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p:nvPr>
            <p:ph idx="2" type="pic"/>
          </p:nvPr>
        </p:nvSpPr>
        <p:spPr>
          <a:xfrm>
            <a:off x="2389717" y="612775"/>
            <a:ext cx="7315200" cy="4114800"/>
          </a:xfrm>
          <a:prstGeom prst="rect">
            <a:avLst/>
          </a:prstGeom>
          <a:noFill/>
          <a:ln>
            <a:noFill/>
          </a:ln>
        </p:spPr>
      </p:sp>
      <p:sp>
        <p:nvSpPr>
          <p:cNvPr id="67" name="Google Shape;67;p10"/>
          <p:cNvSpPr txBox="1"/>
          <p:nvPr>
            <p:ph idx="1" type="body"/>
          </p:nvPr>
        </p:nvSpPr>
        <p:spPr>
          <a:xfrm>
            <a:off x="2389717" y="5367338"/>
            <a:ext cx="7315200" cy="8049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8" name="Google Shape;68;p10"/>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FF0000"/>
              </a:buClr>
              <a:buSzPts val="2800"/>
              <a:buFont typeface="Verdana"/>
              <a:buNone/>
              <a:defRPr b="1" i="0" sz="2800" u="none" cap="none" strike="noStrike">
                <a:solidFill>
                  <a:srgbClr val="FF0000"/>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Verdana"/>
                <a:ea typeface="Verdana"/>
                <a:cs typeface="Verdana"/>
                <a:sym typeface="Verdana"/>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Verdana"/>
                <a:ea typeface="Verdana"/>
                <a:cs typeface="Verdana"/>
                <a:sym typeface="Verdana"/>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Verdana"/>
                <a:ea typeface="Verdana"/>
                <a:cs typeface="Verdana"/>
                <a:sym typeface="Verdan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9pPr>
          </a:lstStyle>
          <a:p/>
        </p:txBody>
      </p:sp>
      <p:sp>
        <p:nvSpPr>
          <p:cNvPr id="8" name="Google Shape;8;p1"/>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9pPr>
          </a:lstStyle>
          <a:p/>
        </p:txBody>
      </p:sp>
      <p:sp>
        <p:nvSpPr>
          <p:cNvPr id="9" name="Google Shape;9;p1"/>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9pPr>
          </a:lstStyle>
          <a:p/>
        </p:txBody>
      </p:sp>
      <p:sp>
        <p:nvSpPr>
          <p:cNvPr id="10" name="Google Shape;10;p1"/>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cxnSp>
        <p:nvCxnSpPr>
          <p:cNvPr id="11" name="Google Shape;11;p1"/>
          <p:cNvCxnSpPr/>
          <p:nvPr/>
        </p:nvCxnSpPr>
        <p:spPr>
          <a:xfrm>
            <a:off x="812800" y="914400"/>
            <a:ext cx="10668000" cy="0"/>
          </a:xfrm>
          <a:prstGeom prst="straightConnector1">
            <a:avLst/>
          </a:prstGeom>
          <a:noFill/>
          <a:ln cap="flat" cmpd="thickThin" w="57150">
            <a:solidFill>
              <a:schemeClr val="dk1"/>
            </a:solidFill>
            <a:prstDash val="solid"/>
            <a:round/>
            <a:headEnd len="sm" w="sm" type="none"/>
            <a:tailEnd len="sm" w="sm" type="none"/>
          </a:ln>
        </p:spPr>
      </p:cxnSp>
      <p:pic>
        <p:nvPicPr>
          <p:cNvPr id="12" name="Google Shape;12;p1"/>
          <p:cNvPicPr preferRelativeResize="0"/>
          <p:nvPr/>
        </p:nvPicPr>
        <p:blipFill rotWithShape="1">
          <a:blip r:embed="rId1">
            <a:alphaModFix/>
          </a:blip>
          <a:srcRect b="18045" l="0" r="0" t="0"/>
          <a:stretch/>
        </p:blipFill>
        <p:spPr>
          <a:xfrm>
            <a:off x="0" y="5991366"/>
            <a:ext cx="12192001" cy="86663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github.com/ashwin2947/PGRKAM-Smart-Assistan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3"/>
          <p:cNvSpPr txBox="1"/>
          <p:nvPr>
            <p:ph type="ctrTitle"/>
          </p:nvPr>
        </p:nvSpPr>
        <p:spPr>
          <a:xfrm>
            <a:off x="790469" y="1069102"/>
            <a:ext cx="10363200" cy="962898"/>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17365D"/>
              </a:buClr>
              <a:buSzPts val="2800"/>
              <a:buFont typeface="Verdana"/>
              <a:buNone/>
            </a:pPr>
            <a:r>
              <a:rPr lang="en-US" sz="2400">
                <a:solidFill>
                  <a:schemeClr val="dk1"/>
                </a:solidFill>
                <a:latin typeface="Cambria"/>
                <a:ea typeface="Cambria"/>
                <a:cs typeface="Cambria"/>
                <a:sym typeface="Cambria"/>
              </a:rPr>
              <a:t>PGRKAM Smart Assistant: An LLM-Powered Conversational Platform for Job Seekers</a:t>
            </a:r>
            <a:endParaRPr sz="2400">
              <a:solidFill>
                <a:schemeClr val="dk1"/>
              </a:solidFill>
              <a:latin typeface="Cambria"/>
              <a:ea typeface="Cambria"/>
              <a:cs typeface="Cambria"/>
              <a:sym typeface="Cambria"/>
            </a:endParaRPr>
          </a:p>
        </p:txBody>
      </p:sp>
      <p:sp>
        <p:nvSpPr>
          <p:cNvPr id="88" name="Google Shape;88;p13"/>
          <p:cNvSpPr txBox="1"/>
          <p:nvPr>
            <p:ph idx="1" type="subTitle"/>
          </p:nvPr>
        </p:nvSpPr>
        <p:spPr>
          <a:xfrm>
            <a:off x="790468" y="2045352"/>
            <a:ext cx="4391131" cy="552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17365D"/>
              </a:buClr>
              <a:buSzPts val="2000"/>
              <a:buNone/>
            </a:pPr>
            <a:r>
              <a:rPr lang="en-US" sz="1800">
                <a:latin typeface="Cambria"/>
                <a:ea typeface="Cambria"/>
                <a:cs typeface="Cambria"/>
                <a:sym typeface="Cambria"/>
              </a:rPr>
              <a:t>Batch Number: CAI_36</a:t>
            </a:r>
            <a:endParaRPr sz="1800">
              <a:latin typeface="Cambria"/>
              <a:ea typeface="Cambria"/>
              <a:cs typeface="Cambria"/>
              <a:sym typeface="Cambria"/>
            </a:endParaRPr>
          </a:p>
        </p:txBody>
      </p:sp>
      <p:sp>
        <p:nvSpPr>
          <p:cNvPr id="89" name="Google Shape;89;p13"/>
          <p:cNvSpPr txBox="1"/>
          <p:nvPr/>
        </p:nvSpPr>
        <p:spPr>
          <a:xfrm>
            <a:off x="6480195" y="2513340"/>
            <a:ext cx="5514300" cy="2020560"/>
          </a:xfrm>
          <a:prstGeom prst="rect">
            <a:avLst/>
          </a:prstGeom>
          <a:noFill/>
          <a:ln>
            <a:noFill/>
          </a:ln>
        </p:spPr>
        <p:txBody>
          <a:bodyPr anchorCtr="0" anchor="t" bIns="45700" lIns="91425" spcFirstLastPara="1" rIns="91425" wrap="square" tIns="45700">
            <a:normAutofit lnSpcReduction="20000"/>
          </a:bodyPr>
          <a:lstStyle/>
          <a:p>
            <a:pPr indent="0" lvl="0" marL="0" marR="0" rtl="0" algn="ctr">
              <a:lnSpc>
                <a:spcPct val="100000"/>
              </a:lnSpc>
              <a:spcBef>
                <a:spcPts val="0"/>
              </a:spcBef>
              <a:spcAft>
                <a:spcPts val="0"/>
              </a:spcAft>
              <a:buClr>
                <a:srgbClr val="17365D"/>
              </a:buClr>
              <a:buSzPts val="2000"/>
              <a:buFont typeface="Arial"/>
              <a:buNone/>
            </a:pPr>
            <a:r>
              <a:rPr b="1" i="0" lang="en-US" sz="1800" u="none" cap="none" strike="noStrike">
                <a:solidFill>
                  <a:srgbClr val="17365D"/>
                </a:solidFill>
                <a:latin typeface="Cambria"/>
                <a:ea typeface="Cambria"/>
                <a:cs typeface="Cambria"/>
                <a:sym typeface="Cambria"/>
              </a:rPr>
              <a:t>Under the Supervision of,</a:t>
            </a:r>
            <a:endParaRPr b="0" i="0" sz="1800" u="none" cap="none" strike="noStrike">
              <a:solidFill>
                <a:srgbClr val="000000"/>
              </a:solidFill>
              <a:latin typeface="Cambria"/>
              <a:ea typeface="Cambria"/>
              <a:cs typeface="Cambria"/>
              <a:sym typeface="Cambria"/>
            </a:endParaRPr>
          </a:p>
          <a:p>
            <a:pPr indent="0" lvl="0" marL="0" marR="0" rtl="0" algn="ctr">
              <a:lnSpc>
                <a:spcPct val="100000"/>
              </a:lnSpc>
              <a:spcBef>
                <a:spcPts val="400"/>
              </a:spcBef>
              <a:spcAft>
                <a:spcPts val="0"/>
              </a:spcAft>
              <a:buClr>
                <a:srgbClr val="17365D"/>
              </a:buClr>
              <a:buSzPts val="2000"/>
              <a:buFont typeface="Arial"/>
              <a:buNone/>
            </a:pPr>
            <a:r>
              <a:t/>
            </a:r>
            <a:endParaRPr b="1" i="0" sz="2000" u="none" cap="none" strike="noStrike">
              <a:solidFill>
                <a:srgbClr val="17365D"/>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ts val="1700"/>
              <a:buFont typeface="Arial"/>
              <a:buNone/>
            </a:pPr>
            <a:r>
              <a:rPr b="1" i="0" lang="en-US" sz="1700" u="none" cap="none" strike="noStrike">
                <a:solidFill>
                  <a:srgbClr val="17365D"/>
                </a:solidFill>
                <a:latin typeface="Cambria"/>
                <a:ea typeface="Cambria"/>
                <a:cs typeface="Cambria"/>
                <a:sym typeface="Cambria"/>
              </a:rPr>
              <a:t>Mr. Jai Kumar B</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ts val="1700"/>
              <a:buFont typeface="Arial"/>
              <a:buNone/>
            </a:pPr>
            <a:r>
              <a:rPr b="1" i="0" lang="en-US" sz="1700" u="none" cap="none" strike="noStrike">
                <a:solidFill>
                  <a:srgbClr val="17365D"/>
                </a:solidFill>
                <a:latin typeface="Cambria"/>
                <a:ea typeface="Cambria"/>
                <a:cs typeface="Cambria"/>
                <a:sym typeface="Cambria"/>
              </a:rPr>
              <a:t>Assistant Professor</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ts val="1700"/>
              <a:buFont typeface="Arial"/>
              <a:buNone/>
            </a:pPr>
            <a:r>
              <a:rPr b="1" i="0" lang="en-US" sz="1700" u="none" cap="none" strike="noStrike">
                <a:solidFill>
                  <a:srgbClr val="17365D"/>
                </a:solidFill>
                <a:latin typeface="Cambria"/>
                <a:ea typeface="Cambria"/>
                <a:cs typeface="Cambria"/>
                <a:sym typeface="Cambria"/>
              </a:rPr>
              <a:t>School of Computer Science and Engineering</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ts val="1700"/>
              <a:buFont typeface="Arial"/>
              <a:buNone/>
            </a:pPr>
            <a:r>
              <a:rPr b="1" i="0" lang="en-US" sz="1700" u="none" cap="none" strike="noStrike">
                <a:solidFill>
                  <a:srgbClr val="17365D"/>
                </a:solidFill>
                <a:latin typeface="Cambria"/>
                <a:ea typeface="Cambria"/>
                <a:cs typeface="Cambria"/>
                <a:sym typeface="Cambria"/>
              </a:rPr>
              <a:t>Presidency University</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400"/>
              </a:spcBef>
              <a:spcAft>
                <a:spcPts val="0"/>
              </a:spcAft>
              <a:buClr>
                <a:srgbClr val="17365D"/>
              </a:buClr>
              <a:buSzPts val="2000"/>
              <a:buFont typeface="Arial"/>
              <a:buNone/>
            </a:pPr>
            <a:r>
              <a:t/>
            </a:r>
            <a:endParaRPr b="1" i="0" sz="2000" u="none" cap="none" strike="noStrike">
              <a:solidFill>
                <a:srgbClr val="17365D"/>
              </a:solidFill>
              <a:latin typeface="Cambria"/>
              <a:ea typeface="Cambria"/>
              <a:cs typeface="Cambria"/>
              <a:sym typeface="Cambria"/>
            </a:endParaRPr>
          </a:p>
        </p:txBody>
      </p:sp>
      <p:graphicFrame>
        <p:nvGraphicFramePr>
          <p:cNvPr id="90" name="Google Shape;90;p13"/>
          <p:cNvGraphicFramePr/>
          <p:nvPr/>
        </p:nvGraphicFramePr>
        <p:xfrm>
          <a:off x="553347" y="2721840"/>
          <a:ext cx="3000000" cy="3000000"/>
        </p:xfrm>
        <a:graphic>
          <a:graphicData uri="http://schemas.openxmlformats.org/drawingml/2006/table">
            <a:tbl>
              <a:tblPr bandRow="1" firstRow="1">
                <a:noFill/>
                <a:tableStyleId>{5339A38A-E410-4213-8FE2-9A68890BE696}</a:tableStyleId>
              </a:tblPr>
              <a:tblGrid>
                <a:gridCol w="2085000"/>
                <a:gridCol w="3333675"/>
              </a:tblGrid>
              <a:tr h="306250">
                <a:tc>
                  <a:txBody>
                    <a:bodyPr/>
                    <a:lstStyle/>
                    <a:p>
                      <a:pPr indent="0" lvl="1"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17365D"/>
                          </a:solidFill>
                        </a:rPr>
                        <a:t>Roll Number</a:t>
                      </a:r>
                      <a:endParaRPr b="1" sz="1800" u="none" cap="none" strike="noStrike">
                        <a:solidFill>
                          <a:srgbClr val="17365D"/>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17365D"/>
                          </a:solidFill>
                        </a:rPr>
                        <a:t>Student Name</a:t>
                      </a:r>
                      <a:endParaRPr b="1" sz="1800" u="none" cap="none" strike="noStrike">
                        <a:solidFill>
                          <a:srgbClr val="17365D"/>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6250">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6250">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6250">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6250">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6250">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91" name="Google Shape;91;p13"/>
          <p:cNvSpPr txBox="1"/>
          <p:nvPr/>
        </p:nvSpPr>
        <p:spPr>
          <a:xfrm>
            <a:off x="2832225" y="136441"/>
            <a:ext cx="5498973" cy="72937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17365D"/>
              </a:buClr>
              <a:buSzPts val="1800"/>
              <a:buFont typeface="Arial"/>
              <a:buNone/>
            </a:pPr>
            <a:r>
              <a:rPr b="1" i="0" lang="en-US" sz="1800" u="none" cap="none" strike="noStrike">
                <a:solidFill>
                  <a:srgbClr val="17365D"/>
                </a:solidFill>
                <a:latin typeface="Cambria"/>
                <a:ea typeface="Cambria"/>
                <a:cs typeface="Cambria"/>
                <a:sym typeface="Cambria"/>
              </a:rPr>
              <a:t>CSE7101- Capstone Project</a:t>
            </a:r>
            <a:endParaRPr b="0" i="0" sz="1800" u="none" cap="none" strike="noStrike">
              <a:solidFill>
                <a:srgbClr val="000000"/>
              </a:solidFill>
              <a:latin typeface="Cambria"/>
              <a:ea typeface="Cambria"/>
              <a:cs typeface="Cambria"/>
              <a:sym typeface="Cambria"/>
            </a:endParaRPr>
          </a:p>
          <a:p>
            <a:pPr indent="0" lvl="0" marL="0" marR="0" rtl="0" algn="ctr">
              <a:lnSpc>
                <a:spcPct val="100000"/>
              </a:lnSpc>
              <a:spcBef>
                <a:spcPts val="310"/>
              </a:spcBef>
              <a:spcAft>
                <a:spcPts val="0"/>
              </a:spcAft>
              <a:buClr>
                <a:srgbClr val="17365D"/>
              </a:buClr>
              <a:buSzPts val="1800"/>
              <a:buFont typeface="Arial"/>
              <a:buNone/>
            </a:pPr>
            <a:r>
              <a:rPr b="1" i="0" lang="en-US" sz="1800" u="none" cap="none" strike="noStrike">
                <a:solidFill>
                  <a:srgbClr val="17365D"/>
                </a:solidFill>
                <a:latin typeface="Cambria"/>
                <a:ea typeface="Cambria"/>
                <a:cs typeface="Cambria"/>
                <a:sym typeface="Cambria"/>
              </a:rPr>
              <a:t>Review-1</a:t>
            </a:r>
            <a:endParaRPr b="1" i="0" sz="1800" u="none" cap="none" strike="noStrike">
              <a:solidFill>
                <a:srgbClr val="17365D"/>
              </a:solidFill>
              <a:latin typeface="Cambria"/>
              <a:ea typeface="Cambria"/>
              <a:cs typeface="Cambria"/>
              <a:sym typeface="Cambria"/>
            </a:endParaRPr>
          </a:p>
        </p:txBody>
      </p:sp>
      <p:sp>
        <p:nvSpPr>
          <p:cNvPr id="92" name="Google Shape;92;p13"/>
          <p:cNvSpPr txBox="1"/>
          <p:nvPr/>
        </p:nvSpPr>
        <p:spPr>
          <a:xfrm>
            <a:off x="790474" y="4533900"/>
            <a:ext cx="11459400" cy="1562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65D"/>
              </a:buClr>
              <a:buSzPts val="1800"/>
              <a:buFont typeface="Arial"/>
              <a:buNone/>
            </a:pPr>
            <a:r>
              <a:rPr b="1" i="0" lang="en-US" sz="1800" u="none" cap="none" strike="noStrike">
                <a:solidFill>
                  <a:schemeClr val="accent1"/>
                </a:solidFill>
                <a:latin typeface="Cambria"/>
                <a:ea typeface="Cambria"/>
                <a:cs typeface="Cambria"/>
                <a:sym typeface="Cambria"/>
              </a:rPr>
              <a:t>Name of the Program: </a:t>
            </a:r>
            <a:r>
              <a:rPr b="1" i="0" lang="en-US" sz="1800" u="none" cap="none" strike="noStrike">
                <a:solidFill>
                  <a:srgbClr val="FF0000"/>
                </a:solidFill>
                <a:latin typeface="Cambria"/>
                <a:ea typeface="Cambria"/>
                <a:cs typeface="Cambria"/>
                <a:sym typeface="Cambria"/>
              </a:rPr>
              <a:t>B.Tech CAI</a:t>
            </a:r>
            <a:endParaRPr>
              <a:solidFill>
                <a:srgbClr val="FF0000"/>
              </a:solidFill>
            </a:endParaRPr>
          </a:p>
          <a:p>
            <a:pPr indent="0" lvl="0" marL="0" marR="0" rtl="0" algn="l">
              <a:lnSpc>
                <a:spcPct val="100000"/>
              </a:lnSpc>
              <a:spcBef>
                <a:spcPts val="0"/>
              </a:spcBef>
              <a:spcAft>
                <a:spcPts val="0"/>
              </a:spcAft>
              <a:buClr>
                <a:srgbClr val="17365D"/>
              </a:buClr>
              <a:buSzPts val="1800"/>
              <a:buFont typeface="Arial"/>
              <a:buNone/>
            </a:pPr>
            <a:r>
              <a:rPr b="1" i="0" lang="en-US" sz="1800" u="none" cap="none" strike="noStrike">
                <a:solidFill>
                  <a:schemeClr val="accent1"/>
                </a:solidFill>
                <a:latin typeface="Cambria"/>
                <a:ea typeface="Cambria"/>
                <a:cs typeface="Cambria"/>
                <a:sym typeface="Cambria"/>
              </a:rPr>
              <a:t>Name of the HoD:</a:t>
            </a:r>
            <a:r>
              <a:rPr b="1" lang="en-US" sz="1800">
                <a:solidFill>
                  <a:schemeClr val="accent1"/>
                </a:solidFill>
                <a:latin typeface="Cambria"/>
                <a:ea typeface="Cambria"/>
                <a:cs typeface="Cambria"/>
                <a:sym typeface="Cambria"/>
              </a:rPr>
              <a:t> </a:t>
            </a:r>
            <a:r>
              <a:rPr b="1" i="0" lang="en-US" sz="1800" u="none" cap="none" strike="noStrike">
                <a:solidFill>
                  <a:srgbClr val="FF0000"/>
                </a:solidFill>
                <a:latin typeface="Cambria"/>
                <a:ea typeface="Cambria"/>
                <a:cs typeface="Cambria"/>
                <a:sym typeface="Cambria"/>
              </a:rPr>
              <a:t>Dr. Zafar Ali Khan N</a:t>
            </a:r>
            <a:endParaRPr/>
          </a:p>
          <a:p>
            <a:pPr indent="0" lvl="0" marL="0" marR="0" rtl="0" algn="l">
              <a:lnSpc>
                <a:spcPct val="100000"/>
              </a:lnSpc>
              <a:spcBef>
                <a:spcPts val="0"/>
              </a:spcBef>
              <a:spcAft>
                <a:spcPts val="0"/>
              </a:spcAft>
              <a:buNone/>
            </a:pPr>
            <a:r>
              <a:rPr b="1" i="0" lang="en-US" sz="1800" u="none" cap="none" strike="noStrike">
                <a:solidFill>
                  <a:schemeClr val="accent1"/>
                </a:solidFill>
                <a:latin typeface="Cambria"/>
                <a:ea typeface="Cambria"/>
                <a:cs typeface="Cambria"/>
                <a:sym typeface="Cambria"/>
              </a:rPr>
              <a:t>Name of the Program Project Coordinator: </a:t>
            </a:r>
            <a:r>
              <a:rPr b="1" lang="en-US" sz="1800">
                <a:solidFill>
                  <a:srgbClr val="FF0000"/>
                </a:solidFill>
                <a:latin typeface="Cambria"/>
                <a:ea typeface="Cambria"/>
                <a:cs typeface="Cambria"/>
                <a:sym typeface="Cambria"/>
              </a:rPr>
              <a:t>Dr. Afroz Pasha</a:t>
            </a:r>
            <a:endParaRPr/>
          </a:p>
          <a:p>
            <a:pPr indent="0" lvl="0" marL="0" marR="0" rtl="0" algn="l">
              <a:lnSpc>
                <a:spcPct val="100000"/>
              </a:lnSpc>
              <a:spcBef>
                <a:spcPts val="0"/>
              </a:spcBef>
              <a:spcAft>
                <a:spcPts val="0"/>
              </a:spcAft>
              <a:buNone/>
            </a:pPr>
            <a:r>
              <a:rPr b="1" i="0" lang="en-US" sz="1800" u="none" cap="none" strike="noStrike">
                <a:solidFill>
                  <a:schemeClr val="accent1"/>
                </a:solidFill>
                <a:latin typeface="Cambria"/>
                <a:ea typeface="Cambria"/>
                <a:cs typeface="Cambria"/>
                <a:sym typeface="Cambria"/>
              </a:rPr>
              <a:t>Name of the School Project Coordinators: </a:t>
            </a:r>
            <a:r>
              <a:rPr b="1" i="0" lang="en-US" sz="1800" u="none" cap="none" strike="noStrike">
                <a:solidFill>
                  <a:schemeClr val="dk1"/>
                </a:solidFill>
                <a:latin typeface="Cambria"/>
                <a:ea typeface="Cambria"/>
                <a:cs typeface="Cambria"/>
                <a:sym typeface="Cambria"/>
              </a:rPr>
              <a:t>Dr. Sampath A K , Dr. Geetha A </a:t>
            </a:r>
            <a:endParaRPr b="1" i="0" sz="1800" u="none" cap="none" strike="noStrike">
              <a:solidFill>
                <a:schemeClr val="dk1"/>
              </a:solidFill>
              <a:latin typeface="Cambria"/>
              <a:ea typeface="Cambria"/>
              <a:cs typeface="Cambria"/>
              <a:sym typeface="Cambria"/>
            </a:endParaRPr>
          </a:p>
        </p:txBody>
      </p:sp>
      <p:graphicFrame>
        <p:nvGraphicFramePr>
          <p:cNvPr id="93" name="Google Shape;93;p13"/>
          <p:cNvGraphicFramePr/>
          <p:nvPr/>
        </p:nvGraphicFramePr>
        <p:xfrm>
          <a:off x="790450" y="3163375"/>
          <a:ext cx="3000000" cy="3000000"/>
        </p:xfrm>
        <a:graphic>
          <a:graphicData uri="http://schemas.openxmlformats.org/drawingml/2006/table">
            <a:tbl>
              <a:tblPr>
                <a:noFill/>
                <a:tableStyleId>{53616D99-14B2-4D2D-A028-3D3804B7EB72}</a:tableStyleId>
              </a:tblPr>
              <a:tblGrid>
                <a:gridCol w="2590800"/>
                <a:gridCol w="2590800"/>
              </a:tblGrid>
              <a:tr h="381000">
                <a:tc>
                  <a:txBody>
                    <a:bodyPr/>
                    <a:lstStyle/>
                    <a:p>
                      <a:pPr indent="0" lvl="0" marL="0" rtl="0" algn="l">
                        <a:spcBef>
                          <a:spcPts val="0"/>
                        </a:spcBef>
                        <a:spcAft>
                          <a:spcPts val="0"/>
                        </a:spcAft>
                        <a:buNone/>
                      </a:pPr>
                      <a:r>
                        <a:rPr b="1" lang="en-US">
                          <a:latin typeface="Cambria"/>
                          <a:ea typeface="Cambria"/>
                          <a:cs typeface="Cambria"/>
                          <a:sym typeface="Cambria"/>
                        </a:rPr>
                        <a:t>20221CAI0042</a:t>
                      </a:r>
                      <a:endParaRPr b="1">
                        <a:latin typeface="Cambria"/>
                        <a:ea typeface="Cambria"/>
                        <a:cs typeface="Cambria"/>
                        <a:sym typeface="Cambria"/>
                      </a:endParaRPr>
                    </a:p>
                  </a:txBody>
                  <a:tcPr marT="91425" marB="91425" marR="91425" marL="91425"/>
                </a:tc>
                <a:tc>
                  <a:txBody>
                    <a:bodyPr/>
                    <a:lstStyle/>
                    <a:p>
                      <a:pPr indent="0" lvl="0" marL="0" rtl="0" algn="l">
                        <a:spcBef>
                          <a:spcPts val="0"/>
                        </a:spcBef>
                        <a:spcAft>
                          <a:spcPts val="0"/>
                        </a:spcAft>
                        <a:buNone/>
                      </a:pPr>
                      <a:r>
                        <a:rPr b="1" lang="en-US">
                          <a:latin typeface="Cambria"/>
                          <a:ea typeface="Cambria"/>
                          <a:cs typeface="Cambria"/>
                          <a:sym typeface="Cambria"/>
                        </a:rPr>
                        <a:t>ASHWIN R</a:t>
                      </a:r>
                      <a:endParaRPr b="1">
                        <a:latin typeface="Cambria"/>
                        <a:ea typeface="Cambria"/>
                        <a:cs typeface="Cambria"/>
                        <a:sym typeface="Cambria"/>
                      </a:endParaRPr>
                    </a:p>
                  </a:txBody>
                  <a:tcPr marT="91425" marB="91425" marR="91425" marL="91425"/>
                </a:tc>
              </a:tr>
              <a:tr h="381000">
                <a:tc>
                  <a:txBody>
                    <a:bodyPr/>
                    <a:lstStyle/>
                    <a:p>
                      <a:pPr indent="0" lvl="0" marL="0" rtl="0" algn="l">
                        <a:spcBef>
                          <a:spcPts val="0"/>
                        </a:spcBef>
                        <a:spcAft>
                          <a:spcPts val="0"/>
                        </a:spcAft>
                        <a:buNone/>
                      </a:pPr>
                      <a:r>
                        <a:rPr b="1" lang="en-US">
                          <a:solidFill>
                            <a:schemeClr val="dk1"/>
                          </a:solidFill>
                          <a:latin typeface="Cambria"/>
                          <a:ea typeface="Cambria"/>
                          <a:cs typeface="Cambria"/>
                          <a:sym typeface="Cambria"/>
                        </a:rPr>
                        <a:t>20221CAI0026</a:t>
                      </a:r>
                      <a:endParaRPr/>
                    </a:p>
                  </a:txBody>
                  <a:tcPr marT="91425" marB="91425" marR="91425" marL="91425"/>
                </a:tc>
                <a:tc>
                  <a:txBody>
                    <a:bodyPr/>
                    <a:lstStyle/>
                    <a:p>
                      <a:pPr indent="0" lvl="0" marL="0" rtl="0" algn="l">
                        <a:spcBef>
                          <a:spcPts val="0"/>
                        </a:spcBef>
                        <a:spcAft>
                          <a:spcPts val="0"/>
                        </a:spcAft>
                        <a:buNone/>
                      </a:pPr>
                      <a:r>
                        <a:rPr b="1" lang="en-US">
                          <a:latin typeface="Cambria"/>
                          <a:ea typeface="Cambria"/>
                          <a:cs typeface="Cambria"/>
                          <a:sym typeface="Cambria"/>
                        </a:rPr>
                        <a:t>SACHIN S</a:t>
                      </a:r>
                      <a:endParaRPr b="1">
                        <a:latin typeface="Cambria"/>
                        <a:ea typeface="Cambria"/>
                        <a:cs typeface="Cambria"/>
                        <a:sym typeface="Cambria"/>
                      </a:endParaRPr>
                    </a:p>
                  </a:txBody>
                  <a:tcPr marT="91425" marB="91425" marR="91425" marL="91425"/>
                </a:tc>
              </a:tr>
              <a:tr h="381000">
                <a:tc>
                  <a:txBody>
                    <a:bodyPr/>
                    <a:lstStyle/>
                    <a:p>
                      <a:pPr indent="0" lvl="0" marL="0" rtl="0" algn="l">
                        <a:spcBef>
                          <a:spcPts val="0"/>
                        </a:spcBef>
                        <a:spcAft>
                          <a:spcPts val="0"/>
                        </a:spcAft>
                        <a:buNone/>
                      </a:pPr>
                      <a:r>
                        <a:rPr b="1" lang="en-US">
                          <a:solidFill>
                            <a:schemeClr val="dk1"/>
                          </a:solidFill>
                          <a:latin typeface="Cambria"/>
                          <a:ea typeface="Cambria"/>
                          <a:cs typeface="Cambria"/>
                          <a:sym typeface="Cambria"/>
                        </a:rPr>
                        <a:t>20221CAI0017</a:t>
                      </a:r>
                      <a:endParaRPr/>
                    </a:p>
                  </a:txBody>
                  <a:tcPr marT="91425" marB="91425" marR="91425" marL="91425"/>
                </a:tc>
                <a:tc>
                  <a:txBody>
                    <a:bodyPr/>
                    <a:lstStyle/>
                    <a:p>
                      <a:pPr indent="0" lvl="0" marL="0" rtl="0" algn="l">
                        <a:spcBef>
                          <a:spcPts val="0"/>
                        </a:spcBef>
                        <a:spcAft>
                          <a:spcPts val="0"/>
                        </a:spcAft>
                        <a:buNone/>
                      </a:pPr>
                      <a:r>
                        <a:rPr b="1" lang="en-US">
                          <a:latin typeface="Cambria"/>
                          <a:ea typeface="Cambria"/>
                          <a:cs typeface="Cambria"/>
                          <a:sym typeface="Cambria"/>
                        </a:rPr>
                        <a:t>HARSHIT B</a:t>
                      </a:r>
                      <a:endParaRPr b="1">
                        <a:latin typeface="Cambria"/>
                        <a:ea typeface="Cambria"/>
                        <a:cs typeface="Cambria"/>
                        <a:sym typeface="Cambria"/>
                      </a:endParaRPr>
                    </a:p>
                  </a:txBody>
                  <a:tcPr marT="91425" marB="91425" marR="91425" marL="9142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n-US">
                <a:latin typeface="Cambria"/>
                <a:ea typeface="Cambria"/>
                <a:cs typeface="Cambria"/>
                <a:sym typeface="Cambria"/>
              </a:rPr>
              <a:t>References (IEEE Paper format)</a:t>
            </a:r>
            <a:endParaRPr>
              <a:latin typeface="Cambria"/>
              <a:ea typeface="Cambria"/>
              <a:cs typeface="Cambria"/>
              <a:sym typeface="Cambria"/>
            </a:endParaRPr>
          </a:p>
        </p:txBody>
      </p:sp>
      <p:sp>
        <p:nvSpPr>
          <p:cNvPr id="151" name="Google Shape;151;p22"/>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a:bodyPr>
          <a:lstStyle/>
          <a:p>
            <a:pPr indent="0" lvl="0" marL="152400" rtl="0" algn="l">
              <a:lnSpc>
                <a:spcPct val="115000"/>
              </a:lnSpc>
              <a:spcBef>
                <a:spcPts val="0"/>
              </a:spcBef>
              <a:spcAft>
                <a:spcPts val="0"/>
              </a:spcAft>
              <a:buSzPts val="2400"/>
              <a:buNone/>
            </a:pPr>
            <a:r>
              <a:rPr lang="en-US" sz="1500">
                <a:latin typeface="Raleway Medium"/>
                <a:ea typeface="Raleway Medium"/>
                <a:cs typeface="Raleway Medium"/>
                <a:sym typeface="Raleway Medium"/>
              </a:rPr>
              <a:t>[1]. A. Vaswani et al., "Attention Is All You Need," in </a:t>
            </a:r>
            <a:r>
              <a:rPr i="1" lang="en-US" sz="1500">
                <a:latin typeface="Raleway Medium"/>
                <a:ea typeface="Raleway Medium"/>
                <a:cs typeface="Raleway Medium"/>
                <a:sym typeface="Raleway Medium"/>
              </a:rPr>
              <a:t>Advances in Neural Information Processing Systems</a:t>
            </a:r>
            <a:r>
              <a:rPr lang="en-US" sz="1500">
                <a:latin typeface="Raleway Medium"/>
                <a:ea typeface="Raleway Medium"/>
                <a:cs typeface="Raleway Medium"/>
                <a:sym typeface="Raleway Medium"/>
              </a:rPr>
              <a:t>, vol. 30, pp. 5998–6008, 2017.</a:t>
            </a:r>
            <a:endParaRPr sz="1500">
              <a:latin typeface="Raleway Medium"/>
              <a:ea typeface="Raleway Medium"/>
              <a:cs typeface="Raleway Medium"/>
              <a:sym typeface="Raleway Medium"/>
            </a:endParaRPr>
          </a:p>
          <a:p>
            <a:pPr indent="0" lvl="0" marL="152400" rtl="0" algn="l">
              <a:lnSpc>
                <a:spcPct val="115000"/>
              </a:lnSpc>
              <a:spcBef>
                <a:spcPts val="0"/>
              </a:spcBef>
              <a:spcAft>
                <a:spcPts val="0"/>
              </a:spcAft>
              <a:buSzPts val="2400"/>
              <a:buNone/>
            </a:pPr>
            <a:r>
              <a:t/>
            </a:r>
            <a:endParaRPr sz="1500">
              <a:latin typeface="Raleway Medium"/>
              <a:ea typeface="Raleway Medium"/>
              <a:cs typeface="Raleway Medium"/>
              <a:sym typeface="Raleway Medium"/>
            </a:endParaRPr>
          </a:p>
          <a:p>
            <a:pPr indent="0" lvl="0" marL="152400" rtl="0" algn="l">
              <a:lnSpc>
                <a:spcPct val="115000"/>
              </a:lnSpc>
              <a:spcBef>
                <a:spcPts val="0"/>
              </a:spcBef>
              <a:spcAft>
                <a:spcPts val="0"/>
              </a:spcAft>
              <a:buSzPts val="2400"/>
              <a:buNone/>
            </a:pPr>
            <a:r>
              <a:rPr lang="en-US" sz="1500">
                <a:latin typeface="Raleway Medium"/>
                <a:ea typeface="Raleway Medium"/>
                <a:cs typeface="Raleway Medium"/>
                <a:sym typeface="Raleway Medium"/>
              </a:rPr>
              <a:t>[2]. S. F. Chen and G. D. Chen, "Smart Chatbot to Assist Users of Employment Websites in Job Search, Skill Development, and Networking Opportunities," in </a:t>
            </a:r>
            <a:r>
              <a:rPr i="1" lang="en-US" sz="1500">
                <a:latin typeface="Raleway Medium"/>
                <a:ea typeface="Raleway Medium"/>
                <a:cs typeface="Raleway Medium"/>
                <a:sym typeface="Raleway Medium"/>
              </a:rPr>
              <a:t>International Journal for Research in Applied Science &amp; Engineering Technology</a:t>
            </a:r>
            <a:r>
              <a:rPr lang="en-US" sz="1500">
                <a:latin typeface="Raleway Medium"/>
                <a:ea typeface="Raleway Medium"/>
                <a:cs typeface="Raleway Medium"/>
                <a:sym typeface="Raleway Medium"/>
              </a:rPr>
              <a:t>, vol. 12, no. 4, Apr. 2024.</a:t>
            </a:r>
            <a:endParaRPr sz="1500">
              <a:latin typeface="Raleway Medium"/>
              <a:ea typeface="Raleway Medium"/>
              <a:cs typeface="Raleway Medium"/>
              <a:sym typeface="Raleway Medium"/>
            </a:endParaRPr>
          </a:p>
          <a:p>
            <a:pPr indent="0" lvl="0" marL="152400" rtl="0" algn="l">
              <a:lnSpc>
                <a:spcPct val="115000"/>
              </a:lnSpc>
              <a:spcBef>
                <a:spcPts val="0"/>
              </a:spcBef>
              <a:spcAft>
                <a:spcPts val="0"/>
              </a:spcAft>
              <a:buSzPts val="2400"/>
              <a:buNone/>
            </a:pPr>
            <a:r>
              <a:t/>
            </a:r>
            <a:endParaRPr sz="1500">
              <a:latin typeface="Raleway Medium"/>
              <a:ea typeface="Raleway Medium"/>
              <a:cs typeface="Raleway Medium"/>
              <a:sym typeface="Raleway Medium"/>
            </a:endParaRPr>
          </a:p>
          <a:p>
            <a:pPr indent="0" lvl="0" marL="152400" rtl="0" algn="l">
              <a:lnSpc>
                <a:spcPct val="115000"/>
              </a:lnSpc>
              <a:spcBef>
                <a:spcPts val="0"/>
              </a:spcBef>
              <a:spcAft>
                <a:spcPts val="0"/>
              </a:spcAft>
              <a:buSzPts val="2400"/>
              <a:buNone/>
            </a:pPr>
            <a:r>
              <a:rPr lang="en-US" sz="1500">
                <a:latin typeface="Raleway Medium"/>
                <a:ea typeface="Raleway Medium"/>
                <a:cs typeface="Raleway Medium"/>
                <a:sym typeface="Raleway Medium"/>
              </a:rPr>
              <a:t>[3]. G. B. Satrya, P. T. Daely, and S. Y. Shin, “AI Based Multilingual College Enquiry Voice Bot Using Python,” </a:t>
            </a:r>
            <a:r>
              <a:rPr i="1" lang="en-US" sz="1500">
                <a:latin typeface="Raleway Medium"/>
                <a:ea typeface="Raleway Medium"/>
                <a:cs typeface="Raleway Medium"/>
                <a:sym typeface="Raleway Medium"/>
              </a:rPr>
              <a:t>ResearchGate</a:t>
            </a:r>
            <a:r>
              <a:rPr lang="en-US" sz="1500">
                <a:latin typeface="Raleway Medium"/>
                <a:ea typeface="Raleway Medium"/>
                <a:cs typeface="Raleway Medium"/>
                <a:sym typeface="Raleway Medium"/>
              </a:rPr>
              <a:t>, May 2024.</a:t>
            </a:r>
            <a:endParaRPr sz="1500">
              <a:latin typeface="Raleway Medium"/>
              <a:ea typeface="Raleway Medium"/>
              <a:cs typeface="Raleway Medium"/>
              <a:sym typeface="Raleway Medium"/>
            </a:endParaRPr>
          </a:p>
          <a:p>
            <a:pPr indent="0" lvl="0" marL="152400" rtl="0" algn="l">
              <a:lnSpc>
                <a:spcPct val="115000"/>
              </a:lnSpc>
              <a:spcBef>
                <a:spcPts val="0"/>
              </a:spcBef>
              <a:spcAft>
                <a:spcPts val="0"/>
              </a:spcAft>
              <a:buSzPts val="2400"/>
              <a:buNone/>
            </a:pPr>
            <a:r>
              <a:t/>
            </a:r>
            <a:endParaRPr sz="1500">
              <a:latin typeface="Raleway Medium"/>
              <a:ea typeface="Raleway Medium"/>
              <a:cs typeface="Raleway Medium"/>
              <a:sym typeface="Raleway Medium"/>
            </a:endParaRPr>
          </a:p>
          <a:p>
            <a:pPr indent="0" lvl="0" marL="152400" rtl="0" algn="l">
              <a:lnSpc>
                <a:spcPct val="115000"/>
              </a:lnSpc>
              <a:spcBef>
                <a:spcPts val="0"/>
              </a:spcBef>
              <a:spcAft>
                <a:spcPts val="0"/>
              </a:spcAft>
              <a:buSzPts val="2400"/>
              <a:buNone/>
            </a:pPr>
            <a:r>
              <a:rPr lang="en-US" sz="1500">
                <a:latin typeface="Raleway Medium"/>
                <a:ea typeface="Raleway Medium"/>
                <a:cs typeface="Raleway Medium"/>
                <a:sym typeface="Raleway Medium"/>
              </a:rPr>
              <a:t>[4]. V. Sharma and P. K. Gupta, "Recommendation System using NLP and Collaborative Filtering," </a:t>
            </a:r>
            <a:r>
              <a:rPr i="1" lang="en-US" sz="1500">
                <a:latin typeface="Raleway Medium"/>
                <a:ea typeface="Raleway Medium"/>
                <a:cs typeface="Raleway Medium"/>
                <a:sym typeface="Raleway Medium"/>
              </a:rPr>
              <a:t>ResearchGate</a:t>
            </a:r>
            <a:r>
              <a:rPr lang="en-US" sz="1500">
                <a:latin typeface="Raleway Medium"/>
                <a:ea typeface="Raleway Medium"/>
                <a:cs typeface="Raleway Medium"/>
                <a:sym typeface="Raleway Medium"/>
              </a:rPr>
              <a:t>, May 2023.</a:t>
            </a:r>
            <a:endParaRPr sz="1500">
              <a:latin typeface="Raleway Medium"/>
              <a:ea typeface="Raleway Medium"/>
              <a:cs typeface="Raleway Medium"/>
              <a:sym typeface="Raleway Medium"/>
            </a:endParaRPr>
          </a:p>
          <a:p>
            <a:pPr indent="0" lvl="0" marL="152400" rtl="0" algn="l">
              <a:lnSpc>
                <a:spcPct val="115000"/>
              </a:lnSpc>
              <a:spcBef>
                <a:spcPts val="0"/>
              </a:spcBef>
              <a:spcAft>
                <a:spcPts val="0"/>
              </a:spcAft>
              <a:buSzPts val="2400"/>
              <a:buNone/>
            </a:pPr>
            <a:r>
              <a:t/>
            </a:r>
            <a:endParaRPr sz="1500">
              <a:latin typeface="Raleway Medium"/>
              <a:ea typeface="Raleway Medium"/>
              <a:cs typeface="Raleway Medium"/>
              <a:sym typeface="Raleway Medium"/>
            </a:endParaRPr>
          </a:p>
          <a:p>
            <a:pPr indent="0" lvl="0" marL="152400" rtl="0" algn="l">
              <a:lnSpc>
                <a:spcPct val="115000"/>
              </a:lnSpc>
              <a:spcBef>
                <a:spcPts val="0"/>
              </a:spcBef>
              <a:spcAft>
                <a:spcPts val="0"/>
              </a:spcAft>
              <a:buSzPts val="2400"/>
              <a:buNone/>
            </a:pPr>
            <a:r>
              <a:rPr lang="en-US" sz="1500">
                <a:latin typeface="Raleway Medium"/>
                <a:ea typeface="Raleway Medium"/>
                <a:cs typeface="Raleway Medium"/>
                <a:sym typeface="Raleway Medium"/>
              </a:rPr>
              <a:t>[5]. G. K. Jain and P. Sravanthi, “Smart Career Advisor: A Machine Learning based Recommendation System,” in </a:t>
            </a:r>
            <a:r>
              <a:rPr i="1" lang="en-US" sz="1500">
                <a:latin typeface="Raleway Medium"/>
                <a:ea typeface="Raleway Medium"/>
                <a:cs typeface="Raleway Medium"/>
                <a:sym typeface="Raleway Medium"/>
              </a:rPr>
              <a:t>IEEE Xplore</a:t>
            </a:r>
            <a:r>
              <a:rPr lang="en-US" sz="1500">
                <a:latin typeface="Raleway Medium"/>
                <a:ea typeface="Raleway Medium"/>
                <a:cs typeface="Raleway Medium"/>
                <a:sym typeface="Raleway Medium"/>
              </a:rPr>
              <a:t>, Mar. 2024.</a:t>
            </a:r>
            <a:endParaRPr sz="1500">
              <a:latin typeface="Raleway Medium"/>
              <a:ea typeface="Raleway Medium"/>
              <a:cs typeface="Raleway Medium"/>
              <a:sym typeface="Raleway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3"/>
          <p:cNvPicPr preferRelativeResize="0"/>
          <p:nvPr/>
        </p:nvPicPr>
        <p:blipFill rotWithShape="1">
          <a:blip r:embed="rId3">
            <a:alphaModFix/>
          </a:blip>
          <a:srcRect b="0" l="0" r="0" t="0"/>
          <a:stretch/>
        </p:blipFill>
        <p:spPr>
          <a:xfrm>
            <a:off x="4082811" y="1441315"/>
            <a:ext cx="3893305" cy="393547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US">
                <a:latin typeface="Cambria"/>
                <a:ea typeface="Cambria"/>
                <a:cs typeface="Cambria"/>
                <a:sym typeface="Cambria"/>
              </a:rPr>
              <a:t>Problem Statement Number: PSCS_17</a:t>
            </a:r>
            <a:endParaRPr>
              <a:latin typeface="Cambria"/>
              <a:ea typeface="Cambria"/>
              <a:cs typeface="Cambria"/>
              <a:sym typeface="Cambria"/>
            </a:endParaRPr>
          </a:p>
        </p:txBody>
      </p:sp>
      <p:sp>
        <p:nvSpPr>
          <p:cNvPr id="99" name="Google Shape;99;p14"/>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fontScale="77500" lnSpcReduction="20000"/>
          </a:bodyPr>
          <a:lstStyle/>
          <a:p>
            <a:pPr indent="-190500" lvl="0" marL="342900" rtl="0" algn="just">
              <a:lnSpc>
                <a:spcPct val="100000"/>
              </a:lnSpc>
              <a:spcBef>
                <a:spcPts val="0"/>
              </a:spcBef>
              <a:spcAft>
                <a:spcPts val="0"/>
              </a:spcAft>
              <a:buSzPct val="100000"/>
              <a:buNone/>
            </a:pPr>
            <a:r>
              <a:rPr b="1" lang="en-US">
                <a:latin typeface="Cambria"/>
                <a:ea typeface="Cambria"/>
                <a:cs typeface="Cambria"/>
                <a:sym typeface="Cambria"/>
              </a:rPr>
              <a:t>Organization:</a:t>
            </a:r>
            <a:r>
              <a:rPr lang="en-US">
                <a:latin typeface="Cambria"/>
                <a:ea typeface="Cambria"/>
                <a:cs typeface="Cambria"/>
                <a:sym typeface="Cambria"/>
              </a:rPr>
              <a:t> </a:t>
            </a:r>
            <a:r>
              <a:rPr b="1" lang="en-US">
                <a:solidFill>
                  <a:srgbClr val="45818E"/>
                </a:solidFill>
                <a:latin typeface="Cambria"/>
                <a:ea typeface="Cambria"/>
                <a:cs typeface="Cambria"/>
                <a:sym typeface="Cambria"/>
              </a:rPr>
              <a:t>“Government of Punjab”</a:t>
            </a:r>
            <a:endParaRPr b="1">
              <a:solidFill>
                <a:srgbClr val="45818E"/>
              </a:solidFill>
              <a:latin typeface="Cambria"/>
              <a:ea typeface="Cambria"/>
              <a:cs typeface="Cambria"/>
              <a:sym typeface="Cambria"/>
            </a:endParaRPr>
          </a:p>
          <a:p>
            <a:pPr indent="-190500" lvl="0" marL="342900" rtl="0" algn="just">
              <a:lnSpc>
                <a:spcPct val="100000"/>
              </a:lnSpc>
              <a:spcBef>
                <a:spcPts val="0"/>
              </a:spcBef>
              <a:spcAft>
                <a:spcPts val="0"/>
              </a:spcAft>
              <a:buSzPct val="100000"/>
              <a:buNone/>
            </a:pPr>
            <a:r>
              <a:t/>
            </a:r>
            <a:endParaRPr b="1">
              <a:solidFill>
                <a:srgbClr val="45818E"/>
              </a:solidFill>
              <a:latin typeface="Cambria"/>
              <a:ea typeface="Cambria"/>
              <a:cs typeface="Cambria"/>
              <a:sym typeface="Cambria"/>
            </a:endParaRPr>
          </a:p>
          <a:p>
            <a:pPr indent="-190500" lvl="0" marL="342900" rtl="0" algn="just">
              <a:lnSpc>
                <a:spcPct val="200000"/>
              </a:lnSpc>
              <a:spcBef>
                <a:spcPts val="0"/>
              </a:spcBef>
              <a:spcAft>
                <a:spcPts val="0"/>
              </a:spcAft>
              <a:buSzPct val="100000"/>
              <a:buNone/>
            </a:pPr>
            <a:r>
              <a:rPr b="1" lang="en-US">
                <a:latin typeface="Cambria"/>
                <a:ea typeface="Cambria"/>
                <a:cs typeface="Cambria"/>
                <a:sym typeface="Cambria"/>
              </a:rPr>
              <a:t>Category (Hardware / Software / Both) :</a:t>
            </a:r>
            <a:r>
              <a:rPr lang="en-US">
                <a:latin typeface="Cambria"/>
                <a:ea typeface="Cambria"/>
                <a:cs typeface="Cambria"/>
                <a:sym typeface="Cambria"/>
              </a:rPr>
              <a:t> “</a:t>
            </a:r>
            <a:r>
              <a:rPr b="1" lang="en-US">
                <a:solidFill>
                  <a:srgbClr val="45818E"/>
                </a:solidFill>
                <a:latin typeface="Cambria"/>
                <a:ea typeface="Cambria"/>
                <a:cs typeface="Cambria"/>
                <a:sym typeface="Cambria"/>
              </a:rPr>
              <a:t>Software</a:t>
            </a:r>
            <a:r>
              <a:rPr lang="en-US">
                <a:latin typeface="Cambria"/>
                <a:ea typeface="Cambria"/>
                <a:cs typeface="Cambria"/>
                <a:sym typeface="Cambria"/>
              </a:rPr>
              <a:t>”</a:t>
            </a:r>
            <a:endParaRPr/>
          </a:p>
          <a:p>
            <a:pPr indent="-190500" lvl="0" marL="342900" rtl="0" algn="just">
              <a:lnSpc>
                <a:spcPct val="200000"/>
              </a:lnSpc>
              <a:spcBef>
                <a:spcPts val="0"/>
              </a:spcBef>
              <a:spcAft>
                <a:spcPts val="0"/>
              </a:spcAft>
              <a:buSzPct val="100000"/>
              <a:buNone/>
            </a:pPr>
            <a:r>
              <a:rPr b="1" lang="en-US">
                <a:latin typeface="Cambria"/>
                <a:ea typeface="Cambria"/>
                <a:cs typeface="Cambria"/>
                <a:sym typeface="Cambria"/>
              </a:rPr>
              <a:t>Problem Description:</a:t>
            </a:r>
            <a:r>
              <a:rPr lang="en-US">
                <a:latin typeface="Cambria"/>
                <a:ea typeface="Cambria"/>
                <a:cs typeface="Cambria"/>
                <a:sym typeface="Cambria"/>
              </a:rPr>
              <a:t> “</a:t>
            </a:r>
            <a:r>
              <a:rPr b="1" lang="en-US">
                <a:solidFill>
                  <a:srgbClr val="45818E"/>
                </a:solidFill>
                <a:latin typeface="Cambria"/>
                <a:ea typeface="Cambria"/>
                <a:cs typeface="Cambria"/>
                <a:sym typeface="Cambria"/>
              </a:rPr>
              <a:t>The Employment Department at present has a digital platform www.pgrkam.com and its mobile application to provide almost all services offered to job seekers and employers through digital means. The portal has multiple modules like private sector jobs, government jobs, self-employment avenues, foreign jobs, foreign study, counseling, guidance, induction into armed forces, job melas, etc. Currently, when a user visits the portal/app, there is no hand-holding mechanism to help the user get to the part of the digital platform which will resolve his queries. The user is required to navigate across multiple modules on the portal/ app to search for answers.</a:t>
            </a:r>
            <a:r>
              <a:rPr lang="en-US">
                <a:latin typeface="Cambria"/>
                <a:ea typeface="Cambria"/>
                <a:cs typeface="Cambria"/>
                <a:sym typeface="Cambria"/>
              </a:rPr>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US">
                <a:latin typeface="Cambria"/>
                <a:ea typeface="Cambria"/>
                <a:cs typeface="Cambria"/>
                <a:sym typeface="Cambria"/>
              </a:rPr>
              <a:t>Content</a:t>
            </a:r>
            <a:endParaRPr>
              <a:latin typeface="Cambria"/>
              <a:ea typeface="Cambria"/>
              <a:cs typeface="Cambria"/>
              <a:sym typeface="Cambria"/>
            </a:endParaRPr>
          </a:p>
        </p:txBody>
      </p:sp>
      <p:sp>
        <p:nvSpPr>
          <p:cNvPr id="105" name="Google Shape;105;p15"/>
          <p:cNvSpPr txBox="1"/>
          <p:nvPr>
            <p:ph idx="1" type="body"/>
          </p:nvPr>
        </p:nvSpPr>
        <p:spPr>
          <a:xfrm>
            <a:off x="762000" y="1091025"/>
            <a:ext cx="10668000" cy="2465100"/>
          </a:xfrm>
          <a:prstGeom prst="rect">
            <a:avLst/>
          </a:prstGeom>
          <a:noFill/>
          <a:ln>
            <a:noFill/>
          </a:ln>
        </p:spPr>
        <p:txBody>
          <a:bodyPr anchorCtr="0" anchor="t" bIns="45700" lIns="91425" spcFirstLastPara="1" rIns="91425" wrap="square" tIns="45700">
            <a:noAutofit/>
          </a:bodyPr>
          <a:lstStyle/>
          <a:p>
            <a:pPr indent="0" lvl="0" marL="0" rtl="0" algn="just">
              <a:lnSpc>
                <a:spcPct val="200000"/>
              </a:lnSpc>
              <a:spcBef>
                <a:spcPts val="0"/>
              </a:spcBef>
              <a:spcAft>
                <a:spcPts val="0"/>
              </a:spcAft>
              <a:buSzPts val="523"/>
              <a:buNone/>
            </a:pPr>
            <a:r>
              <a:rPr b="1" lang="en-US" sz="1740" u="sng">
                <a:latin typeface="Cambria"/>
                <a:ea typeface="Cambria"/>
                <a:cs typeface="Cambria"/>
                <a:sym typeface="Cambria"/>
              </a:rPr>
              <a:t>Problem Statement</a:t>
            </a:r>
            <a:endParaRPr sz="1740" u="sng">
              <a:latin typeface="Cambria"/>
              <a:ea typeface="Cambria"/>
              <a:cs typeface="Cambria"/>
              <a:sym typeface="Cambria"/>
            </a:endParaRPr>
          </a:p>
          <a:p>
            <a:pPr indent="0" lvl="0" marL="457200" rtl="0" algn="just">
              <a:lnSpc>
                <a:spcPct val="150000"/>
              </a:lnSpc>
              <a:spcBef>
                <a:spcPts val="0"/>
              </a:spcBef>
              <a:spcAft>
                <a:spcPts val="0"/>
              </a:spcAft>
              <a:buSzPts val="523"/>
              <a:buNone/>
            </a:pPr>
            <a:r>
              <a:rPr lang="en-US" sz="1540">
                <a:latin typeface="Cambria"/>
                <a:ea typeface="Cambria"/>
                <a:cs typeface="Cambria"/>
                <a:sym typeface="Cambria"/>
              </a:rPr>
              <a:t>	</a:t>
            </a:r>
            <a:r>
              <a:rPr lang="en-US" sz="1640">
                <a:latin typeface="Cambria"/>
                <a:ea typeface="Cambria"/>
                <a:cs typeface="Cambria"/>
                <a:sym typeface="Cambria"/>
              </a:rPr>
              <a:t>The current PGRKAM digital platform lacks an effective user guidance system, forcing users to manually navigate multiple modules to find information. This results in a poor user experience and inefficiency. The core problem is the absence of a "hand-holding mechanism" that can intelligently assist users, streamline the information discovery process, and reduce the time and effort required to find relevant details about jobs, skill development, or foreign counseling.</a:t>
            </a:r>
            <a:endParaRPr sz="1640">
              <a:latin typeface="Cambria"/>
              <a:ea typeface="Cambria"/>
              <a:cs typeface="Cambria"/>
              <a:sym typeface="Cambria"/>
            </a:endParaRPr>
          </a:p>
          <a:p>
            <a:pPr indent="-190500" lvl="0" marL="495300" rtl="0" algn="just">
              <a:lnSpc>
                <a:spcPct val="200000"/>
              </a:lnSpc>
              <a:spcBef>
                <a:spcPts val="0"/>
              </a:spcBef>
              <a:spcAft>
                <a:spcPts val="0"/>
              </a:spcAft>
              <a:buClr>
                <a:schemeClr val="dk1"/>
              </a:buClr>
              <a:buSzPts val="1629"/>
              <a:buFont typeface="Noto Sans Symbols"/>
              <a:buNone/>
            </a:pPr>
            <a:r>
              <a:t/>
            </a:r>
            <a:endParaRPr sz="1540">
              <a:latin typeface="Cambria"/>
              <a:ea typeface="Cambria"/>
              <a:cs typeface="Cambria"/>
              <a:sym typeface="Cambria"/>
            </a:endParaRPr>
          </a:p>
          <a:p>
            <a:pPr indent="-190500" lvl="0" marL="495300" rtl="0" algn="just">
              <a:lnSpc>
                <a:spcPct val="200000"/>
              </a:lnSpc>
              <a:spcBef>
                <a:spcPts val="0"/>
              </a:spcBef>
              <a:spcAft>
                <a:spcPts val="0"/>
              </a:spcAft>
              <a:buClr>
                <a:schemeClr val="dk1"/>
              </a:buClr>
              <a:buSzPts val="1629"/>
              <a:buFont typeface="Noto Sans Symbols"/>
              <a:buNone/>
            </a:pPr>
            <a:r>
              <a:t/>
            </a:r>
            <a:endParaRPr sz="1540">
              <a:latin typeface="Cambria"/>
              <a:ea typeface="Cambria"/>
              <a:cs typeface="Cambria"/>
              <a:sym typeface="Cambria"/>
            </a:endParaRPr>
          </a:p>
          <a:p>
            <a:pPr indent="-190500" lvl="0" marL="495300" rtl="0" algn="just">
              <a:lnSpc>
                <a:spcPct val="200000"/>
              </a:lnSpc>
              <a:spcBef>
                <a:spcPts val="0"/>
              </a:spcBef>
              <a:spcAft>
                <a:spcPts val="0"/>
              </a:spcAft>
              <a:buClr>
                <a:schemeClr val="dk1"/>
              </a:buClr>
              <a:buSzPts val="1629"/>
              <a:buFont typeface="Noto Sans Symbols"/>
              <a:buNone/>
            </a:pPr>
            <a:r>
              <a:t/>
            </a:r>
            <a:endParaRPr sz="1540">
              <a:latin typeface="Cambria"/>
              <a:ea typeface="Cambria"/>
              <a:cs typeface="Cambria"/>
              <a:sym typeface="Cambria"/>
            </a:endParaRPr>
          </a:p>
        </p:txBody>
      </p:sp>
      <p:sp>
        <p:nvSpPr>
          <p:cNvPr id="106" name="Google Shape;106;p15"/>
          <p:cNvSpPr txBox="1"/>
          <p:nvPr/>
        </p:nvSpPr>
        <p:spPr>
          <a:xfrm>
            <a:off x="855250" y="3556125"/>
            <a:ext cx="10583100" cy="24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u="sng">
                <a:solidFill>
                  <a:schemeClr val="dk1"/>
                </a:solidFill>
                <a:latin typeface="Cambria"/>
                <a:ea typeface="Cambria"/>
                <a:cs typeface="Cambria"/>
                <a:sym typeface="Cambria"/>
              </a:rPr>
              <a:t>Objectives</a:t>
            </a:r>
            <a:endParaRPr b="1" sz="1700" u="sng">
              <a:solidFill>
                <a:schemeClr val="dk1"/>
              </a:solidFill>
              <a:latin typeface="Cambria"/>
              <a:ea typeface="Cambria"/>
              <a:cs typeface="Cambria"/>
              <a:sym typeface="Cambria"/>
            </a:endParaRPr>
          </a:p>
          <a:p>
            <a:pPr indent="0" lvl="0" marL="0" rtl="0" algn="l">
              <a:spcBef>
                <a:spcPts val="0"/>
              </a:spcBef>
              <a:spcAft>
                <a:spcPts val="0"/>
              </a:spcAft>
              <a:buNone/>
            </a:pPr>
            <a:r>
              <a:rPr b="1" lang="en-US" sz="1500">
                <a:solidFill>
                  <a:schemeClr val="dk1"/>
                </a:solidFill>
                <a:latin typeface="Cambria"/>
                <a:ea typeface="Cambria"/>
                <a:cs typeface="Cambria"/>
                <a:sym typeface="Cambria"/>
              </a:rPr>
              <a:t>	</a:t>
            </a:r>
            <a:endParaRPr b="1" sz="1500">
              <a:solidFill>
                <a:schemeClr val="dk1"/>
              </a:solidFill>
              <a:latin typeface="Cambria"/>
              <a:ea typeface="Cambria"/>
              <a:cs typeface="Cambria"/>
              <a:sym typeface="Cambria"/>
            </a:endParaRPr>
          </a:p>
          <a:p>
            <a:pPr indent="-330200" lvl="0" marL="914400" rtl="0" algn="l">
              <a:lnSpc>
                <a:spcPct val="150000"/>
              </a:lnSpc>
              <a:spcBef>
                <a:spcPts val="0"/>
              </a:spcBef>
              <a:spcAft>
                <a:spcPts val="0"/>
              </a:spcAft>
              <a:buClr>
                <a:schemeClr val="dk1"/>
              </a:buClr>
              <a:buSzPts val="1600"/>
              <a:buFont typeface="Cambria"/>
              <a:buAutoNum type="arabicPeriod"/>
            </a:pPr>
            <a:r>
              <a:rPr lang="en-US" sz="1600">
                <a:solidFill>
                  <a:schemeClr val="dk1"/>
                </a:solidFill>
                <a:latin typeface="Cambria"/>
                <a:ea typeface="Cambria"/>
                <a:cs typeface="Cambria"/>
                <a:sym typeface="Cambria"/>
              </a:rPr>
              <a:t>Develop a smart chat-bot.</a:t>
            </a:r>
            <a:endParaRPr sz="1600">
              <a:solidFill>
                <a:schemeClr val="dk1"/>
              </a:solidFill>
              <a:latin typeface="Cambria"/>
              <a:ea typeface="Cambria"/>
              <a:cs typeface="Cambria"/>
              <a:sym typeface="Cambria"/>
            </a:endParaRPr>
          </a:p>
          <a:p>
            <a:pPr indent="-330200" lvl="0" marL="914400" rtl="0" algn="l">
              <a:lnSpc>
                <a:spcPct val="150000"/>
              </a:lnSpc>
              <a:spcBef>
                <a:spcPts val="0"/>
              </a:spcBef>
              <a:spcAft>
                <a:spcPts val="0"/>
              </a:spcAft>
              <a:buClr>
                <a:schemeClr val="dk1"/>
              </a:buClr>
              <a:buSzPts val="1600"/>
              <a:buFont typeface="Cambria"/>
              <a:buAutoNum type="arabicPeriod"/>
            </a:pPr>
            <a:r>
              <a:rPr lang="en-US" sz="1600">
                <a:solidFill>
                  <a:schemeClr val="dk1"/>
                </a:solidFill>
                <a:latin typeface="Cambria"/>
                <a:ea typeface="Cambria"/>
                <a:cs typeface="Cambria"/>
                <a:sym typeface="Cambria"/>
              </a:rPr>
              <a:t>Enhance User Accessibility</a:t>
            </a:r>
            <a:endParaRPr sz="1600">
              <a:solidFill>
                <a:schemeClr val="dk1"/>
              </a:solidFill>
              <a:latin typeface="Cambria"/>
              <a:ea typeface="Cambria"/>
              <a:cs typeface="Cambria"/>
              <a:sym typeface="Cambria"/>
            </a:endParaRPr>
          </a:p>
          <a:p>
            <a:pPr indent="-330200" lvl="0" marL="914400" rtl="0" algn="l">
              <a:lnSpc>
                <a:spcPct val="150000"/>
              </a:lnSpc>
              <a:spcBef>
                <a:spcPts val="0"/>
              </a:spcBef>
              <a:spcAft>
                <a:spcPts val="0"/>
              </a:spcAft>
              <a:buClr>
                <a:schemeClr val="dk1"/>
              </a:buClr>
              <a:buSzPts val="1600"/>
              <a:buFont typeface="Cambria"/>
              <a:buAutoNum type="arabicPeriod"/>
            </a:pPr>
            <a:r>
              <a:rPr lang="en-US" sz="1600">
                <a:solidFill>
                  <a:schemeClr val="dk1"/>
                </a:solidFill>
                <a:latin typeface="Cambria"/>
                <a:ea typeface="Cambria"/>
                <a:cs typeface="Cambria"/>
                <a:sym typeface="Cambria"/>
              </a:rPr>
              <a:t>Provide Personalized Assistance</a:t>
            </a:r>
            <a:endParaRPr sz="1600">
              <a:solidFill>
                <a:schemeClr val="dk1"/>
              </a:solidFill>
              <a:latin typeface="Cambria"/>
              <a:ea typeface="Cambria"/>
              <a:cs typeface="Cambria"/>
              <a:sym typeface="Cambria"/>
            </a:endParaRPr>
          </a:p>
          <a:p>
            <a:pPr indent="-330200" lvl="0" marL="914400" rtl="0" algn="l">
              <a:lnSpc>
                <a:spcPct val="150000"/>
              </a:lnSpc>
              <a:spcBef>
                <a:spcPts val="0"/>
              </a:spcBef>
              <a:spcAft>
                <a:spcPts val="0"/>
              </a:spcAft>
              <a:buClr>
                <a:schemeClr val="dk1"/>
              </a:buClr>
              <a:buSzPts val="1600"/>
              <a:buFont typeface="Cambria"/>
              <a:buAutoNum type="arabicPeriod"/>
            </a:pPr>
            <a:r>
              <a:rPr lang="en-US" sz="1600">
                <a:solidFill>
                  <a:schemeClr val="dk1"/>
                </a:solidFill>
                <a:latin typeface="Cambria"/>
                <a:ea typeface="Cambria"/>
                <a:cs typeface="Cambria"/>
                <a:sym typeface="Cambria"/>
              </a:rPr>
              <a:t>Improve Information Retrieval</a:t>
            </a:r>
            <a:endParaRPr sz="1600">
              <a:solidFill>
                <a:schemeClr val="dk1"/>
              </a:solidFill>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US">
                <a:latin typeface="Cambria"/>
                <a:ea typeface="Cambria"/>
                <a:cs typeface="Cambria"/>
                <a:sym typeface="Cambria"/>
              </a:rPr>
              <a:t>Content</a:t>
            </a:r>
            <a:endParaRPr>
              <a:latin typeface="Cambria"/>
              <a:ea typeface="Cambria"/>
              <a:cs typeface="Cambria"/>
              <a:sym typeface="Cambria"/>
            </a:endParaRPr>
          </a:p>
        </p:txBody>
      </p:sp>
      <p:sp>
        <p:nvSpPr>
          <p:cNvPr id="112" name="Google Shape;112;p16"/>
          <p:cNvSpPr txBox="1"/>
          <p:nvPr>
            <p:ph idx="1" type="body"/>
          </p:nvPr>
        </p:nvSpPr>
        <p:spPr>
          <a:xfrm>
            <a:off x="762000" y="1091025"/>
            <a:ext cx="10668000" cy="2465100"/>
          </a:xfrm>
          <a:prstGeom prst="rect">
            <a:avLst/>
          </a:prstGeom>
          <a:noFill/>
          <a:ln>
            <a:noFill/>
          </a:ln>
        </p:spPr>
        <p:txBody>
          <a:bodyPr anchorCtr="0" anchor="t" bIns="45700" lIns="91425" spcFirstLastPara="1" rIns="91425" wrap="square" tIns="45700">
            <a:noAutofit/>
          </a:bodyPr>
          <a:lstStyle/>
          <a:p>
            <a:pPr indent="0" lvl="0" marL="0" rtl="0" algn="just">
              <a:lnSpc>
                <a:spcPct val="200000"/>
              </a:lnSpc>
              <a:spcBef>
                <a:spcPts val="0"/>
              </a:spcBef>
              <a:spcAft>
                <a:spcPts val="0"/>
              </a:spcAft>
              <a:buSzPts val="523"/>
              <a:buNone/>
            </a:pPr>
            <a:r>
              <a:rPr b="1" lang="en-US" sz="1740" u="sng">
                <a:latin typeface="Cambria"/>
                <a:ea typeface="Cambria"/>
                <a:cs typeface="Cambria"/>
                <a:sym typeface="Cambria"/>
              </a:rPr>
              <a:t>Backgro</a:t>
            </a:r>
            <a:r>
              <a:rPr b="1" lang="en-US" sz="1740" u="sng">
                <a:latin typeface="Cambria"/>
                <a:ea typeface="Cambria"/>
                <a:cs typeface="Cambria"/>
                <a:sym typeface="Cambria"/>
              </a:rPr>
              <a:t>und and Related work for title Selection</a:t>
            </a:r>
            <a:endParaRPr b="1" sz="1740" u="sng">
              <a:latin typeface="Cambria"/>
              <a:ea typeface="Cambria"/>
              <a:cs typeface="Cambria"/>
              <a:sym typeface="Cambria"/>
            </a:endParaRPr>
          </a:p>
          <a:p>
            <a:pPr indent="0" lvl="0" marL="457200" rtl="0" algn="just">
              <a:lnSpc>
                <a:spcPct val="150000"/>
              </a:lnSpc>
              <a:spcBef>
                <a:spcPts val="0"/>
              </a:spcBef>
              <a:spcAft>
                <a:spcPts val="0"/>
              </a:spcAft>
              <a:buSzPts val="523"/>
              <a:buNone/>
            </a:pPr>
            <a:r>
              <a:rPr lang="en-US" sz="1640">
                <a:latin typeface="Cambria"/>
                <a:ea typeface="Cambria"/>
                <a:cs typeface="Cambria"/>
                <a:sym typeface="Cambria"/>
              </a:rPr>
              <a:t>The project's title, "PGRKAM Smart Assistant: An LLM-Powered Conversational Platform for Job Seekers," is derived from an analysis of existing and related technologies. It combines key aspects of the project: the platform name (PGRKAM), the core technology (LLM-Powered), and the purpose (Conversational Platform for Job Seekers).</a:t>
            </a:r>
            <a:endParaRPr sz="1640">
              <a:latin typeface="Cambria"/>
              <a:ea typeface="Cambria"/>
              <a:cs typeface="Cambria"/>
              <a:sym typeface="Cambria"/>
            </a:endParaRPr>
          </a:p>
          <a:p>
            <a:pPr indent="-190500" lvl="0" marL="495300" rtl="0" algn="just">
              <a:lnSpc>
                <a:spcPct val="200000"/>
              </a:lnSpc>
              <a:spcBef>
                <a:spcPts val="0"/>
              </a:spcBef>
              <a:spcAft>
                <a:spcPts val="0"/>
              </a:spcAft>
              <a:buClr>
                <a:schemeClr val="dk1"/>
              </a:buClr>
              <a:buSzPts val="1629"/>
              <a:buFont typeface="Noto Sans Symbols"/>
              <a:buNone/>
            </a:pPr>
            <a:r>
              <a:t/>
            </a:r>
            <a:endParaRPr sz="1540">
              <a:latin typeface="Cambria"/>
              <a:ea typeface="Cambria"/>
              <a:cs typeface="Cambria"/>
              <a:sym typeface="Cambria"/>
            </a:endParaRPr>
          </a:p>
          <a:p>
            <a:pPr indent="-190500" lvl="0" marL="495300" rtl="0" algn="just">
              <a:lnSpc>
                <a:spcPct val="200000"/>
              </a:lnSpc>
              <a:spcBef>
                <a:spcPts val="0"/>
              </a:spcBef>
              <a:spcAft>
                <a:spcPts val="0"/>
              </a:spcAft>
              <a:buClr>
                <a:schemeClr val="dk1"/>
              </a:buClr>
              <a:buSzPts val="1629"/>
              <a:buFont typeface="Noto Sans Symbols"/>
              <a:buNone/>
            </a:pPr>
            <a:r>
              <a:t/>
            </a:r>
            <a:endParaRPr sz="1540">
              <a:latin typeface="Cambria"/>
              <a:ea typeface="Cambria"/>
              <a:cs typeface="Cambria"/>
              <a:sym typeface="Cambria"/>
            </a:endParaRPr>
          </a:p>
          <a:p>
            <a:pPr indent="-190500" lvl="0" marL="495300" rtl="0" algn="just">
              <a:lnSpc>
                <a:spcPct val="200000"/>
              </a:lnSpc>
              <a:spcBef>
                <a:spcPts val="0"/>
              </a:spcBef>
              <a:spcAft>
                <a:spcPts val="0"/>
              </a:spcAft>
              <a:buClr>
                <a:schemeClr val="dk1"/>
              </a:buClr>
              <a:buSzPts val="1629"/>
              <a:buFont typeface="Noto Sans Symbols"/>
              <a:buNone/>
            </a:pPr>
            <a:r>
              <a:t/>
            </a:r>
            <a:endParaRPr sz="1540">
              <a:latin typeface="Cambria"/>
              <a:ea typeface="Cambria"/>
              <a:cs typeface="Cambria"/>
              <a:sym typeface="Cambria"/>
            </a:endParaRPr>
          </a:p>
        </p:txBody>
      </p:sp>
      <p:sp>
        <p:nvSpPr>
          <p:cNvPr id="113" name="Google Shape;113;p16"/>
          <p:cNvSpPr txBox="1"/>
          <p:nvPr/>
        </p:nvSpPr>
        <p:spPr>
          <a:xfrm>
            <a:off x="855250" y="3556125"/>
            <a:ext cx="10583100" cy="24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u="sng">
                <a:solidFill>
                  <a:schemeClr val="dk1"/>
                </a:solidFill>
                <a:latin typeface="Cambria"/>
                <a:ea typeface="Cambria"/>
                <a:cs typeface="Cambria"/>
                <a:sym typeface="Cambria"/>
              </a:rPr>
              <a:t>Related Work:</a:t>
            </a:r>
            <a:endParaRPr b="1" sz="1700" u="sng">
              <a:solidFill>
                <a:schemeClr val="dk1"/>
              </a:solidFill>
              <a:latin typeface="Cambria"/>
              <a:ea typeface="Cambria"/>
              <a:cs typeface="Cambria"/>
              <a:sym typeface="Cambria"/>
            </a:endParaRPr>
          </a:p>
          <a:p>
            <a:pPr indent="0" lvl="0" marL="0" rtl="0" algn="l">
              <a:spcBef>
                <a:spcPts val="0"/>
              </a:spcBef>
              <a:spcAft>
                <a:spcPts val="0"/>
              </a:spcAft>
              <a:buNone/>
            </a:pPr>
            <a:r>
              <a:rPr b="1" lang="en-US" sz="1500">
                <a:solidFill>
                  <a:schemeClr val="dk1"/>
                </a:solidFill>
                <a:latin typeface="Cambria"/>
                <a:ea typeface="Cambria"/>
                <a:cs typeface="Cambria"/>
                <a:sym typeface="Cambria"/>
              </a:rPr>
              <a:t>	</a:t>
            </a:r>
            <a:endParaRPr b="1" sz="1500">
              <a:solidFill>
                <a:schemeClr val="dk1"/>
              </a:solidFill>
              <a:latin typeface="Cambria"/>
              <a:ea typeface="Cambria"/>
              <a:cs typeface="Cambria"/>
              <a:sym typeface="Cambria"/>
            </a:endParaRPr>
          </a:p>
          <a:p>
            <a:pPr indent="-330200" lvl="0" marL="914400" rtl="0" algn="l">
              <a:lnSpc>
                <a:spcPct val="150000"/>
              </a:lnSpc>
              <a:spcBef>
                <a:spcPts val="0"/>
              </a:spcBef>
              <a:spcAft>
                <a:spcPts val="0"/>
              </a:spcAft>
              <a:buClr>
                <a:schemeClr val="dk1"/>
              </a:buClr>
              <a:buSzPts val="1600"/>
              <a:buFont typeface="Cambria"/>
              <a:buAutoNum type="arabicPeriod"/>
            </a:pPr>
            <a:r>
              <a:rPr lang="en-US" sz="1600">
                <a:solidFill>
                  <a:schemeClr val="dk1"/>
                </a:solidFill>
                <a:latin typeface="Cambria"/>
                <a:ea typeface="Cambria"/>
                <a:cs typeface="Cambria"/>
                <a:sym typeface="Cambria"/>
              </a:rPr>
              <a:t>Rule-Based Chatbots</a:t>
            </a:r>
            <a:endParaRPr sz="1600">
              <a:solidFill>
                <a:schemeClr val="dk1"/>
              </a:solidFill>
              <a:latin typeface="Cambria"/>
              <a:ea typeface="Cambria"/>
              <a:cs typeface="Cambria"/>
              <a:sym typeface="Cambria"/>
            </a:endParaRPr>
          </a:p>
          <a:p>
            <a:pPr indent="-330200" lvl="0" marL="914400" rtl="0" algn="l">
              <a:lnSpc>
                <a:spcPct val="150000"/>
              </a:lnSpc>
              <a:spcBef>
                <a:spcPts val="0"/>
              </a:spcBef>
              <a:spcAft>
                <a:spcPts val="0"/>
              </a:spcAft>
              <a:buClr>
                <a:schemeClr val="dk1"/>
              </a:buClr>
              <a:buSzPts val="1600"/>
              <a:buFont typeface="Cambria"/>
              <a:buAutoNum type="arabicPeriod"/>
            </a:pPr>
            <a:r>
              <a:rPr lang="en-US" sz="1600">
                <a:solidFill>
                  <a:schemeClr val="dk1"/>
                </a:solidFill>
                <a:latin typeface="Cambria"/>
                <a:ea typeface="Cambria"/>
                <a:cs typeface="Cambria"/>
                <a:sym typeface="Cambria"/>
              </a:rPr>
              <a:t>AI Assistants (e.g., Siri, Alexa)</a:t>
            </a:r>
            <a:endParaRPr sz="1600">
              <a:solidFill>
                <a:schemeClr val="dk1"/>
              </a:solidFill>
              <a:latin typeface="Cambria"/>
              <a:ea typeface="Cambria"/>
              <a:cs typeface="Cambria"/>
              <a:sym typeface="Cambria"/>
            </a:endParaRPr>
          </a:p>
          <a:p>
            <a:pPr indent="-330200" lvl="0" marL="914400" rtl="0" algn="l">
              <a:lnSpc>
                <a:spcPct val="150000"/>
              </a:lnSpc>
              <a:spcBef>
                <a:spcPts val="0"/>
              </a:spcBef>
              <a:spcAft>
                <a:spcPts val="0"/>
              </a:spcAft>
              <a:buClr>
                <a:schemeClr val="dk1"/>
              </a:buClr>
              <a:buSzPts val="1600"/>
              <a:buFont typeface="Cambria"/>
              <a:buAutoNum type="arabicPeriod"/>
            </a:pPr>
            <a:r>
              <a:rPr lang="en-US" sz="1600">
                <a:solidFill>
                  <a:schemeClr val="dk1"/>
                </a:solidFill>
                <a:latin typeface="Cambria"/>
                <a:ea typeface="Cambria"/>
                <a:cs typeface="Cambria"/>
                <a:sym typeface="Cambria"/>
              </a:rPr>
              <a:t>LLMs (e.g., GPT-3, GPT-4)</a:t>
            </a:r>
            <a:endParaRPr sz="1600">
              <a:solidFill>
                <a:schemeClr val="dk1"/>
              </a:solidFill>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Analysis of Problem Statement</a:t>
            </a:r>
            <a:endParaRPr/>
          </a:p>
        </p:txBody>
      </p:sp>
      <p:sp>
        <p:nvSpPr>
          <p:cNvPr id="119" name="Google Shape;119;p17"/>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rmAutofit lnSpcReduction="20000"/>
          </a:bodyPr>
          <a:lstStyle/>
          <a:p>
            <a:pPr indent="-190500" lvl="0" marL="342900" rtl="0" algn="just">
              <a:lnSpc>
                <a:spcPct val="100000"/>
              </a:lnSpc>
              <a:spcBef>
                <a:spcPts val="0"/>
              </a:spcBef>
              <a:spcAft>
                <a:spcPts val="0"/>
              </a:spcAft>
              <a:buClr>
                <a:schemeClr val="dk1"/>
              </a:buClr>
              <a:buSzPts val="2400"/>
              <a:buNone/>
            </a:pPr>
            <a:r>
              <a:rPr b="1" lang="en-US">
                <a:latin typeface="Cambria"/>
                <a:ea typeface="Cambria"/>
                <a:cs typeface="Cambria"/>
                <a:sym typeface="Cambria"/>
              </a:rPr>
              <a:t>Technology Stack Components:</a:t>
            </a:r>
            <a:endParaRPr b="1"/>
          </a:p>
          <a:p>
            <a:pPr indent="-190500" lvl="0" marL="342900" rtl="0" algn="just">
              <a:lnSpc>
                <a:spcPct val="1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1257300" rtl="0" algn="just">
              <a:lnSpc>
                <a:spcPct val="150000"/>
              </a:lnSpc>
              <a:spcBef>
                <a:spcPts val="0"/>
              </a:spcBef>
              <a:spcAft>
                <a:spcPts val="0"/>
              </a:spcAft>
              <a:buClr>
                <a:schemeClr val="dk1"/>
              </a:buClr>
              <a:buSzPts val="2400"/>
              <a:buNone/>
            </a:pPr>
            <a:r>
              <a:rPr lang="en-US">
                <a:latin typeface="Cambria"/>
                <a:ea typeface="Cambria"/>
                <a:cs typeface="Cambria"/>
                <a:sym typeface="Cambria"/>
              </a:rPr>
              <a:t>Front-End:</a:t>
            </a:r>
            <a:r>
              <a:rPr lang="en-US">
                <a:latin typeface="Raleway SemiBold"/>
                <a:ea typeface="Raleway SemiBold"/>
                <a:cs typeface="Raleway SemiBold"/>
                <a:sym typeface="Raleway SemiBold"/>
              </a:rPr>
              <a:t> 	React JS</a:t>
            </a:r>
            <a:endParaRPr>
              <a:latin typeface="Raleway SemiBold"/>
              <a:ea typeface="Raleway SemiBold"/>
              <a:cs typeface="Raleway SemiBold"/>
              <a:sym typeface="Raleway SemiBold"/>
            </a:endParaRPr>
          </a:p>
          <a:p>
            <a:pPr indent="-190500" lvl="0" marL="1257300" rtl="0" algn="just">
              <a:lnSpc>
                <a:spcPct val="150000"/>
              </a:lnSpc>
              <a:spcBef>
                <a:spcPts val="0"/>
              </a:spcBef>
              <a:spcAft>
                <a:spcPts val="0"/>
              </a:spcAft>
              <a:buClr>
                <a:schemeClr val="dk1"/>
              </a:buClr>
              <a:buSzPts val="2400"/>
              <a:buNone/>
            </a:pPr>
            <a:r>
              <a:rPr lang="en-US">
                <a:latin typeface="Cambria"/>
                <a:ea typeface="Cambria"/>
                <a:cs typeface="Cambria"/>
                <a:sym typeface="Cambria"/>
              </a:rPr>
              <a:t>Back-End:</a:t>
            </a:r>
            <a:r>
              <a:rPr lang="en-US">
                <a:latin typeface="Raleway SemiBold"/>
                <a:ea typeface="Raleway SemiBold"/>
                <a:cs typeface="Raleway SemiBold"/>
                <a:sym typeface="Raleway SemiBold"/>
              </a:rPr>
              <a:t> 	Flask/Django</a:t>
            </a:r>
            <a:endParaRPr>
              <a:latin typeface="Raleway SemiBold"/>
              <a:ea typeface="Raleway SemiBold"/>
              <a:cs typeface="Raleway SemiBold"/>
              <a:sym typeface="Raleway SemiBold"/>
            </a:endParaRPr>
          </a:p>
          <a:p>
            <a:pPr indent="-190500" lvl="0" marL="1257300" rtl="0" algn="just">
              <a:lnSpc>
                <a:spcPct val="150000"/>
              </a:lnSpc>
              <a:spcBef>
                <a:spcPts val="0"/>
              </a:spcBef>
              <a:spcAft>
                <a:spcPts val="0"/>
              </a:spcAft>
              <a:buClr>
                <a:schemeClr val="dk1"/>
              </a:buClr>
              <a:buSzPts val="2400"/>
              <a:buNone/>
            </a:pPr>
            <a:r>
              <a:rPr lang="en-US">
                <a:latin typeface="Cambria"/>
                <a:ea typeface="Cambria"/>
                <a:cs typeface="Cambria"/>
                <a:sym typeface="Cambria"/>
              </a:rPr>
              <a:t>Core-AI Engine</a:t>
            </a:r>
            <a:r>
              <a:rPr lang="en-US">
                <a:latin typeface="Raleway SemiBold"/>
                <a:ea typeface="Raleway SemiBold"/>
                <a:cs typeface="Raleway SemiBold"/>
                <a:sym typeface="Raleway SemiBold"/>
              </a:rPr>
              <a:t>: 	GPT-3</a:t>
            </a:r>
            <a:endParaRPr>
              <a:latin typeface="Raleway SemiBold"/>
              <a:ea typeface="Raleway SemiBold"/>
              <a:cs typeface="Raleway SemiBold"/>
              <a:sym typeface="Raleway SemiBold"/>
            </a:endParaRPr>
          </a:p>
          <a:p>
            <a:pPr indent="-190500" lvl="0" marL="1257300" rtl="0" algn="just">
              <a:lnSpc>
                <a:spcPct val="150000"/>
              </a:lnSpc>
              <a:spcBef>
                <a:spcPts val="0"/>
              </a:spcBef>
              <a:spcAft>
                <a:spcPts val="0"/>
              </a:spcAft>
              <a:buClr>
                <a:schemeClr val="dk1"/>
              </a:buClr>
              <a:buSzPts val="2400"/>
              <a:buNone/>
            </a:pPr>
            <a:r>
              <a:rPr lang="en-US">
                <a:latin typeface="Cambria"/>
                <a:ea typeface="Cambria"/>
                <a:cs typeface="Cambria"/>
                <a:sym typeface="Cambria"/>
              </a:rPr>
              <a:t>Database: </a:t>
            </a:r>
            <a:r>
              <a:rPr lang="en-US">
                <a:latin typeface="Raleway SemiBold"/>
                <a:ea typeface="Raleway SemiBold"/>
                <a:cs typeface="Raleway SemiBold"/>
                <a:sym typeface="Raleway SemiBold"/>
              </a:rPr>
              <a:t>	MongoDB</a:t>
            </a:r>
            <a:endParaRPr>
              <a:latin typeface="Raleway SemiBold"/>
              <a:ea typeface="Raleway SemiBold"/>
              <a:cs typeface="Raleway SemiBold"/>
              <a:sym typeface="Raleway SemiBold"/>
            </a:endParaRPr>
          </a:p>
          <a:p>
            <a:pPr indent="-190500" lvl="0" marL="342900" rtl="0" algn="just">
              <a:lnSpc>
                <a:spcPct val="200000"/>
              </a:lnSpc>
              <a:spcBef>
                <a:spcPts val="0"/>
              </a:spcBef>
              <a:spcAft>
                <a:spcPts val="0"/>
              </a:spcAft>
              <a:buClr>
                <a:schemeClr val="dk1"/>
              </a:buClr>
              <a:buSzPts val="2400"/>
              <a:buNone/>
            </a:pPr>
            <a:r>
              <a:t/>
            </a:r>
            <a:endParaRPr>
              <a:latin typeface="Cambria"/>
              <a:ea typeface="Cambria"/>
              <a:cs typeface="Cambria"/>
              <a:sym typeface="Cambria"/>
            </a:endParaRPr>
          </a:p>
          <a:p>
            <a:pPr indent="0" lvl="0" marL="0" rtl="0" algn="just">
              <a:lnSpc>
                <a:spcPct val="2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Analysis of Problem Statement </a:t>
            </a:r>
            <a:r>
              <a:rPr lang="en-US" sz="2000">
                <a:latin typeface="Cambria"/>
                <a:ea typeface="Cambria"/>
                <a:cs typeface="Cambria"/>
                <a:sym typeface="Cambria"/>
              </a:rPr>
              <a:t>(contd...)</a:t>
            </a:r>
            <a:endParaRPr>
              <a:latin typeface="Cambria"/>
              <a:ea typeface="Cambria"/>
              <a:cs typeface="Cambria"/>
              <a:sym typeface="Cambria"/>
            </a:endParaRPr>
          </a:p>
        </p:txBody>
      </p:sp>
      <p:sp>
        <p:nvSpPr>
          <p:cNvPr id="125" name="Google Shape;125;p18"/>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rmAutofit/>
          </a:bodyPr>
          <a:lstStyle/>
          <a:p>
            <a:pPr indent="-190500" lvl="0" marL="342900" rtl="0" algn="just">
              <a:lnSpc>
                <a:spcPct val="200000"/>
              </a:lnSpc>
              <a:spcBef>
                <a:spcPts val="0"/>
              </a:spcBef>
              <a:spcAft>
                <a:spcPts val="0"/>
              </a:spcAft>
              <a:buClr>
                <a:schemeClr val="dk1"/>
              </a:buClr>
              <a:buSzPts val="2400"/>
              <a:buNone/>
            </a:pPr>
            <a:r>
              <a:rPr b="1" lang="en-US">
                <a:latin typeface="Cambria"/>
                <a:ea typeface="Cambria"/>
                <a:cs typeface="Cambria"/>
                <a:sym typeface="Cambria"/>
              </a:rPr>
              <a:t>Software and Hardware Requirements:</a:t>
            </a:r>
            <a:r>
              <a:rPr lang="en-US">
                <a:latin typeface="Cambria"/>
                <a:ea typeface="Cambria"/>
                <a:cs typeface="Cambria"/>
                <a:sym typeface="Cambria"/>
              </a:rPr>
              <a:t> </a:t>
            </a:r>
            <a:endParaRPr>
              <a:latin typeface="Cambria"/>
              <a:ea typeface="Cambria"/>
              <a:cs typeface="Cambria"/>
              <a:sym typeface="Cambria"/>
            </a:endParaRPr>
          </a:p>
          <a:p>
            <a:pPr indent="-190500" lvl="0" marL="342900" rtl="0" algn="just">
              <a:lnSpc>
                <a:spcPct val="150000"/>
              </a:lnSpc>
              <a:spcBef>
                <a:spcPts val="0"/>
              </a:spcBef>
              <a:spcAft>
                <a:spcPts val="0"/>
              </a:spcAft>
              <a:buClr>
                <a:schemeClr val="dk1"/>
              </a:buClr>
              <a:buSzPts val="2400"/>
              <a:buNone/>
            </a:pPr>
            <a:r>
              <a:rPr lang="en-US">
                <a:latin typeface="Cambria"/>
                <a:ea typeface="Cambria"/>
                <a:cs typeface="Cambria"/>
                <a:sym typeface="Cambria"/>
              </a:rPr>
              <a:t>	</a:t>
            </a:r>
            <a:r>
              <a:rPr lang="en-US" sz="1600">
                <a:latin typeface="Cambria"/>
                <a:ea typeface="Cambria"/>
                <a:cs typeface="Cambria"/>
                <a:sym typeface="Cambria"/>
              </a:rPr>
              <a:t>	</a:t>
            </a:r>
            <a:r>
              <a:rPr b="1" lang="en-US">
                <a:latin typeface="Cambria"/>
                <a:ea typeface="Cambria"/>
                <a:cs typeface="Cambria"/>
                <a:sym typeface="Cambria"/>
              </a:rPr>
              <a:t>Software:</a:t>
            </a:r>
            <a:r>
              <a:rPr lang="en-US">
                <a:latin typeface="Cambria"/>
                <a:ea typeface="Cambria"/>
                <a:cs typeface="Cambria"/>
                <a:sym typeface="Cambria"/>
              </a:rPr>
              <a:t> Python, JavaScript, a web framework (e.g., Flask), an LLM API, a database (e.g., MongoDB), and version control (e.g., Git).</a:t>
            </a:r>
            <a:endParaRPr>
              <a:latin typeface="Cambria"/>
              <a:ea typeface="Cambria"/>
              <a:cs typeface="Cambria"/>
              <a:sym typeface="Cambria"/>
            </a:endParaRPr>
          </a:p>
          <a:p>
            <a:pPr indent="0" lvl="0" marL="457200" rtl="0" algn="just">
              <a:lnSpc>
                <a:spcPct val="150000"/>
              </a:lnSpc>
              <a:spcBef>
                <a:spcPts val="0"/>
              </a:spcBef>
              <a:spcAft>
                <a:spcPts val="0"/>
              </a:spcAft>
              <a:buClr>
                <a:schemeClr val="dk1"/>
              </a:buClr>
              <a:buSzPts val="1100"/>
              <a:buFont typeface="Arial"/>
              <a:buNone/>
            </a:pPr>
            <a:r>
              <a:rPr b="1" lang="en-US">
                <a:latin typeface="Cambria"/>
                <a:ea typeface="Cambria"/>
                <a:cs typeface="Cambria"/>
                <a:sym typeface="Cambria"/>
              </a:rPr>
              <a:t>Hardware:</a:t>
            </a:r>
            <a:r>
              <a:rPr lang="en-US">
                <a:latin typeface="Cambria"/>
                <a:ea typeface="Cambria"/>
                <a:cs typeface="Cambria"/>
                <a:sym typeface="Cambria"/>
              </a:rPr>
              <a:t> Standard development machines, and a cloud-based server with sufficient CPU and RAM for deployment.</a:t>
            </a:r>
            <a:endParaRPr>
              <a:latin typeface="Cambria"/>
              <a:ea typeface="Cambria"/>
              <a:cs typeface="Cambria"/>
              <a:sym typeface="Cambria"/>
            </a:endParaRPr>
          </a:p>
          <a:p>
            <a:pPr indent="-190500" lvl="0" marL="342900" rtl="0" algn="just">
              <a:lnSpc>
                <a:spcPct val="150000"/>
              </a:lnSpc>
              <a:spcBef>
                <a:spcPts val="0"/>
              </a:spcBef>
              <a:spcAft>
                <a:spcPts val="0"/>
              </a:spcAft>
              <a:buClr>
                <a:schemeClr val="dk1"/>
              </a:buClr>
              <a:buSzPts val="2400"/>
              <a:buNone/>
            </a:pPr>
            <a:r>
              <a:t/>
            </a:r>
            <a:endParaRPr>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Github Link</a:t>
            </a:r>
            <a:endParaRPr>
              <a:latin typeface="Cambria"/>
              <a:ea typeface="Cambria"/>
              <a:cs typeface="Cambria"/>
              <a:sym typeface="Cambria"/>
            </a:endParaRPr>
          </a:p>
        </p:txBody>
      </p:sp>
      <p:sp>
        <p:nvSpPr>
          <p:cNvPr id="131" name="Google Shape;131;p19"/>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rmAutofit/>
          </a:bodyPr>
          <a:lstStyle/>
          <a:p>
            <a:pPr indent="-190500" lvl="0" marL="342900" rtl="0" algn="just">
              <a:lnSpc>
                <a:spcPct val="1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1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a:latin typeface="Cambria"/>
              <a:ea typeface="Cambria"/>
              <a:cs typeface="Cambria"/>
              <a:sym typeface="Cambria"/>
            </a:endParaRPr>
          </a:p>
        </p:txBody>
      </p:sp>
      <p:sp>
        <p:nvSpPr>
          <p:cNvPr id="132" name="Google Shape;132;p19"/>
          <p:cNvSpPr txBox="1"/>
          <p:nvPr/>
        </p:nvSpPr>
        <p:spPr>
          <a:xfrm>
            <a:off x="965200" y="1295400"/>
            <a:ext cx="10668000" cy="4953000"/>
          </a:xfrm>
          <a:prstGeom prst="rect">
            <a:avLst/>
          </a:prstGeom>
          <a:noFill/>
          <a:ln>
            <a:noFill/>
          </a:ln>
        </p:spPr>
        <p:txBody>
          <a:bodyPr anchorCtr="0" anchor="t" bIns="45700" lIns="91425" spcFirstLastPara="1" rIns="91425" wrap="square" tIns="45700">
            <a:normAutofit/>
          </a:bodyPr>
          <a:lstStyle/>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p:txBody>
      </p:sp>
      <p:sp>
        <p:nvSpPr>
          <p:cNvPr id="133" name="Google Shape;133;p19"/>
          <p:cNvSpPr txBox="1"/>
          <p:nvPr/>
        </p:nvSpPr>
        <p:spPr>
          <a:xfrm>
            <a:off x="812800" y="1143000"/>
            <a:ext cx="10668000" cy="4178300"/>
          </a:xfrm>
          <a:prstGeom prst="rect">
            <a:avLst/>
          </a:prstGeom>
          <a:noFill/>
          <a:ln>
            <a:noFill/>
          </a:ln>
        </p:spPr>
        <p:txBody>
          <a:bodyPr anchorCtr="0" anchor="t" bIns="45700" lIns="91425" spcFirstLastPara="1" rIns="91425" wrap="square" tIns="45700">
            <a:normAutofit/>
          </a:bodyPr>
          <a:lstStyle/>
          <a:p>
            <a:pPr indent="-190500" lvl="0" marL="342900" marR="0" rtl="0" algn="just">
              <a:lnSpc>
                <a:spcPct val="100000"/>
              </a:lnSpc>
              <a:spcBef>
                <a:spcPts val="0"/>
              </a:spcBef>
              <a:spcAft>
                <a:spcPts val="0"/>
              </a:spcAft>
              <a:buClr>
                <a:schemeClr val="dk1"/>
              </a:buClr>
              <a:buSzPts val="2400"/>
              <a:buFont typeface="Arial"/>
              <a:buNone/>
            </a:pPr>
            <a:r>
              <a:rPr b="0" i="0" lang="en-US" sz="2400" u="none" cap="none" strike="noStrike">
                <a:latin typeface="Cambria"/>
                <a:ea typeface="Cambria"/>
                <a:cs typeface="Cambria"/>
                <a:sym typeface="Cambria"/>
              </a:rPr>
              <a:t>The Github link provided should have public access permission.</a:t>
            </a:r>
            <a:endParaRPr/>
          </a:p>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latin typeface="Cambria"/>
              <a:ea typeface="Cambria"/>
              <a:cs typeface="Cambria"/>
              <a:sym typeface="Cambria"/>
            </a:endParaRPr>
          </a:p>
          <a:p>
            <a:pPr indent="-190500" lvl="0" marL="342900" marR="0" rtl="0" algn="just">
              <a:lnSpc>
                <a:spcPct val="100000"/>
              </a:lnSpc>
              <a:spcBef>
                <a:spcPts val="0"/>
              </a:spcBef>
              <a:spcAft>
                <a:spcPts val="0"/>
              </a:spcAft>
              <a:buClr>
                <a:schemeClr val="dk1"/>
              </a:buClr>
              <a:buSzPts val="2400"/>
              <a:buFont typeface="Arial"/>
              <a:buNone/>
            </a:pPr>
            <a:r>
              <a:rPr b="1" i="0" lang="en-US" sz="2400" u="none" cap="none" strike="noStrike">
                <a:solidFill>
                  <a:srgbClr val="953734"/>
                </a:solidFill>
                <a:latin typeface="Cambria"/>
                <a:ea typeface="Cambria"/>
                <a:cs typeface="Cambria"/>
                <a:sym typeface="Cambria"/>
              </a:rPr>
              <a:t>Github Link:</a:t>
            </a:r>
            <a:endParaRPr b="1" i="0" sz="2400" u="none" cap="none" strike="noStrike">
              <a:solidFill>
                <a:srgbClr val="953734"/>
              </a:solidFill>
              <a:latin typeface="Cambria"/>
              <a:ea typeface="Cambria"/>
              <a:cs typeface="Cambria"/>
              <a:sym typeface="Cambria"/>
            </a:endParaRPr>
          </a:p>
          <a:p>
            <a:pPr indent="-190500" lvl="0" marL="342900" marR="0" rtl="0" algn="just">
              <a:lnSpc>
                <a:spcPct val="100000"/>
              </a:lnSpc>
              <a:spcBef>
                <a:spcPts val="0"/>
              </a:spcBef>
              <a:spcAft>
                <a:spcPts val="0"/>
              </a:spcAft>
              <a:buClr>
                <a:schemeClr val="dk1"/>
              </a:buClr>
              <a:buSzPts val="2400"/>
              <a:buFont typeface="Arial"/>
              <a:buNone/>
            </a:pPr>
            <a:r>
              <a:t/>
            </a:r>
            <a:endParaRPr b="1" sz="2400">
              <a:latin typeface="Cambria"/>
              <a:ea typeface="Cambria"/>
              <a:cs typeface="Cambria"/>
              <a:sym typeface="Cambria"/>
            </a:endParaRPr>
          </a:p>
          <a:p>
            <a:pPr indent="-190500" lvl="0" marL="342900" marR="0" rtl="0" algn="just">
              <a:lnSpc>
                <a:spcPct val="100000"/>
              </a:lnSpc>
              <a:spcBef>
                <a:spcPts val="0"/>
              </a:spcBef>
              <a:spcAft>
                <a:spcPts val="0"/>
              </a:spcAft>
              <a:buClr>
                <a:schemeClr val="dk1"/>
              </a:buClr>
              <a:buSzPts val="2400"/>
              <a:buFont typeface="Arial"/>
              <a:buNone/>
            </a:pPr>
            <a:r>
              <a:rPr b="1" lang="en-US" sz="2400">
                <a:latin typeface="Cambria"/>
                <a:ea typeface="Cambria"/>
                <a:cs typeface="Cambria"/>
                <a:sym typeface="Cambria"/>
              </a:rPr>
              <a:t>	</a:t>
            </a:r>
            <a:r>
              <a:rPr b="1" lang="en-US" sz="2400" u="sng">
                <a:solidFill>
                  <a:schemeClr val="hlink"/>
                </a:solidFill>
                <a:latin typeface="Cambria"/>
                <a:ea typeface="Cambria"/>
                <a:cs typeface="Cambria"/>
                <a:sym typeface="Cambria"/>
                <a:hlinkClick r:id="rId3"/>
              </a:rPr>
              <a:t>https://github.com/ashwin2947/PGRKAM-Smart-Assistant</a:t>
            </a:r>
            <a:endParaRPr b="1" sz="2400">
              <a:latin typeface="Cambria"/>
              <a:ea typeface="Cambria"/>
              <a:cs typeface="Cambria"/>
              <a:sym typeface="Cambria"/>
            </a:endParaRPr>
          </a:p>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Innovation &amp; Novel Contributions</a:t>
            </a:r>
            <a:endParaRPr>
              <a:latin typeface="Cambria"/>
              <a:ea typeface="Cambria"/>
              <a:cs typeface="Cambria"/>
              <a:sym typeface="Cambria"/>
            </a:endParaRPr>
          </a:p>
        </p:txBody>
      </p:sp>
      <p:sp>
        <p:nvSpPr>
          <p:cNvPr id="139" name="Google Shape;139;p20"/>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t/>
            </a:r>
            <a:endParaRPr b="1" sz="1300">
              <a:latin typeface="Arial"/>
              <a:ea typeface="Arial"/>
              <a:cs typeface="Arial"/>
              <a:sym typeface="Arial"/>
            </a:endParaRPr>
          </a:p>
          <a:p>
            <a:pPr indent="-381000" lvl="0" marL="457200" rtl="0" algn="l">
              <a:lnSpc>
                <a:spcPct val="150000"/>
              </a:lnSpc>
              <a:spcBef>
                <a:spcPts val="1200"/>
              </a:spcBef>
              <a:spcAft>
                <a:spcPts val="0"/>
              </a:spcAft>
              <a:buSzPts val="2400"/>
              <a:buChar char="●"/>
            </a:pPr>
            <a:r>
              <a:rPr b="1" lang="en-US">
                <a:latin typeface="Cambria"/>
                <a:ea typeface="Cambria"/>
                <a:cs typeface="Cambria"/>
                <a:sym typeface="Cambria"/>
              </a:rPr>
              <a:t>Domain-Specific LLM:</a:t>
            </a:r>
            <a:r>
              <a:rPr lang="en-US">
                <a:latin typeface="Cambria"/>
                <a:ea typeface="Cambria"/>
                <a:cs typeface="Cambria"/>
                <a:sym typeface="Cambria"/>
              </a:rPr>
              <a:t> It's a specialized chatbot tailored specifically for employment services.</a:t>
            </a:r>
            <a:endParaRPr>
              <a:latin typeface="Cambria"/>
              <a:ea typeface="Cambria"/>
              <a:cs typeface="Cambria"/>
              <a:sym typeface="Cambria"/>
            </a:endParaRPr>
          </a:p>
          <a:p>
            <a:pPr indent="-381000" lvl="0" marL="457200" rtl="0" algn="l">
              <a:lnSpc>
                <a:spcPct val="150000"/>
              </a:lnSpc>
              <a:spcBef>
                <a:spcPts val="0"/>
              </a:spcBef>
              <a:spcAft>
                <a:spcPts val="0"/>
              </a:spcAft>
              <a:buSzPts val="2400"/>
              <a:buChar char="●"/>
            </a:pPr>
            <a:r>
              <a:rPr b="1" lang="en-US">
                <a:latin typeface="Cambria"/>
                <a:ea typeface="Cambria"/>
                <a:cs typeface="Cambria"/>
                <a:sym typeface="Cambria"/>
              </a:rPr>
              <a:t>Multilingual Support:</a:t>
            </a:r>
            <a:r>
              <a:rPr lang="en-US">
                <a:latin typeface="Cambria"/>
                <a:ea typeface="Cambria"/>
                <a:cs typeface="Cambria"/>
                <a:sym typeface="Cambria"/>
              </a:rPr>
              <a:t> The system handles text and voice queries in Punjabi, English, and Hindi, making it highly accessible.</a:t>
            </a:r>
            <a:endParaRPr>
              <a:latin typeface="Cambria"/>
              <a:ea typeface="Cambria"/>
              <a:cs typeface="Cambria"/>
              <a:sym typeface="Cambria"/>
            </a:endParaRPr>
          </a:p>
          <a:p>
            <a:pPr indent="-381000" lvl="0" marL="457200" rtl="0" algn="l">
              <a:lnSpc>
                <a:spcPct val="150000"/>
              </a:lnSpc>
              <a:spcBef>
                <a:spcPts val="0"/>
              </a:spcBef>
              <a:spcAft>
                <a:spcPts val="0"/>
              </a:spcAft>
              <a:buSzPts val="2400"/>
              <a:buChar char="●"/>
            </a:pPr>
            <a:r>
              <a:rPr b="1" lang="en-US">
                <a:latin typeface="Cambria"/>
                <a:ea typeface="Cambria"/>
                <a:cs typeface="Cambria"/>
                <a:sym typeface="Cambria"/>
              </a:rPr>
              <a:t>Personalized Recommendations:</a:t>
            </a:r>
            <a:r>
              <a:rPr lang="en-US">
                <a:latin typeface="Cambria"/>
                <a:ea typeface="Cambria"/>
                <a:cs typeface="Cambria"/>
                <a:sym typeface="Cambria"/>
              </a:rPr>
              <a:t> It uses user history and preferences to provide personalized job suggestions.</a:t>
            </a:r>
            <a:endParaRPr>
              <a:latin typeface="Cambria"/>
              <a:ea typeface="Cambria"/>
              <a:cs typeface="Cambria"/>
              <a:sym typeface="Cambria"/>
            </a:endParaRPr>
          </a:p>
          <a:p>
            <a:pPr indent="-190500" lvl="0" marL="342900" rtl="0" algn="just">
              <a:lnSpc>
                <a:spcPct val="200000"/>
              </a:lnSpc>
              <a:spcBef>
                <a:spcPts val="1200"/>
              </a:spcBef>
              <a:spcAft>
                <a:spcPts val="0"/>
              </a:spcAft>
              <a:buClr>
                <a:schemeClr val="dk1"/>
              </a:buClr>
              <a:buSzPts val="2400"/>
              <a:buNone/>
            </a:pPr>
            <a:r>
              <a:t/>
            </a:r>
            <a:endParaRPr>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US">
                <a:latin typeface="Cambria"/>
                <a:ea typeface="Cambria"/>
                <a:cs typeface="Cambria"/>
                <a:sym typeface="Cambria"/>
              </a:rPr>
              <a:t>Timeline of the Project (Gantt Chart)</a:t>
            </a:r>
            <a:endParaRPr>
              <a:latin typeface="Cambria"/>
              <a:ea typeface="Cambria"/>
              <a:cs typeface="Cambria"/>
              <a:sym typeface="Cambria"/>
            </a:endParaRPr>
          </a:p>
        </p:txBody>
      </p:sp>
      <p:pic>
        <p:nvPicPr>
          <p:cNvPr id="145" name="Google Shape;145;p21"/>
          <p:cNvPicPr preferRelativeResize="0"/>
          <p:nvPr/>
        </p:nvPicPr>
        <p:blipFill>
          <a:blip r:embed="rId3">
            <a:alphaModFix/>
          </a:blip>
          <a:stretch>
            <a:fillRect/>
          </a:stretch>
        </p:blipFill>
        <p:spPr>
          <a:xfrm>
            <a:off x="912050" y="1210875"/>
            <a:ext cx="10568750" cy="44952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