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6" name="Shape 216"/>
          <p:cNvSpPr/>
          <p:nvPr>
            <p:ph type="sldImg"/>
          </p:nvPr>
        </p:nvSpPr>
        <p:spPr>
          <a:xfrm>
            <a:off x="1143000" y="685800"/>
            <a:ext cx="4572000" cy="3429000"/>
          </a:xfrm>
          <a:prstGeom prst="rect">
            <a:avLst/>
          </a:prstGeom>
        </p:spPr>
        <p:txBody>
          <a:bodyPr/>
          <a:lstStyle/>
          <a:p>
            <a:pPr/>
          </a:p>
        </p:txBody>
      </p:sp>
      <p:sp>
        <p:nvSpPr>
          <p:cNvPr id="217" name="Shape 2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2"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3" name="Body Level One…"/>
          <p:cNvSpPr txBox="1"/>
          <p:nvPr>
            <p:ph type="body" sz="quarter" idx="1"/>
          </p:nvPr>
        </p:nvSpPr>
        <p:spPr>
          <a:xfrm>
            <a:off x="1524000" y="3602037"/>
            <a:ext cx="9144000" cy="1655773"/>
          </a:xfrm>
          <a:prstGeom prst="rect">
            <a:avLst/>
          </a:prstGeom>
        </p:spPr>
        <p:txBody>
          <a:bodyPr/>
          <a:lstStyle>
            <a:lvl1pPr indent="50800" algn="ctr">
              <a:defRPr sz="2400"/>
            </a:lvl1pPr>
            <a:lvl2pPr indent="50800" algn="ctr">
              <a:defRPr sz="2400"/>
            </a:lvl2pPr>
            <a:lvl3pPr indent="50800" algn="ctr">
              <a:defRPr sz="2400"/>
            </a:lvl3pPr>
            <a:lvl4pPr indent="50800" algn="ctr">
              <a:defRPr sz="2400"/>
            </a:lvl4pPr>
            <a:lvl5pPr indent="50800" algn="ctr">
              <a:defRPr sz="2400"/>
            </a:lvl5pPr>
          </a:lstStyle>
          <a:p>
            <a:pPr/>
            <a:r>
              <a:t>Body Level One</a:t>
            </a:r>
          </a:p>
          <a:p>
            <a:pPr lvl="1"/>
            <a:r>
              <a:t>Body Level Two</a:t>
            </a:r>
          </a:p>
          <a:p>
            <a:pPr lvl="2"/>
            <a:r>
              <a:t>Body Level Three</a:t>
            </a:r>
          </a:p>
          <a:p>
            <a:pPr lvl="3"/>
            <a:r>
              <a:t>Body Level Four</a:t>
            </a:r>
          </a:p>
          <a:p>
            <a:pPr lvl="4"/>
            <a:r>
              <a:t>Body Level Five</a:t>
            </a:r>
          </a:p>
        </p:txBody>
      </p:sp>
      <p:pic>
        <p:nvPicPr>
          <p:cNvPr id="14" name="Google Shape;18;p16" descr="Google Shape;18;p16"/>
          <p:cNvPicPr>
            <a:picLocks noChangeAspect="1"/>
          </p:cNvPicPr>
          <p:nvPr/>
        </p:nvPicPr>
        <p:blipFill>
          <a:blip r:embed="rId2">
            <a:alphaModFix amt="5000"/>
            <a:extLst/>
          </a:blip>
          <a:stretch>
            <a:fillRect/>
          </a:stretch>
        </p:blipFill>
        <p:spPr>
          <a:xfrm>
            <a:off x="-3" y="0"/>
            <a:ext cx="12192004" cy="6858000"/>
          </a:xfrm>
          <a:prstGeom prst="rect">
            <a:avLst/>
          </a:prstGeom>
          <a:ln w="12700">
            <a:miter lim="400000"/>
          </a:ln>
        </p:spPr>
      </p:pic>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EXT">
    <p:spTree>
      <p:nvGrpSpPr>
        <p:cNvPr id="1" name=""/>
        <p:cNvGrpSpPr/>
        <p:nvPr/>
      </p:nvGrpSpPr>
      <p:grpSpPr>
        <a:xfrm>
          <a:off x="0" y="0"/>
          <a:ext cx="0" cy="0"/>
          <a:chOff x="0" y="0"/>
          <a:chExt cx="0" cy="0"/>
        </a:xfrm>
      </p:grpSpPr>
      <p:sp>
        <p:nvSpPr>
          <p:cNvPr id="97" name="Title Text"/>
          <p:cNvSpPr txBox="1"/>
          <p:nvPr>
            <p:ph type="title"/>
          </p:nvPr>
        </p:nvSpPr>
        <p:spPr>
          <a:prstGeom prst="rect">
            <a:avLst/>
          </a:prstGeom>
        </p:spPr>
        <p:txBody>
          <a:bodyPr/>
          <a:lstStyle/>
          <a:p>
            <a:pPr/>
            <a:r>
              <a:t>Title Text</a:t>
            </a:r>
          </a:p>
        </p:txBody>
      </p:sp>
      <p:sp>
        <p:nvSpPr>
          <p:cNvPr id="98" name="Body Level One…"/>
          <p:cNvSpPr txBox="1"/>
          <p:nvPr>
            <p:ph type="body" idx="1"/>
          </p:nvPr>
        </p:nvSpPr>
        <p:spPr>
          <a:xfrm rot="5400000">
            <a:off x="3920330" y="-1256506"/>
            <a:ext cx="4351340" cy="10515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ITLE_AND_VERTICAL_TEXT">
    <p:spTree>
      <p:nvGrpSpPr>
        <p:cNvPr id="1" name=""/>
        <p:cNvGrpSpPr/>
        <p:nvPr/>
      </p:nvGrpSpPr>
      <p:grpSpPr>
        <a:xfrm>
          <a:off x="0" y="0"/>
          <a:ext cx="0" cy="0"/>
          <a:chOff x="0" y="0"/>
          <a:chExt cx="0" cy="0"/>
        </a:xfrm>
      </p:grpSpPr>
      <p:sp>
        <p:nvSpPr>
          <p:cNvPr id="106" name="Title Text"/>
          <p:cNvSpPr txBox="1"/>
          <p:nvPr>
            <p:ph type="title"/>
          </p:nvPr>
        </p:nvSpPr>
        <p:spPr>
          <a:xfrm rot="5400000">
            <a:off x="7133431" y="1956592"/>
            <a:ext cx="5811849" cy="2628902"/>
          </a:xfrm>
          <a:prstGeom prst="rect">
            <a:avLst/>
          </a:prstGeom>
        </p:spPr>
        <p:txBody>
          <a:bodyPr/>
          <a:lstStyle/>
          <a:p>
            <a:pPr/>
            <a:r>
              <a:t>Title Text</a:t>
            </a:r>
          </a:p>
        </p:txBody>
      </p:sp>
      <p:sp>
        <p:nvSpPr>
          <p:cNvPr id="107" name="Body Level One…"/>
          <p:cNvSpPr txBox="1"/>
          <p:nvPr>
            <p:ph type="body" idx="1"/>
          </p:nvPr>
        </p:nvSpPr>
        <p:spPr>
          <a:xfrm rot="5400000">
            <a:off x="1799431" y="-596107"/>
            <a:ext cx="5811838" cy="77343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spTree>
      <p:nvGrpSpPr>
        <p:cNvPr id="1" name=""/>
        <p:cNvGrpSpPr/>
        <p:nvPr/>
      </p:nvGrpSpPr>
      <p:grpSpPr>
        <a:xfrm>
          <a:off x="0" y="0"/>
          <a:ext cx="0" cy="0"/>
          <a:chOff x="0" y="0"/>
          <a:chExt cx="0" cy="0"/>
        </a:xfrm>
      </p:grpSpPr>
      <p:sp>
        <p:nvSpPr>
          <p:cNvPr id="115"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16" name="Body Level One…"/>
          <p:cNvSpPr txBox="1"/>
          <p:nvPr>
            <p:ph type="body" sz="quarter" idx="1"/>
          </p:nvPr>
        </p:nvSpPr>
        <p:spPr>
          <a:xfrm>
            <a:off x="1524000" y="3602037"/>
            <a:ext cx="9144000" cy="1655773"/>
          </a:xfrm>
          <a:prstGeom prst="rect">
            <a:avLst/>
          </a:prstGeom>
        </p:spPr>
        <p:txBody>
          <a:bodyPr/>
          <a:lstStyle>
            <a:lvl1pPr indent="50800" algn="ctr">
              <a:defRPr sz="2400"/>
            </a:lvl1pPr>
            <a:lvl2pPr indent="50800" algn="ctr">
              <a:defRPr sz="2400"/>
            </a:lvl2pPr>
            <a:lvl3pPr indent="50800" algn="ctr">
              <a:defRPr sz="2400"/>
            </a:lvl3pPr>
            <a:lvl4pPr indent="50800" algn="ctr">
              <a:defRPr sz="2400"/>
            </a:lvl4pPr>
            <a:lvl5pPr indent="50800" algn="ctr">
              <a:defRPr sz="2400"/>
            </a:lvl5pPr>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
    <p:spTree>
      <p:nvGrpSpPr>
        <p:cNvPr id="1" name=""/>
        <p:cNvGrpSpPr/>
        <p:nvPr/>
      </p:nvGrpSpPr>
      <p:grpSpPr>
        <a:xfrm>
          <a:off x="0" y="0"/>
          <a:ext cx="0" cy="0"/>
          <a:chOff x="0" y="0"/>
          <a:chExt cx="0" cy="0"/>
        </a:xfrm>
      </p:grpSpPr>
      <p:sp>
        <p:nvSpPr>
          <p:cNvPr id="124" name="Title Text"/>
          <p:cNvSpPr txBox="1"/>
          <p:nvPr>
            <p:ph type="title"/>
          </p:nvPr>
        </p:nvSpPr>
        <p:spPr>
          <a:prstGeom prst="rect">
            <a:avLst/>
          </a:prstGeom>
        </p:spPr>
        <p:txBody>
          <a:bodyPr/>
          <a:lstStyle/>
          <a:p>
            <a:pPr/>
            <a:r>
              <a:t>Title Text</a:t>
            </a:r>
          </a:p>
        </p:txBody>
      </p:sp>
      <p:sp>
        <p:nvSpPr>
          <p:cNvPr id="12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133"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134" name="Body Level One…"/>
          <p:cNvSpPr txBox="1"/>
          <p:nvPr>
            <p:ph type="body" sz="quarter" idx="1"/>
          </p:nvPr>
        </p:nvSpPr>
        <p:spPr>
          <a:xfrm>
            <a:off x="831850" y="4589462"/>
            <a:ext cx="10515600" cy="1500198"/>
          </a:xfrm>
          <a:prstGeom prst="rect">
            <a:avLst/>
          </a:prstGeom>
        </p:spPr>
        <p:txBody>
          <a:bodyPr/>
          <a:lstStyle>
            <a:lvl1pPr indent="228600">
              <a:defRPr sz="2400">
                <a:solidFill>
                  <a:srgbClr val="888888"/>
                </a:solidFill>
              </a:defRPr>
            </a:lvl1pPr>
            <a:lvl2pPr indent="228600">
              <a:defRPr sz="2400">
                <a:solidFill>
                  <a:srgbClr val="888888"/>
                </a:solidFill>
              </a:defRPr>
            </a:lvl2pPr>
            <a:lvl3pPr indent="228600">
              <a:defRPr sz="2400">
                <a:solidFill>
                  <a:srgbClr val="888888"/>
                </a:solidFill>
              </a:defRPr>
            </a:lvl3pPr>
            <a:lvl4pPr indent="228600">
              <a:defRPr sz="2400">
                <a:solidFill>
                  <a:srgbClr val="888888"/>
                </a:solidFill>
              </a:defRPr>
            </a:lvl4pPr>
            <a:lvl5pPr indent="228600">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
    <p:spTree>
      <p:nvGrpSpPr>
        <p:cNvPr id="1" name=""/>
        <p:cNvGrpSpPr/>
        <p:nvPr/>
      </p:nvGrpSpPr>
      <p:grpSpPr>
        <a:xfrm>
          <a:off x="0" y="0"/>
          <a:ext cx="0" cy="0"/>
          <a:chOff x="0" y="0"/>
          <a:chExt cx="0" cy="0"/>
        </a:xfrm>
      </p:grpSpPr>
      <p:sp>
        <p:nvSpPr>
          <p:cNvPr id="142" name="Title Text"/>
          <p:cNvSpPr txBox="1"/>
          <p:nvPr>
            <p:ph type="title"/>
          </p:nvPr>
        </p:nvSpPr>
        <p:spPr>
          <a:prstGeom prst="rect">
            <a:avLst/>
          </a:prstGeom>
        </p:spPr>
        <p:txBody>
          <a:bodyPr/>
          <a:lstStyle/>
          <a:p>
            <a:pPr/>
            <a:r>
              <a:t>Title Text</a:t>
            </a:r>
          </a:p>
        </p:txBody>
      </p:sp>
      <p:sp>
        <p:nvSpPr>
          <p:cNvPr id="143"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4" name="Google Shape;113;p31"/>
          <p:cNvSpPr txBox="1"/>
          <p:nvPr>
            <p:ph type="body" sz="half" idx="21"/>
          </p:nvPr>
        </p:nvSpPr>
        <p:spPr>
          <a:xfrm>
            <a:off x="6172200" y="1825625"/>
            <a:ext cx="5181600" cy="4351338"/>
          </a:xfrm>
          <a:prstGeom prst="rect">
            <a:avLst/>
          </a:prstGeom>
        </p:spPr>
        <p:txBody>
          <a:bodyPr/>
          <a:lstStyle/>
          <a:p>
            <a:pPr/>
          </a:p>
        </p:txBody>
      </p:sp>
      <p:sp>
        <p:nvSpPr>
          <p:cNvPr id="1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_WITH_TEXT">
    <p:spTree>
      <p:nvGrpSpPr>
        <p:cNvPr id="1" name=""/>
        <p:cNvGrpSpPr/>
        <p:nvPr/>
      </p:nvGrpSpPr>
      <p:grpSpPr>
        <a:xfrm>
          <a:off x="0" y="0"/>
          <a:ext cx="0" cy="0"/>
          <a:chOff x="0" y="0"/>
          <a:chExt cx="0" cy="0"/>
        </a:xfrm>
      </p:grpSpPr>
      <p:sp>
        <p:nvSpPr>
          <p:cNvPr id="152" name="Title Text"/>
          <p:cNvSpPr txBox="1"/>
          <p:nvPr>
            <p:ph type="title"/>
          </p:nvPr>
        </p:nvSpPr>
        <p:spPr>
          <a:xfrm>
            <a:off x="839787" y="365125"/>
            <a:ext cx="10515601" cy="1325563"/>
          </a:xfrm>
          <a:prstGeom prst="rect">
            <a:avLst/>
          </a:prstGeom>
        </p:spPr>
        <p:txBody>
          <a:bodyPr/>
          <a:lstStyle/>
          <a:p>
            <a:pPr/>
            <a:r>
              <a:t>Title Text</a:t>
            </a:r>
          </a:p>
        </p:txBody>
      </p:sp>
      <p:sp>
        <p:nvSpPr>
          <p:cNvPr id="153" name="Body Level One…"/>
          <p:cNvSpPr txBox="1"/>
          <p:nvPr>
            <p:ph type="body" sz="quarter" idx="1"/>
          </p:nvPr>
        </p:nvSpPr>
        <p:spPr>
          <a:xfrm>
            <a:off x="839787" y="1681163"/>
            <a:ext cx="5157790" cy="823923"/>
          </a:xfrm>
          <a:prstGeom prst="rect">
            <a:avLst/>
          </a:prstGeom>
        </p:spPr>
        <p:txBody>
          <a:bodyPr anchor="b"/>
          <a:lstStyle>
            <a:lvl1pPr indent="228600">
              <a:defRPr b="1" sz="2400"/>
            </a:lvl1pPr>
            <a:lvl2pPr indent="228600">
              <a:defRPr b="1" sz="2400"/>
            </a:lvl2pPr>
            <a:lvl3pPr indent="228600">
              <a:defRPr b="1" sz="2400"/>
            </a:lvl3pPr>
            <a:lvl4pPr indent="228600">
              <a:defRPr b="1" sz="2400"/>
            </a:lvl4pPr>
            <a:lvl5pPr indent="228600">
              <a:defRPr b="1" sz="2400"/>
            </a:lvl5pPr>
          </a:lstStyle>
          <a:p>
            <a:pPr/>
            <a:r>
              <a:t>Body Level One</a:t>
            </a:r>
          </a:p>
          <a:p>
            <a:pPr lvl="1"/>
            <a:r>
              <a:t>Body Level Two</a:t>
            </a:r>
          </a:p>
          <a:p>
            <a:pPr lvl="2"/>
            <a:r>
              <a:t>Body Level Three</a:t>
            </a:r>
          </a:p>
          <a:p>
            <a:pPr lvl="3"/>
            <a:r>
              <a:t>Body Level Four</a:t>
            </a:r>
          </a:p>
          <a:p>
            <a:pPr lvl="4"/>
            <a:r>
              <a:t>Body Level Five</a:t>
            </a:r>
          </a:p>
        </p:txBody>
      </p:sp>
      <p:sp>
        <p:nvSpPr>
          <p:cNvPr id="154" name="Google Shape;120;p32"/>
          <p:cNvSpPr txBox="1"/>
          <p:nvPr>
            <p:ph type="body" sz="half" idx="21"/>
          </p:nvPr>
        </p:nvSpPr>
        <p:spPr>
          <a:xfrm>
            <a:off x="839787" y="2505075"/>
            <a:ext cx="5157788" cy="3684588"/>
          </a:xfrm>
          <a:prstGeom prst="rect">
            <a:avLst/>
          </a:prstGeom>
        </p:spPr>
        <p:txBody>
          <a:bodyPr/>
          <a:lstStyle/>
          <a:p>
            <a:pPr/>
          </a:p>
        </p:txBody>
      </p:sp>
      <p:sp>
        <p:nvSpPr>
          <p:cNvPr id="155" name="Google Shape;121;p32"/>
          <p:cNvSpPr txBox="1"/>
          <p:nvPr>
            <p:ph type="body" sz="quarter" idx="22"/>
          </p:nvPr>
        </p:nvSpPr>
        <p:spPr>
          <a:xfrm>
            <a:off x="6172200" y="1681163"/>
            <a:ext cx="5183188" cy="823914"/>
          </a:xfrm>
          <a:prstGeom prst="rect">
            <a:avLst/>
          </a:prstGeom>
        </p:spPr>
        <p:txBody>
          <a:bodyPr anchor="b"/>
          <a:lstStyle/>
          <a:p>
            <a:pPr/>
          </a:p>
        </p:txBody>
      </p:sp>
      <p:sp>
        <p:nvSpPr>
          <p:cNvPr id="156" name="Google Shape;122;p32"/>
          <p:cNvSpPr txBox="1"/>
          <p:nvPr>
            <p:ph type="body" sz="half" idx="23"/>
          </p:nvPr>
        </p:nvSpPr>
        <p:spPr>
          <a:xfrm>
            <a:off x="6172200" y="2505075"/>
            <a:ext cx="5183188" cy="3684588"/>
          </a:xfrm>
          <a:prstGeom prst="rect">
            <a:avLst/>
          </a:prstGeom>
        </p:spPr>
        <p:txBody>
          <a:bodyPr/>
          <a:lstStyle/>
          <a:p>
            <a:pPr/>
          </a:p>
        </p:txBody>
      </p:sp>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164" name="Title Text"/>
          <p:cNvSpPr txBox="1"/>
          <p:nvPr>
            <p:ph type="title"/>
          </p:nvPr>
        </p:nvSpPr>
        <p:spPr>
          <a:prstGeom prst="rect">
            <a:avLst/>
          </a:prstGeom>
        </p:spPr>
        <p:txBody>
          <a:bodyPr/>
          <a:lstStyle/>
          <a:p>
            <a:pPr/>
            <a:r>
              <a:t>Title Text</a:t>
            </a:r>
          </a:p>
        </p:txBody>
      </p:sp>
      <p:sp>
        <p:nvSpPr>
          <p:cNvPr id="1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_WITH_CAPTION_TEXT">
    <p:spTree>
      <p:nvGrpSpPr>
        <p:cNvPr id="1" name=""/>
        <p:cNvGrpSpPr/>
        <p:nvPr/>
      </p:nvGrpSpPr>
      <p:grpSpPr>
        <a:xfrm>
          <a:off x="0" y="0"/>
          <a:ext cx="0" cy="0"/>
          <a:chOff x="0" y="0"/>
          <a:chExt cx="0" cy="0"/>
        </a:xfrm>
      </p:grpSpPr>
      <p:sp>
        <p:nvSpPr>
          <p:cNvPr id="179"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180" name="Body Level One…"/>
          <p:cNvSpPr txBox="1"/>
          <p:nvPr>
            <p:ph type="body" sz="half" idx="1"/>
          </p:nvPr>
        </p:nvSpPr>
        <p:spPr>
          <a:xfrm>
            <a:off x="5183187" y="987425"/>
            <a:ext cx="6172204" cy="4873625"/>
          </a:xfrm>
          <a:prstGeom prst="rect">
            <a:avLst/>
          </a:prstGeom>
        </p:spPr>
        <p:txBody>
          <a:bodyPr/>
          <a:lstStyle>
            <a:lvl1pPr indent="25400">
              <a:defRPr sz="3200"/>
            </a:lvl1pPr>
            <a:lvl2pPr indent="25400">
              <a:defRPr sz="3200"/>
            </a:lvl2pPr>
            <a:lvl3pPr indent="25400">
              <a:defRPr sz="3200"/>
            </a:lvl3pPr>
            <a:lvl4pPr indent="25400">
              <a:defRPr sz="3200"/>
            </a:lvl4pPr>
            <a:lvl5pPr indent="25400">
              <a:defRPr sz="3200"/>
            </a:lvl5pPr>
          </a:lstStyle>
          <a:p>
            <a:pPr/>
            <a:r>
              <a:t>Body Level One</a:t>
            </a:r>
          </a:p>
          <a:p>
            <a:pPr lvl="1"/>
            <a:r>
              <a:t>Body Level Two</a:t>
            </a:r>
          </a:p>
          <a:p>
            <a:pPr lvl="2"/>
            <a:r>
              <a:t>Body Level Three</a:t>
            </a:r>
          </a:p>
          <a:p>
            <a:pPr lvl="3"/>
            <a:r>
              <a:t>Body Level Four</a:t>
            </a:r>
          </a:p>
          <a:p>
            <a:pPr lvl="4"/>
            <a:r>
              <a:t>Body Level Five</a:t>
            </a:r>
          </a:p>
        </p:txBody>
      </p:sp>
      <p:sp>
        <p:nvSpPr>
          <p:cNvPr id="181" name="Google Shape;138;p35"/>
          <p:cNvSpPr txBox="1"/>
          <p:nvPr>
            <p:ph type="body" sz="quarter" idx="21"/>
          </p:nvPr>
        </p:nvSpPr>
        <p:spPr>
          <a:xfrm>
            <a:off x="839787" y="2057400"/>
            <a:ext cx="3932238" cy="3811588"/>
          </a:xfrm>
          <a:prstGeom prst="rect">
            <a:avLst/>
          </a:prstGeom>
        </p:spPr>
        <p:txBody>
          <a:bodyPr/>
          <a:lstStyle/>
          <a:p>
            <a:pPr/>
          </a:p>
        </p:txBody>
      </p:sp>
      <p:sp>
        <p:nvSpPr>
          <p:cNvPr id="1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_WITH_CAPTION_TEXT">
    <p:spTree>
      <p:nvGrpSpPr>
        <p:cNvPr id="1" name=""/>
        <p:cNvGrpSpPr/>
        <p:nvPr/>
      </p:nvGrpSpPr>
      <p:grpSpPr>
        <a:xfrm>
          <a:off x="0" y="0"/>
          <a:ext cx="0" cy="0"/>
          <a:chOff x="0" y="0"/>
          <a:chExt cx="0" cy="0"/>
        </a:xfrm>
      </p:grpSpPr>
      <p:sp>
        <p:nvSpPr>
          <p:cNvPr id="189"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190" name="Google Shape;144;p36"/>
          <p:cNvSpPr/>
          <p:nvPr>
            <p:ph type="pic" sz="half" idx="21"/>
          </p:nvPr>
        </p:nvSpPr>
        <p:spPr>
          <a:xfrm>
            <a:off x="5183187" y="987425"/>
            <a:ext cx="6172204" cy="4873625"/>
          </a:xfrm>
          <a:prstGeom prst="rect">
            <a:avLst/>
          </a:prstGeom>
        </p:spPr>
        <p:txBody>
          <a:bodyPr lIns="91439" tIns="45719" rIns="91439" bIns="45719">
            <a:noAutofit/>
          </a:bodyPr>
          <a:lstStyle/>
          <a:p>
            <a:pPr/>
          </a:p>
        </p:txBody>
      </p:sp>
      <p:sp>
        <p:nvSpPr>
          <p:cNvPr id="191" name="Body Level One…"/>
          <p:cNvSpPr txBox="1"/>
          <p:nvPr>
            <p:ph type="body" sz="quarter" idx="1"/>
          </p:nvPr>
        </p:nvSpPr>
        <p:spPr>
          <a:xfrm>
            <a:off x="839787" y="2057400"/>
            <a:ext cx="3932240" cy="3811588"/>
          </a:xfrm>
          <a:prstGeom prst="rect">
            <a:avLst/>
          </a:prstGeom>
        </p:spPr>
        <p:txBody>
          <a:bodyPr/>
          <a:lstStyle>
            <a:lvl1pPr indent="228600">
              <a:defRPr sz="1600"/>
            </a:lvl1pPr>
            <a:lvl2pPr indent="228600">
              <a:defRPr sz="1600"/>
            </a:lvl2pPr>
            <a:lvl3pPr indent="228600">
              <a:defRPr sz="1600"/>
            </a:lvl3pPr>
            <a:lvl4pPr indent="228600">
              <a:defRPr sz="1600"/>
            </a:lvl4pPr>
            <a:lvl5pPr indent="228600">
              <a:defRPr sz="1600"/>
            </a:lvl5pPr>
          </a:lstStyle>
          <a:p>
            <a:pPr/>
            <a:r>
              <a:t>Body Level One</a:t>
            </a:r>
          </a:p>
          <a:p>
            <a:pPr lvl="1"/>
            <a:r>
              <a:t>Body Level Two</a:t>
            </a:r>
          </a:p>
          <a:p>
            <a:pPr lvl="2"/>
            <a:r>
              <a:t>Body Level Three</a:t>
            </a:r>
          </a:p>
          <a:p>
            <a:pPr lvl="3"/>
            <a:r>
              <a:t>Body Level Four</a:t>
            </a:r>
          </a:p>
          <a:p>
            <a:pPr lvl="4"/>
            <a:r>
              <a:t>Body Level Five</a:t>
            </a:r>
          </a:p>
        </p:txBody>
      </p:sp>
      <p:sp>
        <p:nvSpPr>
          <p:cNvPr id="1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EXT">
    <p:spTree>
      <p:nvGrpSpPr>
        <p:cNvPr id="1" name=""/>
        <p:cNvGrpSpPr/>
        <p:nvPr/>
      </p:nvGrpSpPr>
      <p:grpSpPr>
        <a:xfrm>
          <a:off x="0" y="0"/>
          <a:ext cx="0" cy="0"/>
          <a:chOff x="0" y="0"/>
          <a:chExt cx="0" cy="0"/>
        </a:xfrm>
      </p:grpSpPr>
      <p:sp>
        <p:nvSpPr>
          <p:cNvPr id="199" name="Title Text"/>
          <p:cNvSpPr txBox="1"/>
          <p:nvPr>
            <p:ph type="title"/>
          </p:nvPr>
        </p:nvSpPr>
        <p:spPr>
          <a:prstGeom prst="rect">
            <a:avLst/>
          </a:prstGeom>
        </p:spPr>
        <p:txBody>
          <a:bodyPr/>
          <a:lstStyle/>
          <a:p>
            <a:pPr/>
            <a:r>
              <a:t>Title Text</a:t>
            </a:r>
          </a:p>
        </p:txBody>
      </p:sp>
      <p:sp>
        <p:nvSpPr>
          <p:cNvPr id="200" name="Body Level One…"/>
          <p:cNvSpPr txBox="1"/>
          <p:nvPr>
            <p:ph type="body" idx="1"/>
          </p:nvPr>
        </p:nvSpPr>
        <p:spPr>
          <a:xfrm rot="5400000">
            <a:off x="3920330" y="-1256506"/>
            <a:ext cx="4351340" cy="10515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ITLE_AND_VERTICAL_TEXT">
    <p:spTree>
      <p:nvGrpSpPr>
        <p:cNvPr id="1" name=""/>
        <p:cNvGrpSpPr/>
        <p:nvPr/>
      </p:nvGrpSpPr>
      <p:grpSpPr>
        <a:xfrm>
          <a:off x="0" y="0"/>
          <a:ext cx="0" cy="0"/>
          <a:chOff x="0" y="0"/>
          <a:chExt cx="0" cy="0"/>
        </a:xfrm>
      </p:grpSpPr>
      <p:sp>
        <p:nvSpPr>
          <p:cNvPr id="208" name="Title Text"/>
          <p:cNvSpPr txBox="1"/>
          <p:nvPr>
            <p:ph type="title"/>
          </p:nvPr>
        </p:nvSpPr>
        <p:spPr>
          <a:xfrm rot="5400000">
            <a:off x="7133431" y="1956592"/>
            <a:ext cx="5811849" cy="2628902"/>
          </a:xfrm>
          <a:prstGeom prst="rect">
            <a:avLst/>
          </a:prstGeom>
        </p:spPr>
        <p:txBody>
          <a:bodyPr/>
          <a:lstStyle/>
          <a:p>
            <a:pPr/>
            <a:r>
              <a:t>Title Text</a:t>
            </a:r>
          </a:p>
        </p:txBody>
      </p:sp>
      <p:sp>
        <p:nvSpPr>
          <p:cNvPr id="209" name="Body Level One…"/>
          <p:cNvSpPr txBox="1"/>
          <p:nvPr>
            <p:ph type="body" idx="1"/>
          </p:nvPr>
        </p:nvSpPr>
        <p:spPr>
          <a:xfrm rot="5400000">
            <a:off x="1799431" y="-596107"/>
            <a:ext cx="5811838" cy="77343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31"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2" name="Body Level One…"/>
          <p:cNvSpPr txBox="1"/>
          <p:nvPr>
            <p:ph type="body" sz="quarter" idx="1"/>
          </p:nvPr>
        </p:nvSpPr>
        <p:spPr>
          <a:xfrm>
            <a:off x="831850" y="4589462"/>
            <a:ext cx="10515600" cy="1500198"/>
          </a:xfrm>
          <a:prstGeom prst="rect">
            <a:avLst/>
          </a:prstGeom>
        </p:spPr>
        <p:txBody>
          <a:bodyPr/>
          <a:lstStyle>
            <a:lvl1pPr indent="228600">
              <a:defRPr sz="2400">
                <a:solidFill>
                  <a:srgbClr val="888888"/>
                </a:solidFill>
              </a:defRPr>
            </a:lvl1pPr>
            <a:lvl2pPr indent="228600">
              <a:defRPr sz="2400">
                <a:solidFill>
                  <a:srgbClr val="888888"/>
                </a:solidFill>
              </a:defRPr>
            </a:lvl2pPr>
            <a:lvl3pPr indent="228600">
              <a:defRPr sz="2400">
                <a:solidFill>
                  <a:srgbClr val="888888"/>
                </a:solidFill>
              </a:defRPr>
            </a:lvl3pPr>
            <a:lvl4pPr indent="228600">
              <a:defRPr sz="2400">
                <a:solidFill>
                  <a:srgbClr val="888888"/>
                </a:solidFill>
              </a:defRPr>
            </a:lvl4pPr>
            <a:lvl5pPr indent="228600">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
    <p:spTree>
      <p:nvGrpSpPr>
        <p:cNvPr id="1" name=""/>
        <p:cNvGrpSpPr/>
        <p:nvPr/>
      </p:nvGrpSpPr>
      <p:grpSpPr>
        <a:xfrm>
          <a:off x="0" y="0"/>
          <a:ext cx="0" cy="0"/>
          <a:chOff x="0" y="0"/>
          <a:chExt cx="0" cy="0"/>
        </a:xfrm>
      </p:grpSpPr>
      <p:sp>
        <p:nvSpPr>
          <p:cNvPr id="40" name="Title Text"/>
          <p:cNvSpPr txBox="1"/>
          <p:nvPr>
            <p:ph type="title"/>
          </p:nvPr>
        </p:nvSpPr>
        <p:spPr>
          <a:prstGeom prst="rect">
            <a:avLst/>
          </a:prstGeom>
        </p:spPr>
        <p:txBody>
          <a:bodyPr/>
          <a:lstStyle/>
          <a:p>
            <a:pPr/>
            <a:r>
              <a:t>Title Text</a:t>
            </a:r>
          </a:p>
        </p:txBody>
      </p:sp>
      <p:sp>
        <p:nvSpPr>
          <p:cNvPr id="41"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2" name="Google Shape;38;p19"/>
          <p:cNvSpPr txBox="1"/>
          <p:nvPr>
            <p:ph type="body" sz="half" idx="21"/>
          </p:nvPr>
        </p:nvSpPr>
        <p:spPr>
          <a:xfrm>
            <a:off x="6172200" y="1825625"/>
            <a:ext cx="5181600" cy="4351338"/>
          </a:xfrm>
          <a:prstGeom prst="rect">
            <a:avLst/>
          </a:prstGeom>
        </p:spPr>
        <p:txBody>
          <a:bodyPr/>
          <a:lstStyle/>
          <a:p>
            <a:pP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_WITH_TEXT">
    <p:spTree>
      <p:nvGrpSpPr>
        <p:cNvPr id="1" name=""/>
        <p:cNvGrpSpPr/>
        <p:nvPr/>
      </p:nvGrpSpPr>
      <p:grpSpPr>
        <a:xfrm>
          <a:off x="0" y="0"/>
          <a:ext cx="0" cy="0"/>
          <a:chOff x="0" y="0"/>
          <a:chExt cx="0" cy="0"/>
        </a:xfrm>
      </p:grpSpPr>
      <p:sp>
        <p:nvSpPr>
          <p:cNvPr id="50" name="Title Text"/>
          <p:cNvSpPr txBox="1"/>
          <p:nvPr>
            <p:ph type="title"/>
          </p:nvPr>
        </p:nvSpPr>
        <p:spPr>
          <a:xfrm>
            <a:off x="839787" y="365125"/>
            <a:ext cx="10515601" cy="1325563"/>
          </a:xfrm>
          <a:prstGeom prst="rect">
            <a:avLst/>
          </a:prstGeom>
        </p:spPr>
        <p:txBody>
          <a:bodyPr/>
          <a:lstStyle/>
          <a:p>
            <a:pPr/>
            <a:r>
              <a:t>Title Text</a:t>
            </a:r>
          </a:p>
        </p:txBody>
      </p:sp>
      <p:sp>
        <p:nvSpPr>
          <p:cNvPr id="51" name="Body Level One…"/>
          <p:cNvSpPr txBox="1"/>
          <p:nvPr>
            <p:ph type="body" sz="quarter" idx="1"/>
          </p:nvPr>
        </p:nvSpPr>
        <p:spPr>
          <a:xfrm>
            <a:off x="839787" y="1681163"/>
            <a:ext cx="5157790" cy="823923"/>
          </a:xfrm>
          <a:prstGeom prst="rect">
            <a:avLst/>
          </a:prstGeom>
        </p:spPr>
        <p:txBody>
          <a:bodyPr anchor="b"/>
          <a:lstStyle>
            <a:lvl1pPr indent="228600">
              <a:defRPr b="1" sz="2400"/>
            </a:lvl1pPr>
            <a:lvl2pPr indent="228600">
              <a:defRPr b="1" sz="2400"/>
            </a:lvl2pPr>
            <a:lvl3pPr indent="228600">
              <a:defRPr b="1" sz="2400"/>
            </a:lvl3pPr>
            <a:lvl4pPr indent="228600">
              <a:defRPr b="1" sz="2400"/>
            </a:lvl4pPr>
            <a:lvl5pPr indent="228600">
              <a:defRPr b="1" sz="2400"/>
            </a:lvl5pPr>
          </a:lstStyle>
          <a:p>
            <a:pPr/>
            <a:r>
              <a:t>Body Level One</a:t>
            </a:r>
          </a:p>
          <a:p>
            <a:pPr lvl="1"/>
            <a:r>
              <a:t>Body Level Two</a:t>
            </a:r>
          </a:p>
          <a:p>
            <a:pPr lvl="2"/>
            <a:r>
              <a:t>Body Level Three</a:t>
            </a:r>
          </a:p>
          <a:p>
            <a:pPr lvl="3"/>
            <a:r>
              <a:t>Body Level Four</a:t>
            </a:r>
          </a:p>
          <a:p>
            <a:pPr lvl="4"/>
            <a:r>
              <a:t>Body Level Five</a:t>
            </a:r>
          </a:p>
        </p:txBody>
      </p:sp>
      <p:sp>
        <p:nvSpPr>
          <p:cNvPr id="52" name="Google Shape;45;p20"/>
          <p:cNvSpPr txBox="1"/>
          <p:nvPr>
            <p:ph type="body" sz="half" idx="21"/>
          </p:nvPr>
        </p:nvSpPr>
        <p:spPr>
          <a:xfrm>
            <a:off x="839787" y="2505075"/>
            <a:ext cx="5157788" cy="3684588"/>
          </a:xfrm>
          <a:prstGeom prst="rect">
            <a:avLst/>
          </a:prstGeom>
        </p:spPr>
        <p:txBody>
          <a:bodyPr/>
          <a:lstStyle/>
          <a:p>
            <a:pPr/>
          </a:p>
        </p:txBody>
      </p:sp>
      <p:sp>
        <p:nvSpPr>
          <p:cNvPr id="53" name="Google Shape;46;p20"/>
          <p:cNvSpPr txBox="1"/>
          <p:nvPr>
            <p:ph type="body" sz="quarter" idx="22"/>
          </p:nvPr>
        </p:nvSpPr>
        <p:spPr>
          <a:xfrm>
            <a:off x="6172200" y="1681163"/>
            <a:ext cx="5183188" cy="823914"/>
          </a:xfrm>
          <a:prstGeom prst="rect">
            <a:avLst/>
          </a:prstGeom>
        </p:spPr>
        <p:txBody>
          <a:bodyPr anchor="b"/>
          <a:lstStyle/>
          <a:p>
            <a:pPr/>
          </a:p>
        </p:txBody>
      </p:sp>
      <p:sp>
        <p:nvSpPr>
          <p:cNvPr id="54" name="Google Shape;47;p20"/>
          <p:cNvSpPr txBox="1"/>
          <p:nvPr>
            <p:ph type="body" sz="half" idx="23"/>
          </p:nvPr>
        </p:nvSpPr>
        <p:spPr>
          <a:xfrm>
            <a:off x="6172200" y="2505075"/>
            <a:ext cx="5183188" cy="3684588"/>
          </a:xfrm>
          <a:prstGeom prst="rect">
            <a:avLst/>
          </a:prstGeom>
        </p:spPr>
        <p:txBody>
          <a:bodyPr/>
          <a:lstStyle/>
          <a:p>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62" name="Title Text"/>
          <p:cNvSpPr txBox="1"/>
          <p:nvPr>
            <p:ph type="title"/>
          </p:nvPr>
        </p:nvSpPr>
        <p:spPr>
          <a:prstGeom prst="rect">
            <a:avLst/>
          </a:prstGeom>
        </p:spPr>
        <p:txBody>
          <a:bodyPr/>
          <a:lstStyle/>
          <a:p>
            <a:pPr/>
            <a:r>
              <a:t>Title Text</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_WITH_CAPTION_TEXT">
    <p:spTree>
      <p:nvGrpSpPr>
        <p:cNvPr id="1" name=""/>
        <p:cNvGrpSpPr/>
        <p:nvPr/>
      </p:nvGrpSpPr>
      <p:grpSpPr>
        <a:xfrm>
          <a:off x="0" y="0"/>
          <a:ext cx="0" cy="0"/>
          <a:chOff x="0" y="0"/>
          <a:chExt cx="0" cy="0"/>
        </a:xfrm>
      </p:grpSpPr>
      <p:sp>
        <p:nvSpPr>
          <p:cNvPr id="77"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8" name="Body Level One…"/>
          <p:cNvSpPr txBox="1"/>
          <p:nvPr>
            <p:ph type="body" sz="half" idx="1"/>
          </p:nvPr>
        </p:nvSpPr>
        <p:spPr>
          <a:xfrm>
            <a:off x="5183187" y="987425"/>
            <a:ext cx="6172204" cy="4873625"/>
          </a:xfrm>
          <a:prstGeom prst="rect">
            <a:avLst/>
          </a:prstGeom>
        </p:spPr>
        <p:txBody>
          <a:bodyPr/>
          <a:lstStyle>
            <a:lvl1pPr indent="25400">
              <a:defRPr sz="3200"/>
            </a:lvl1pPr>
            <a:lvl2pPr indent="25400">
              <a:defRPr sz="3200"/>
            </a:lvl2pPr>
            <a:lvl3pPr indent="25400">
              <a:defRPr sz="3200"/>
            </a:lvl3pPr>
            <a:lvl4pPr indent="25400">
              <a:defRPr sz="3200"/>
            </a:lvl4pPr>
            <a:lvl5pPr indent="25400">
              <a:defRPr sz="3200"/>
            </a:lvl5pPr>
          </a:lstStyle>
          <a:p>
            <a:pPr/>
            <a:r>
              <a:t>Body Level One</a:t>
            </a:r>
          </a:p>
          <a:p>
            <a:pPr lvl="1"/>
            <a:r>
              <a:t>Body Level Two</a:t>
            </a:r>
          </a:p>
          <a:p>
            <a:pPr lvl="2"/>
            <a:r>
              <a:t>Body Level Three</a:t>
            </a:r>
          </a:p>
          <a:p>
            <a:pPr lvl="3"/>
            <a:r>
              <a:t>Body Level Four</a:t>
            </a:r>
          </a:p>
          <a:p>
            <a:pPr lvl="4"/>
            <a:r>
              <a:t>Body Level Five</a:t>
            </a:r>
          </a:p>
        </p:txBody>
      </p:sp>
      <p:sp>
        <p:nvSpPr>
          <p:cNvPr id="79" name="Google Shape;63;p23"/>
          <p:cNvSpPr txBox="1"/>
          <p:nvPr>
            <p:ph type="body" sz="quarter" idx="21"/>
          </p:nvPr>
        </p:nvSpPr>
        <p:spPr>
          <a:xfrm>
            <a:off x="839787" y="2057400"/>
            <a:ext cx="3932238" cy="3811588"/>
          </a:xfrm>
          <a:prstGeom prst="rect">
            <a:avLst/>
          </a:prstGeom>
        </p:spPr>
        <p:txBody>
          <a:bodyPr/>
          <a:lstStyle/>
          <a:p>
            <a:pP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_WITH_CAPTION_TEXT">
    <p:spTree>
      <p:nvGrpSpPr>
        <p:cNvPr id="1" name=""/>
        <p:cNvGrpSpPr/>
        <p:nvPr/>
      </p:nvGrpSpPr>
      <p:grpSpPr>
        <a:xfrm>
          <a:off x="0" y="0"/>
          <a:ext cx="0" cy="0"/>
          <a:chOff x="0" y="0"/>
          <a:chExt cx="0" cy="0"/>
        </a:xfrm>
      </p:grpSpPr>
      <p:sp>
        <p:nvSpPr>
          <p:cNvPr id="87"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8" name="Google Shape;69;p24"/>
          <p:cNvSpPr/>
          <p:nvPr>
            <p:ph type="pic" sz="half" idx="21"/>
          </p:nvPr>
        </p:nvSpPr>
        <p:spPr>
          <a:xfrm>
            <a:off x="5183187" y="987425"/>
            <a:ext cx="6172204" cy="4873625"/>
          </a:xfrm>
          <a:prstGeom prst="rect">
            <a:avLst/>
          </a:prstGeom>
        </p:spPr>
        <p:txBody>
          <a:bodyPr lIns="91439" tIns="45719" rIns="91439" bIns="45719">
            <a:noAutofit/>
          </a:bodyPr>
          <a:lstStyle/>
          <a:p>
            <a:pPr/>
          </a:p>
        </p:txBody>
      </p:sp>
      <p:sp>
        <p:nvSpPr>
          <p:cNvPr id="89" name="Body Level One…"/>
          <p:cNvSpPr txBox="1"/>
          <p:nvPr>
            <p:ph type="body" sz="quarter" idx="1"/>
          </p:nvPr>
        </p:nvSpPr>
        <p:spPr>
          <a:xfrm>
            <a:off x="839787" y="2057400"/>
            <a:ext cx="3932240" cy="3811588"/>
          </a:xfrm>
          <a:prstGeom prst="rect">
            <a:avLst/>
          </a:prstGeom>
        </p:spPr>
        <p:txBody>
          <a:bodyPr/>
          <a:lstStyle>
            <a:lvl1pPr indent="228600">
              <a:defRPr sz="1600"/>
            </a:lvl1pPr>
            <a:lvl2pPr indent="228600">
              <a:defRPr sz="1600"/>
            </a:lvl2pPr>
            <a:lvl3pPr indent="228600">
              <a:defRPr sz="1600"/>
            </a:lvl3pPr>
            <a:lvl4pPr indent="228600">
              <a:defRPr sz="1600"/>
            </a:lvl4pPr>
            <a:lvl5pPr indent="228600">
              <a:defRPr sz="1600"/>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28;p17" descr="Google Shape;28;p17"/>
          <p:cNvPicPr>
            <a:picLocks noChangeAspect="1"/>
          </p:cNvPicPr>
          <p:nvPr/>
        </p:nvPicPr>
        <p:blipFill>
          <a:blip r:embed="rId2">
            <a:alphaModFix amt="5000"/>
            <a:extLst/>
          </a:blip>
          <a:stretch>
            <a:fillRect/>
          </a:stretch>
        </p:blipFill>
        <p:spPr>
          <a:xfrm>
            <a:off x="0" y="0"/>
            <a:ext cx="12192000" cy="7010400"/>
          </a:xfrm>
          <a:prstGeom prst="rect">
            <a:avLst/>
          </a:prstGeom>
          <a:ln w="12700">
            <a:miter lim="400000"/>
          </a:ln>
        </p:spPr>
      </p:pic>
      <p:sp>
        <p:nvSpPr>
          <p:cNvPr id="3"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4"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1095219" y="6414781"/>
            <a:ext cx="258582" cy="248263"/>
          </a:xfrm>
          <a:prstGeom prst="rect">
            <a:avLst/>
          </a:prstGeom>
          <a:ln w="12700">
            <a:miter lim="400000"/>
          </a:ln>
        </p:spPr>
        <p:txBody>
          <a:bodyPr wrap="none" lIns="45699" tIns="45699" rIns="45699" bIns="45699" anchor="ctr">
            <a:spAutoFit/>
          </a:bodyPr>
          <a:lstStyle>
            <a:lvl1pPr algn="r">
              <a:defRPr b="0"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0" marR="0" indent="114300" algn="l" defTabSz="914400" rtl="0" latinLnBrk="0">
        <a:lnSpc>
          <a:spcPct val="90000"/>
        </a:lnSpc>
        <a:spcBef>
          <a:spcPts val="1000"/>
        </a:spcBef>
        <a:spcAft>
          <a:spcPts val="0"/>
        </a:spcAft>
        <a:buClrTx/>
        <a:buSzTx/>
        <a:buFontTx/>
        <a:buNone/>
        <a:tabLst/>
        <a:defRPr b="0" baseline="0" cap="none" i="0" spc="0" strike="noStrike" sz="2800" u="none">
          <a:solidFill>
            <a:srgbClr val="000000"/>
          </a:solidFill>
          <a:uFillTx/>
          <a:latin typeface="Calibri"/>
          <a:ea typeface="Calibri"/>
          <a:cs typeface="Calibri"/>
          <a:sym typeface="Calibri"/>
        </a:defRPr>
      </a:lvl1pPr>
      <a:lvl2pPr marL="0" marR="0" indent="114300" algn="l" defTabSz="914400" rtl="0" latinLnBrk="0">
        <a:lnSpc>
          <a:spcPct val="90000"/>
        </a:lnSpc>
        <a:spcBef>
          <a:spcPts val="1000"/>
        </a:spcBef>
        <a:spcAft>
          <a:spcPts val="0"/>
        </a:spcAft>
        <a:buClrTx/>
        <a:buSzTx/>
        <a:buFontTx/>
        <a:buNone/>
        <a:tabLst/>
        <a:defRPr b="0" baseline="0" cap="none" i="0" spc="0" strike="noStrike" sz="2800" u="none">
          <a:solidFill>
            <a:srgbClr val="000000"/>
          </a:solidFill>
          <a:uFillTx/>
          <a:latin typeface="Calibri"/>
          <a:ea typeface="Calibri"/>
          <a:cs typeface="Calibri"/>
          <a:sym typeface="Calibri"/>
        </a:defRPr>
      </a:lvl2pPr>
      <a:lvl3pPr marL="0" marR="0" indent="114300" algn="l" defTabSz="914400" rtl="0" latinLnBrk="0">
        <a:lnSpc>
          <a:spcPct val="90000"/>
        </a:lnSpc>
        <a:spcBef>
          <a:spcPts val="1000"/>
        </a:spcBef>
        <a:spcAft>
          <a:spcPts val="0"/>
        </a:spcAft>
        <a:buClrTx/>
        <a:buSzTx/>
        <a:buFontTx/>
        <a:buNone/>
        <a:tabLst/>
        <a:defRPr b="0" baseline="0" cap="none" i="0" spc="0" strike="noStrike" sz="2800" u="none">
          <a:solidFill>
            <a:srgbClr val="000000"/>
          </a:solidFill>
          <a:uFillTx/>
          <a:latin typeface="Calibri"/>
          <a:ea typeface="Calibri"/>
          <a:cs typeface="Calibri"/>
          <a:sym typeface="Calibri"/>
        </a:defRPr>
      </a:lvl3pPr>
      <a:lvl4pPr marL="0" marR="0" indent="114300" algn="l" defTabSz="914400" rtl="0" latinLnBrk="0">
        <a:lnSpc>
          <a:spcPct val="90000"/>
        </a:lnSpc>
        <a:spcBef>
          <a:spcPts val="1000"/>
        </a:spcBef>
        <a:spcAft>
          <a:spcPts val="0"/>
        </a:spcAft>
        <a:buClrTx/>
        <a:buSzTx/>
        <a:buFontTx/>
        <a:buNone/>
        <a:tabLst/>
        <a:defRPr b="0" baseline="0" cap="none" i="0" spc="0" strike="noStrike" sz="2800" u="none">
          <a:solidFill>
            <a:srgbClr val="000000"/>
          </a:solidFill>
          <a:uFillTx/>
          <a:latin typeface="Calibri"/>
          <a:ea typeface="Calibri"/>
          <a:cs typeface="Calibri"/>
          <a:sym typeface="Calibri"/>
        </a:defRPr>
      </a:lvl4pPr>
      <a:lvl5pPr marL="0" marR="0" indent="114300" algn="l" defTabSz="914400" rtl="0" latinLnBrk="0">
        <a:lnSpc>
          <a:spcPct val="90000"/>
        </a:lnSpc>
        <a:spcBef>
          <a:spcPts val="1000"/>
        </a:spcBef>
        <a:spcAft>
          <a:spcPts val="0"/>
        </a:spcAft>
        <a:buClrTx/>
        <a:buSzTx/>
        <a:buFontTx/>
        <a:buNone/>
        <a:tabLst/>
        <a:defRPr b="0" baseline="0" cap="none" i="0" spc="0" strike="noStrike" sz="2800" u="none">
          <a:solidFill>
            <a:srgbClr val="000000"/>
          </a:solidFill>
          <a:uFillTx/>
          <a:latin typeface="Calibri"/>
          <a:ea typeface="Calibri"/>
          <a:cs typeface="Calibri"/>
          <a:sym typeface="Calibri"/>
        </a:defRPr>
      </a:lvl5pPr>
      <a:lvl6pPr marL="0" marR="0" indent="114300" algn="l" defTabSz="914400" rtl="0" latinLnBrk="0">
        <a:lnSpc>
          <a:spcPct val="90000"/>
        </a:lnSpc>
        <a:spcBef>
          <a:spcPts val="1000"/>
        </a:spcBef>
        <a:spcAft>
          <a:spcPts val="0"/>
        </a:spcAft>
        <a:buClrTx/>
        <a:buSzTx/>
        <a:buFontTx/>
        <a:buNone/>
        <a:tabLst/>
        <a:defRPr b="0" baseline="0" cap="none" i="0" spc="0" strike="noStrike" sz="2800" u="none">
          <a:solidFill>
            <a:srgbClr val="000000"/>
          </a:solidFill>
          <a:uFillTx/>
          <a:latin typeface="Calibri"/>
          <a:ea typeface="Calibri"/>
          <a:cs typeface="Calibri"/>
          <a:sym typeface="Calibri"/>
        </a:defRPr>
      </a:lvl6pPr>
      <a:lvl7pPr marL="0" marR="0" indent="114300" algn="l" defTabSz="914400" rtl="0" latinLnBrk="0">
        <a:lnSpc>
          <a:spcPct val="90000"/>
        </a:lnSpc>
        <a:spcBef>
          <a:spcPts val="1000"/>
        </a:spcBef>
        <a:spcAft>
          <a:spcPts val="0"/>
        </a:spcAft>
        <a:buClrTx/>
        <a:buSzTx/>
        <a:buFontTx/>
        <a:buNone/>
        <a:tabLst/>
        <a:defRPr b="0" baseline="0" cap="none" i="0" spc="0" strike="noStrike" sz="2800" u="none">
          <a:solidFill>
            <a:srgbClr val="000000"/>
          </a:solidFill>
          <a:uFillTx/>
          <a:latin typeface="Calibri"/>
          <a:ea typeface="Calibri"/>
          <a:cs typeface="Calibri"/>
          <a:sym typeface="Calibri"/>
        </a:defRPr>
      </a:lvl7pPr>
      <a:lvl8pPr marL="0" marR="0" indent="114300" algn="l" defTabSz="914400" rtl="0" latinLnBrk="0">
        <a:lnSpc>
          <a:spcPct val="90000"/>
        </a:lnSpc>
        <a:spcBef>
          <a:spcPts val="1000"/>
        </a:spcBef>
        <a:spcAft>
          <a:spcPts val="0"/>
        </a:spcAft>
        <a:buClrTx/>
        <a:buSzTx/>
        <a:buFontTx/>
        <a:buNone/>
        <a:tabLst/>
        <a:defRPr b="0" baseline="0" cap="none" i="0" spc="0" strike="noStrike" sz="2800" u="none">
          <a:solidFill>
            <a:srgbClr val="000000"/>
          </a:solidFill>
          <a:uFillTx/>
          <a:latin typeface="Calibri"/>
          <a:ea typeface="Calibri"/>
          <a:cs typeface="Calibri"/>
          <a:sym typeface="Calibri"/>
        </a:defRPr>
      </a:lvl8pPr>
      <a:lvl9pPr marL="0" marR="0" indent="114300" algn="l" defTabSz="914400" rtl="0" latinLnBrk="0">
        <a:lnSpc>
          <a:spcPct val="90000"/>
        </a:lnSpc>
        <a:spcBef>
          <a:spcPts val="1000"/>
        </a:spcBef>
        <a:spcAft>
          <a:spcPts val="0"/>
        </a:spcAft>
        <a:buClrTx/>
        <a:buSzTx/>
        <a:buFontTx/>
        <a:buNone/>
        <a:tabLst/>
        <a:defRPr b="0" baseline="0" cap="none" i="0" spc="0" strike="noStrike" sz="28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3.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3.png"/><Relationship Id="rId6" Type="http://schemas.openxmlformats.org/officeDocument/2006/relationships/image" Target="../media/image1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3.pn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image" Target="../media/image8.jpe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9.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18.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Google Shape;165;p1"/>
          <p:cNvSpPr txBox="1"/>
          <p:nvPr/>
        </p:nvSpPr>
        <p:spPr>
          <a:xfrm>
            <a:off x="45723" y="45946"/>
            <a:ext cx="12100553" cy="583179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lgn="ctr">
              <a:defRPr sz="4400">
                <a:latin typeface="Angsana New"/>
                <a:ea typeface="Angsana New"/>
                <a:cs typeface="Angsana New"/>
                <a:sym typeface="Angsana New"/>
              </a:defRPr>
            </a:pPr>
            <a:r>
              <a:t> KGiSL INSTITUTE OF TECHNOLOGY</a:t>
            </a:r>
            <a:endParaRPr sz="1100"/>
          </a:p>
          <a:p>
            <a:pPr algn="ctr">
              <a:defRPr sz="3600">
                <a:latin typeface="Angsana New"/>
                <a:ea typeface="Angsana New"/>
                <a:cs typeface="Angsana New"/>
                <a:sym typeface="Angsana New"/>
              </a:defRPr>
            </a:pPr>
            <a:r>
              <a:t>COIMBATORE</a:t>
            </a:r>
          </a:p>
          <a:p>
            <a:pPr algn="ctr">
              <a:defRPr b="0" sz="3000">
                <a:solidFill>
                  <a:srgbClr val="1F3864"/>
                </a:solidFill>
                <a:latin typeface="Algerian"/>
                <a:ea typeface="Algerian"/>
                <a:cs typeface="Algerian"/>
                <a:sym typeface="Algerian"/>
              </a:defRPr>
            </a:pPr>
            <a:r>
              <a:t>DEPARTMENT OF computer science &amp; engineering</a:t>
            </a:r>
          </a:p>
          <a:p>
            <a:pPr algn="ctr">
              <a:defRPr b="0" sz="3000">
                <a:solidFill>
                  <a:srgbClr val="1F3864"/>
                </a:solidFill>
                <a:latin typeface="Algerian"/>
                <a:ea typeface="Algerian"/>
                <a:cs typeface="Algerian"/>
                <a:sym typeface="Algerian"/>
              </a:defRPr>
            </a:pPr>
            <a:r>
              <a:t>Project review # 0</a:t>
            </a:r>
            <a:r>
              <a:t>3</a:t>
            </a:r>
          </a:p>
          <a:p>
            <a:pPr algn="ctr">
              <a:defRPr sz="3600">
                <a:latin typeface="Angsana New"/>
                <a:ea typeface="Angsana New"/>
                <a:cs typeface="Angsana New"/>
                <a:sym typeface="Angsana New"/>
              </a:defRPr>
            </a:pPr>
            <a:r>
              <a:t>Title: IOT Based Vehicle Emission Monitoring System</a:t>
            </a:r>
          </a:p>
          <a:p>
            <a:pPr>
              <a:defRPr>
                <a:latin typeface="Angsana New"/>
                <a:ea typeface="Angsana New"/>
                <a:cs typeface="Angsana New"/>
                <a:sym typeface="Angsana New"/>
              </a:defRPr>
            </a:pPr>
            <a:r>
              <a:t>              TEAM MEMBERS:</a:t>
            </a:r>
          </a:p>
          <a:p>
            <a:pPr>
              <a:defRPr>
                <a:latin typeface="Angsana New"/>
                <a:ea typeface="Angsana New"/>
                <a:cs typeface="Angsana New"/>
                <a:sym typeface="Angsana New"/>
              </a:defRPr>
            </a:pPr>
            <a:r>
              <a:t>			711720104011      ASHWIN B</a:t>
            </a:r>
          </a:p>
          <a:p>
            <a:pPr>
              <a:defRPr>
                <a:latin typeface="Angsana New"/>
                <a:ea typeface="Angsana New"/>
                <a:cs typeface="Angsana New"/>
                <a:sym typeface="Angsana New"/>
              </a:defRPr>
            </a:pPr>
            <a:r>
              <a:t>			711720104034      KAUSHIK S	</a:t>
            </a:r>
          </a:p>
          <a:p>
            <a:pPr>
              <a:defRPr>
                <a:latin typeface="Angsana New"/>
                <a:ea typeface="Angsana New"/>
                <a:cs typeface="Angsana New"/>
                <a:sym typeface="Angsana New"/>
              </a:defRPr>
            </a:pPr>
            <a:r>
              <a:t>			711720104046      MOHAN  K</a:t>
            </a:r>
          </a:p>
          <a:p>
            <a:pPr>
              <a:defRPr>
                <a:latin typeface="Angsana New"/>
                <a:ea typeface="Angsana New"/>
                <a:cs typeface="Angsana New"/>
                <a:sym typeface="Angsana New"/>
              </a:defRPr>
            </a:pPr>
            <a:r>
              <a:t>			711720104041      MATHANCHANDRU S</a:t>
            </a:r>
            <a:endParaRPr sz="1100"/>
          </a:p>
          <a:p>
            <a:pPr>
              <a:defRPr sz="4000">
                <a:latin typeface="Angsana New"/>
                <a:ea typeface="Angsana New"/>
                <a:cs typeface="Angsana New"/>
                <a:sym typeface="Angsana New"/>
              </a:defRPr>
            </a:pPr>
            <a:r>
              <a:t>	</a:t>
            </a:r>
            <a:r>
              <a:rPr sz="3200"/>
              <a:t>		</a:t>
            </a:r>
            <a:r>
              <a:rPr sz="2000"/>
              <a:t>			</a:t>
            </a:r>
            <a:endParaRPr sz="1100"/>
          </a:p>
          <a:p>
            <a:pPr>
              <a:defRPr>
                <a:latin typeface="Angsana New"/>
                <a:ea typeface="Angsana New"/>
                <a:cs typeface="Angsana New"/>
                <a:sym typeface="Angsana New"/>
              </a:defRPr>
            </a:pPr>
            <a:r>
              <a:t>               Under the guidance of : Mr GNANAVEL M </a:t>
            </a:r>
            <a:r>
              <a:rPr sz="4000"/>
              <a:t>				</a:t>
            </a:r>
          </a:p>
        </p:txBody>
      </p:sp>
      <p:pic>
        <p:nvPicPr>
          <p:cNvPr id="220" name="Google Shape;166;p1" descr="Google Shape;166;p1"/>
          <p:cNvPicPr>
            <a:picLocks noChangeAspect="1"/>
          </p:cNvPicPr>
          <p:nvPr/>
        </p:nvPicPr>
        <p:blipFill>
          <a:blip r:embed="rId2">
            <a:extLst/>
          </a:blip>
          <a:stretch>
            <a:fillRect/>
          </a:stretch>
        </p:blipFill>
        <p:spPr>
          <a:xfrm>
            <a:off x="0" y="1"/>
            <a:ext cx="1021079" cy="1203962"/>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ARCHITECTURAL DIAGRAM"/>
          <p:cNvSpPr txBox="1"/>
          <p:nvPr>
            <p:ph type="title"/>
          </p:nvPr>
        </p:nvSpPr>
        <p:spPr>
          <a:xfrm>
            <a:off x="139144" y="9673"/>
            <a:ext cx="10515601" cy="1325564"/>
          </a:xfrm>
          <a:prstGeom prst="rect">
            <a:avLst/>
          </a:prstGeom>
        </p:spPr>
        <p:txBody>
          <a:bodyPr/>
          <a:lstStyle>
            <a:lvl1pPr>
              <a:defRPr>
                <a:latin typeface="Century Schoolbook"/>
                <a:ea typeface="Century Schoolbook"/>
                <a:cs typeface="Century Schoolbook"/>
                <a:sym typeface="Century Schoolbook"/>
              </a:defRPr>
            </a:lvl1pPr>
          </a:lstStyle>
          <a:p>
            <a:pPr/>
            <a:r>
              <a:t>BLOCK DIAGRAM</a:t>
            </a:r>
          </a:p>
        </p:txBody>
      </p:sp>
      <p:pic>
        <p:nvPicPr>
          <p:cNvPr id="263" name="Google Shape;225;p7" descr="Google Shape;225;p7"/>
          <p:cNvPicPr>
            <a:picLocks noChangeAspect="1"/>
          </p:cNvPicPr>
          <p:nvPr/>
        </p:nvPicPr>
        <p:blipFill>
          <a:blip r:embed="rId2">
            <a:extLst/>
          </a:blip>
          <a:stretch>
            <a:fillRect/>
          </a:stretch>
        </p:blipFill>
        <p:spPr>
          <a:xfrm>
            <a:off x="11049000" y="0"/>
            <a:ext cx="1143000" cy="1203962"/>
          </a:xfrm>
          <a:prstGeom prst="rect">
            <a:avLst/>
          </a:prstGeom>
          <a:ln w="12700">
            <a:miter lim="400000"/>
          </a:ln>
        </p:spPr>
      </p:pic>
      <p:sp>
        <p:nvSpPr>
          <p:cNvPr id="264" name="PROJECT– ZEROTH REVIEW…"/>
          <p:cNvSpPr txBox="1"/>
          <p:nvPr/>
        </p:nvSpPr>
        <p:spPr>
          <a:xfrm>
            <a:off x="2894295" y="6036909"/>
            <a:ext cx="5796317" cy="574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gn="ctr">
              <a:defRPr sz="1600">
                <a:solidFill>
                  <a:srgbClr val="888888"/>
                </a:solidFill>
                <a:latin typeface="Angsana New"/>
                <a:ea typeface="Angsana New"/>
                <a:cs typeface="Angsana New"/>
                <a:sym typeface="Angsana New"/>
              </a:defRPr>
            </a:pPr>
            <a:r>
              <a:t>PROJECT-</a:t>
            </a:r>
            <a:r>
              <a:t>THIRD</a:t>
            </a:r>
            <a:r>
              <a:t> REVIEW , </a:t>
            </a:r>
          </a:p>
          <a:p>
            <a:pPr algn="ctr">
              <a:defRPr sz="1600">
                <a:solidFill>
                  <a:srgbClr val="888888"/>
                </a:solidFill>
                <a:latin typeface="Angsana New"/>
                <a:ea typeface="Angsana New"/>
                <a:cs typeface="Angsana New"/>
                <a:sym typeface="Angsana New"/>
              </a:defRPr>
            </a:pPr>
            <a:r>
              <a:t>Department of CSE, KGiSL  Institute of Technology, Coimbatore </a:t>
            </a:r>
          </a:p>
        </p:txBody>
      </p:sp>
      <p:sp>
        <p:nvSpPr>
          <p:cNvPr id="265" name="Rectangle 2"/>
          <p:cNvSpPr/>
          <p:nvPr/>
        </p:nvSpPr>
        <p:spPr>
          <a:xfrm>
            <a:off x="5095121" y="3321803"/>
            <a:ext cx="1620529" cy="517420"/>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b="0" sz="1400">
                <a:latin typeface="+mn-lt"/>
                <a:ea typeface="+mn-ea"/>
                <a:cs typeface="+mn-cs"/>
                <a:sym typeface="Arial"/>
              </a:defRPr>
            </a:pPr>
            <a:r>
              <a:t>Node MCU </a:t>
            </a:r>
          </a:p>
          <a:p>
            <a:pPr algn="ctr">
              <a:defRPr b="0" sz="1400">
                <a:latin typeface="+mn-lt"/>
                <a:ea typeface="+mn-ea"/>
                <a:cs typeface="+mn-cs"/>
                <a:sym typeface="Arial"/>
              </a:defRPr>
            </a:pPr>
            <a:r>
              <a:t>ESP 32-WROOM</a:t>
            </a:r>
          </a:p>
        </p:txBody>
      </p:sp>
      <p:sp>
        <p:nvSpPr>
          <p:cNvPr id="266" name="Rectangle 3"/>
          <p:cNvSpPr/>
          <p:nvPr/>
        </p:nvSpPr>
        <p:spPr>
          <a:xfrm>
            <a:off x="3479563" y="2174550"/>
            <a:ext cx="1087129" cy="720620"/>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b="0" sz="1400">
                <a:latin typeface="+mn-lt"/>
                <a:ea typeface="+mn-ea"/>
                <a:cs typeface="+mn-cs"/>
                <a:sym typeface="Arial"/>
              </a:defRPr>
            </a:pPr>
            <a:r>
              <a:t>Mq-7 </a:t>
            </a:r>
          </a:p>
          <a:p>
            <a:pPr algn="ctr">
              <a:defRPr b="0" sz="1400">
                <a:latin typeface="+mn-lt"/>
                <a:ea typeface="+mn-ea"/>
                <a:cs typeface="+mn-cs"/>
                <a:sym typeface="Arial"/>
              </a:defRPr>
            </a:pPr>
            <a:r>
              <a:t>(CO) Sensor</a:t>
            </a:r>
          </a:p>
        </p:txBody>
      </p:sp>
      <p:sp>
        <p:nvSpPr>
          <p:cNvPr id="267" name="Rectangle 4"/>
          <p:cNvSpPr/>
          <p:nvPr/>
        </p:nvSpPr>
        <p:spPr>
          <a:xfrm>
            <a:off x="3479563" y="3068689"/>
            <a:ext cx="1087129" cy="720620"/>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b="0" sz="1400">
                <a:latin typeface="+mn-lt"/>
                <a:ea typeface="+mn-ea"/>
                <a:cs typeface="+mn-cs"/>
                <a:sym typeface="Arial"/>
              </a:defRPr>
            </a:pPr>
            <a:r>
              <a:t>Mq-2 </a:t>
            </a:r>
          </a:p>
          <a:p>
            <a:pPr algn="ctr">
              <a:defRPr b="0" sz="1400">
                <a:latin typeface="+mn-lt"/>
                <a:ea typeface="+mn-ea"/>
                <a:cs typeface="+mn-cs"/>
                <a:sym typeface="Arial"/>
              </a:defRPr>
            </a:pPr>
            <a:r>
              <a:t>(HC) Sensor</a:t>
            </a:r>
          </a:p>
        </p:txBody>
      </p:sp>
      <p:sp>
        <p:nvSpPr>
          <p:cNvPr id="268" name="Rectangle 5"/>
          <p:cNvSpPr/>
          <p:nvPr/>
        </p:nvSpPr>
        <p:spPr>
          <a:xfrm>
            <a:off x="3479563" y="3962827"/>
            <a:ext cx="1087129" cy="720620"/>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0" sz="1400">
                <a:latin typeface="+mn-lt"/>
                <a:ea typeface="+mn-ea"/>
                <a:cs typeface="+mn-cs"/>
                <a:sym typeface="Arial"/>
              </a:defRPr>
            </a:lvl1pPr>
          </a:lstStyle>
          <a:p>
            <a:pPr/>
            <a:r>
              <a:t>Mq-135 (NOx) Sensor</a:t>
            </a:r>
          </a:p>
        </p:txBody>
      </p:sp>
      <p:sp>
        <p:nvSpPr>
          <p:cNvPr id="269" name="Rectangle 6"/>
          <p:cNvSpPr/>
          <p:nvPr/>
        </p:nvSpPr>
        <p:spPr>
          <a:xfrm>
            <a:off x="7198121" y="3411789"/>
            <a:ext cx="1087129" cy="314220"/>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0" sz="1400">
                <a:latin typeface="+mn-lt"/>
                <a:ea typeface="+mn-ea"/>
                <a:cs typeface="+mn-cs"/>
                <a:sym typeface="Arial"/>
              </a:defRPr>
            </a:lvl1pPr>
          </a:lstStyle>
          <a:p>
            <a:pPr/>
            <a:r>
              <a:t>Internet</a:t>
            </a:r>
          </a:p>
        </p:txBody>
      </p:sp>
      <p:sp>
        <p:nvSpPr>
          <p:cNvPr id="270" name="Rectangle 7"/>
          <p:cNvSpPr/>
          <p:nvPr/>
        </p:nvSpPr>
        <p:spPr>
          <a:xfrm>
            <a:off x="5396943" y="4467007"/>
            <a:ext cx="1087129" cy="517420"/>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b="0" sz="1400">
                <a:latin typeface="+mn-lt"/>
                <a:ea typeface="+mn-ea"/>
                <a:cs typeface="+mn-cs"/>
                <a:sym typeface="Arial"/>
              </a:defRPr>
            </a:pPr>
            <a:r>
              <a:t>LCD</a:t>
            </a:r>
          </a:p>
          <a:p>
            <a:pPr algn="ctr">
              <a:defRPr b="0" sz="1400">
                <a:latin typeface="+mn-lt"/>
                <a:ea typeface="+mn-ea"/>
                <a:cs typeface="+mn-cs"/>
                <a:sym typeface="Arial"/>
              </a:defRPr>
            </a:pPr>
            <a:r>
              <a:t>Display</a:t>
            </a:r>
          </a:p>
        </p:txBody>
      </p:sp>
      <p:sp>
        <p:nvSpPr>
          <p:cNvPr id="271" name="Rectangle 8"/>
          <p:cNvSpPr/>
          <p:nvPr/>
        </p:nvSpPr>
        <p:spPr>
          <a:xfrm>
            <a:off x="5359398" y="2210217"/>
            <a:ext cx="1087129" cy="517420"/>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0" sz="1400">
                <a:latin typeface="+mn-lt"/>
                <a:ea typeface="+mn-ea"/>
                <a:cs typeface="+mn-cs"/>
                <a:sym typeface="Arial"/>
              </a:defRPr>
            </a:lvl1pPr>
          </a:lstStyle>
          <a:p>
            <a:pPr/>
            <a:r>
              <a:t>Power Supply</a:t>
            </a:r>
          </a:p>
        </p:txBody>
      </p:sp>
      <p:sp>
        <p:nvSpPr>
          <p:cNvPr id="272" name="Rectangle 9"/>
          <p:cNvSpPr/>
          <p:nvPr/>
        </p:nvSpPr>
        <p:spPr>
          <a:xfrm>
            <a:off x="8763237" y="3368407"/>
            <a:ext cx="1087129" cy="314220"/>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b="0" sz="1400">
                <a:latin typeface="+mn-lt"/>
                <a:ea typeface="+mn-ea"/>
                <a:cs typeface="+mn-cs"/>
                <a:sym typeface="Arial"/>
              </a:defRPr>
            </a:lvl1pPr>
          </a:lstStyle>
          <a:p>
            <a:pPr/>
            <a:r>
              <a:t>Mobile</a:t>
            </a:r>
          </a:p>
        </p:txBody>
      </p:sp>
      <p:sp>
        <p:nvSpPr>
          <p:cNvPr id="273" name="Arrow: Right 10"/>
          <p:cNvSpPr/>
          <p:nvPr/>
        </p:nvSpPr>
        <p:spPr>
          <a:xfrm>
            <a:off x="4698998" y="2492842"/>
            <a:ext cx="304809" cy="221018"/>
          </a:xfrm>
          <a:prstGeom prst="rightArrow">
            <a:avLst>
              <a:gd name="adj1" fmla="val 50000"/>
              <a:gd name="adj2" fmla="val 50000"/>
            </a:avLst>
          </a:prstGeom>
          <a:solidFill>
            <a:srgbClr val="FFFFFF"/>
          </a:solidFill>
          <a:ln w="25400">
            <a:solidFill>
              <a:srgbClr val="000000"/>
            </a:solidFill>
          </a:ln>
        </p:spPr>
        <p:txBody>
          <a:bodyPr lIns="45718" tIns="45718" rIns="45718" bIns="45718" anchor="ctr"/>
          <a:lstStyle/>
          <a:p>
            <a:pPr>
              <a:defRPr b="0" sz="1400">
                <a:latin typeface="+mn-lt"/>
                <a:ea typeface="+mn-ea"/>
                <a:cs typeface="+mn-cs"/>
                <a:sym typeface="Arial"/>
              </a:defRPr>
            </a:pPr>
          </a:p>
        </p:txBody>
      </p:sp>
      <p:sp>
        <p:nvSpPr>
          <p:cNvPr id="274" name="Arrow: Right 11"/>
          <p:cNvSpPr/>
          <p:nvPr/>
        </p:nvSpPr>
        <p:spPr>
          <a:xfrm>
            <a:off x="4699000" y="3394695"/>
            <a:ext cx="304800" cy="221018"/>
          </a:xfrm>
          <a:prstGeom prst="rightArrow">
            <a:avLst>
              <a:gd name="adj1" fmla="val 50000"/>
              <a:gd name="adj2" fmla="val 50000"/>
            </a:avLst>
          </a:prstGeom>
          <a:solidFill>
            <a:srgbClr val="FFFFFF"/>
          </a:solidFill>
          <a:ln w="25400">
            <a:solidFill>
              <a:srgbClr val="000000"/>
            </a:solidFill>
          </a:ln>
        </p:spPr>
        <p:txBody>
          <a:bodyPr lIns="45718" tIns="45718" rIns="45718" bIns="45718" anchor="ctr"/>
          <a:lstStyle/>
          <a:p>
            <a:pPr>
              <a:defRPr b="0" sz="1400">
                <a:latin typeface="+mn-lt"/>
                <a:ea typeface="+mn-ea"/>
                <a:cs typeface="+mn-cs"/>
                <a:sym typeface="Arial"/>
              </a:defRPr>
            </a:pPr>
          </a:p>
        </p:txBody>
      </p:sp>
      <p:sp>
        <p:nvSpPr>
          <p:cNvPr id="275" name="Arrow: Right 12"/>
          <p:cNvSpPr/>
          <p:nvPr/>
        </p:nvSpPr>
        <p:spPr>
          <a:xfrm>
            <a:off x="4678679" y="4196450"/>
            <a:ext cx="304809" cy="221018"/>
          </a:xfrm>
          <a:prstGeom prst="rightArrow">
            <a:avLst>
              <a:gd name="adj1" fmla="val 50000"/>
              <a:gd name="adj2" fmla="val 50000"/>
            </a:avLst>
          </a:prstGeom>
          <a:solidFill>
            <a:srgbClr val="FFFFFF"/>
          </a:solidFill>
          <a:ln w="25400">
            <a:solidFill>
              <a:srgbClr val="000000"/>
            </a:solidFill>
          </a:ln>
        </p:spPr>
        <p:txBody>
          <a:bodyPr lIns="45718" tIns="45718" rIns="45718" bIns="45718" anchor="ctr"/>
          <a:lstStyle/>
          <a:p>
            <a:pPr>
              <a:defRPr b="0" sz="1400">
                <a:latin typeface="+mn-lt"/>
                <a:ea typeface="+mn-ea"/>
                <a:cs typeface="+mn-cs"/>
                <a:sym typeface="Arial"/>
              </a:defRPr>
            </a:pPr>
          </a:p>
        </p:txBody>
      </p:sp>
      <p:sp>
        <p:nvSpPr>
          <p:cNvPr id="276" name="Arrow: Right 13"/>
          <p:cNvSpPr/>
          <p:nvPr/>
        </p:nvSpPr>
        <p:spPr>
          <a:xfrm>
            <a:off x="6802118" y="3461303"/>
            <a:ext cx="304809" cy="221018"/>
          </a:xfrm>
          <a:prstGeom prst="rightArrow">
            <a:avLst>
              <a:gd name="adj1" fmla="val 50000"/>
              <a:gd name="adj2" fmla="val 50000"/>
            </a:avLst>
          </a:prstGeom>
          <a:solidFill>
            <a:srgbClr val="FFFFFF"/>
          </a:solidFill>
          <a:ln w="25400">
            <a:solidFill>
              <a:srgbClr val="000000"/>
            </a:solidFill>
          </a:ln>
        </p:spPr>
        <p:txBody>
          <a:bodyPr lIns="45718" tIns="45718" rIns="45718" bIns="45718" anchor="ctr"/>
          <a:lstStyle/>
          <a:p>
            <a:pPr>
              <a:defRPr b="0" sz="1400">
                <a:latin typeface="+mn-lt"/>
                <a:ea typeface="+mn-ea"/>
                <a:cs typeface="+mn-cs"/>
                <a:sym typeface="Arial"/>
              </a:defRPr>
            </a:pPr>
          </a:p>
        </p:txBody>
      </p:sp>
      <p:sp>
        <p:nvSpPr>
          <p:cNvPr id="277" name="Arrow: Right 14"/>
          <p:cNvSpPr/>
          <p:nvPr/>
        </p:nvSpPr>
        <p:spPr>
          <a:xfrm rot="5400000">
            <a:off x="5750559" y="2912783"/>
            <a:ext cx="304809" cy="221018"/>
          </a:xfrm>
          <a:prstGeom prst="rightArrow">
            <a:avLst>
              <a:gd name="adj1" fmla="val 50000"/>
              <a:gd name="adj2" fmla="val 50000"/>
            </a:avLst>
          </a:prstGeom>
          <a:solidFill>
            <a:srgbClr val="FFFFFF"/>
          </a:solidFill>
          <a:ln w="25400">
            <a:solidFill>
              <a:srgbClr val="000000"/>
            </a:solidFill>
          </a:ln>
        </p:spPr>
        <p:txBody>
          <a:bodyPr lIns="45718" tIns="45718" rIns="45718" bIns="45718" anchor="ctr"/>
          <a:lstStyle/>
          <a:p>
            <a:pPr>
              <a:defRPr b="0" sz="1400">
                <a:latin typeface="+mn-lt"/>
                <a:ea typeface="+mn-ea"/>
                <a:cs typeface="+mn-cs"/>
                <a:sym typeface="Arial"/>
              </a:defRPr>
            </a:pPr>
          </a:p>
        </p:txBody>
      </p:sp>
      <p:sp>
        <p:nvSpPr>
          <p:cNvPr id="278" name="Arrow: Right 15"/>
          <p:cNvSpPr/>
          <p:nvPr/>
        </p:nvSpPr>
        <p:spPr>
          <a:xfrm rot="16200000">
            <a:off x="5750559" y="4025641"/>
            <a:ext cx="304809" cy="221018"/>
          </a:xfrm>
          <a:prstGeom prst="rightArrow">
            <a:avLst>
              <a:gd name="adj1" fmla="val 50000"/>
              <a:gd name="adj2" fmla="val 50000"/>
            </a:avLst>
          </a:prstGeom>
          <a:solidFill>
            <a:srgbClr val="FFFFFF"/>
          </a:solidFill>
          <a:ln w="25400">
            <a:solidFill>
              <a:srgbClr val="000000"/>
            </a:solidFill>
          </a:ln>
        </p:spPr>
        <p:txBody>
          <a:bodyPr lIns="45718" tIns="45718" rIns="45718" bIns="45718" anchor="ctr"/>
          <a:lstStyle/>
          <a:p>
            <a:pPr>
              <a:defRPr b="0" sz="1400">
                <a:latin typeface="+mn-lt"/>
                <a:ea typeface="+mn-ea"/>
                <a:cs typeface="+mn-cs"/>
                <a:sym typeface="Arial"/>
              </a:defRPr>
            </a:pPr>
          </a:p>
        </p:txBody>
      </p:sp>
      <p:sp>
        <p:nvSpPr>
          <p:cNvPr id="279" name="Arrow: Right 16"/>
          <p:cNvSpPr/>
          <p:nvPr/>
        </p:nvSpPr>
        <p:spPr>
          <a:xfrm>
            <a:off x="8371840" y="3415014"/>
            <a:ext cx="304809" cy="221018"/>
          </a:xfrm>
          <a:prstGeom prst="rightArrow">
            <a:avLst>
              <a:gd name="adj1" fmla="val 50000"/>
              <a:gd name="adj2" fmla="val 50000"/>
            </a:avLst>
          </a:prstGeom>
          <a:solidFill>
            <a:srgbClr val="FFFFFF"/>
          </a:solidFill>
          <a:ln w="25400">
            <a:solidFill>
              <a:srgbClr val="000000"/>
            </a:solidFill>
          </a:ln>
        </p:spPr>
        <p:txBody>
          <a:bodyPr lIns="45718" tIns="45718" rIns="45718" bIns="45718" anchor="ctr"/>
          <a:lstStyle/>
          <a:p>
            <a:pPr>
              <a:defRPr b="0" sz="1400">
                <a:latin typeface="+mn-lt"/>
                <a:ea typeface="+mn-ea"/>
                <a:cs typeface="+mn-cs"/>
                <a:sym typeface="Arial"/>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MODULES SPLIT UP"/>
          <p:cNvSpPr txBox="1"/>
          <p:nvPr>
            <p:ph type="title"/>
          </p:nvPr>
        </p:nvSpPr>
        <p:spPr>
          <a:xfrm>
            <a:off x="56205" y="112899"/>
            <a:ext cx="10515601" cy="952217"/>
          </a:xfrm>
          <a:prstGeom prst="rect">
            <a:avLst/>
          </a:prstGeom>
        </p:spPr>
        <p:txBody>
          <a:bodyPr/>
          <a:lstStyle>
            <a:lvl1pPr>
              <a:defRPr sz="3900">
                <a:latin typeface="Century Schoolbook"/>
                <a:ea typeface="Century Schoolbook"/>
                <a:cs typeface="Century Schoolbook"/>
                <a:sym typeface="Century Schoolbook"/>
              </a:defRPr>
            </a:lvl1pPr>
          </a:lstStyle>
          <a:p>
            <a:pPr/>
            <a:r>
              <a:t>INTRACTION BETWEEN COMPONENTS </a:t>
            </a:r>
          </a:p>
        </p:txBody>
      </p:sp>
      <p:sp>
        <p:nvSpPr>
          <p:cNvPr id="282" name="User Side:…"/>
          <p:cNvSpPr txBox="1"/>
          <p:nvPr>
            <p:ph type="body" idx="1"/>
          </p:nvPr>
        </p:nvSpPr>
        <p:spPr>
          <a:xfrm>
            <a:off x="222082" y="1067327"/>
            <a:ext cx="11238632" cy="5277736"/>
          </a:xfrm>
          <a:prstGeom prst="rect">
            <a:avLst/>
          </a:prstGeom>
        </p:spPr>
        <p:txBody>
          <a:bodyPr/>
          <a:lstStyle/>
          <a:p>
            <a:pPr indent="99439" defTabSz="795527">
              <a:spcBef>
                <a:spcPts val="800"/>
              </a:spcBef>
              <a:defRPr b="1" sz="2900">
                <a:solidFill>
                  <a:schemeClr val="accent2"/>
                </a:solidFill>
                <a:latin typeface="Century Schoolbook"/>
                <a:ea typeface="Century Schoolbook"/>
                <a:cs typeface="Century Schoolbook"/>
                <a:sym typeface="Century Schoolbook"/>
              </a:defRPr>
            </a:pPr>
            <a:r>
              <a:t>User Side:</a:t>
            </a:r>
          </a:p>
          <a:p>
            <a:pPr marL="396018" indent="-296577" defTabSz="795527">
              <a:spcBef>
                <a:spcPts val="800"/>
              </a:spcBef>
              <a:buSzPct val="100000"/>
              <a:buChar char="•"/>
              <a:defRPr b="1" sz="2900">
                <a:latin typeface="Century Schoolbook"/>
                <a:ea typeface="Century Schoolbook"/>
                <a:cs typeface="Century Schoolbook"/>
                <a:sym typeface="Century Schoolbook"/>
              </a:defRPr>
            </a:pPr>
            <a:r>
              <a:t>Display</a:t>
            </a:r>
          </a:p>
          <a:p>
            <a:pPr marL="396018" indent="-296577" defTabSz="795527">
              <a:spcBef>
                <a:spcPts val="800"/>
              </a:spcBef>
              <a:buSzPct val="100000"/>
              <a:buChar char="•"/>
              <a:defRPr b="1" sz="2900">
                <a:latin typeface="Century Schoolbook"/>
                <a:ea typeface="Century Schoolbook"/>
                <a:cs typeface="Century Schoolbook"/>
                <a:sym typeface="Century Schoolbook"/>
              </a:defRPr>
            </a:pPr>
            <a:r>
              <a:t>ThinkSpeak</a:t>
            </a:r>
          </a:p>
          <a:p>
            <a:pPr marL="396018" indent="-296577" defTabSz="795527">
              <a:spcBef>
                <a:spcPts val="800"/>
              </a:spcBef>
              <a:buSzPct val="100000"/>
              <a:buChar char="•"/>
              <a:defRPr b="1" sz="2900">
                <a:latin typeface="Century Schoolbook"/>
                <a:ea typeface="Century Schoolbook"/>
                <a:cs typeface="Century Schoolbook"/>
                <a:sym typeface="Century Schoolbook"/>
              </a:defRPr>
            </a:pPr>
            <a:r>
              <a:t>Text Message</a:t>
            </a:r>
            <a:endParaRPr>
              <a:solidFill>
                <a:schemeClr val="accent2"/>
              </a:solidFill>
            </a:endParaRPr>
          </a:p>
          <a:p>
            <a:pPr marL="396018" indent="-296577" defTabSz="795527">
              <a:spcBef>
                <a:spcPts val="800"/>
              </a:spcBef>
              <a:buSzPct val="100000"/>
              <a:buChar char="•"/>
              <a:defRPr b="1" sz="2900">
                <a:solidFill>
                  <a:schemeClr val="accent2"/>
                </a:solidFill>
                <a:latin typeface="Century Schoolbook"/>
                <a:ea typeface="Century Schoolbook"/>
                <a:cs typeface="Century Schoolbook"/>
                <a:sym typeface="Century Schoolbook"/>
              </a:defRPr>
            </a:pPr>
          </a:p>
          <a:p>
            <a:pPr indent="99439" defTabSz="795527">
              <a:spcBef>
                <a:spcPts val="800"/>
              </a:spcBef>
              <a:defRPr b="1" sz="2900">
                <a:solidFill>
                  <a:schemeClr val="accent2"/>
                </a:solidFill>
                <a:latin typeface="Century Schoolbook"/>
                <a:ea typeface="Century Schoolbook"/>
                <a:cs typeface="Century Schoolbook"/>
                <a:sym typeface="Century Schoolbook"/>
              </a:defRPr>
            </a:pPr>
          </a:p>
          <a:p>
            <a:pPr indent="99439" defTabSz="795527">
              <a:spcBef>
                <a:spcPts val="800"/>
              </a:spcBef>
              <a:defRPr b="1" sz="2900">
                <a:solidFill>
                  <a:schemeClr val="accent2"/>
                </a:solidFill>
                <a:latin typeface="Century Schoolbook"/>
                <a:ea typeface="Century Schoolbook"/>
                <a:cs typeface="Century Schoolbook"/>
                <a:sym typeface="Century Schoolbook"/>
              </a:defRPr>
            </a:pPr>
            <a:r>
              <a:t>Server Side:</a:t>
            </a:r>
          </a:p>
          <a:p>
            <a:pPr marL="343682" indent="-244241" defTabSz="795527">
              <a:spcBef>
                <a:spcPts val="800"/>
              </a:spcBef>
              <a:buSzPct val="100000"/>
              <a:buChar char="•"/>
              <a:defRPr b="1" sz="2400">
                <a:latin typeface="Century Schoolbook"/>
                <a:ea typeface="Century Schoolbook"/>
                <a:cs typeface="Century Schoolbook"/>
                <a:sym typeface="Century Schoolbook"/>
              </a:defRPr>
            </a:pPr>
            <a:r>
              <a:t>GSM Module</a:t>
            </a:r>
          </a:p>
          <a:p>
            <a:pPr marL="343682" indent="-244241" defTabSz="795527">
              <a:spcBef>
                <a:spcPts val="800"/>
              </a:spcBef>
              <a:buSzPct val="100000"/>
              <a:buChar char="•"/>
              <a:defRPr b="1" sz="2400">
                <a:latin typeface="Century Schoolbook"/>
                <a:ea typeface="Century Schoolbook"/>
                <a:cs typeface="Century Schoolbook"/>
                <a:sym typeface="Century Schoolbook"/>
              </a:defRPr>
            </a:pPr>
            <a:r>
              <a:t>ESP-WROOM32</a:t>
            </a:r>
            <a:r>
              <a:rPr>
                <a:solidFill>
                  <a:schemeClr val="accent2"/>
                </a:solidFill>
              </a:rPr>
              <a:t>                </a:t>
            </a:r>
          </a:p>
        </p:txBody>
      </p:sp>
      <p:pic>
        <p:nvPicPr>
          <p:cNvPr id="283" name="Google Shape;225;p7" descr="Google Shape;225;p7"/>
          <p:cNvPicPr>
            <a:picLocks noChangeAspect="1"/>
          </p:cNvPicPr>
          <p:nvPr/>
        </p:nvPicPr>
        <p:blipFill>
          <a:blip r:embed="rId2">
            <a:extLst/>
          </a:blip>
          <a:stretch>
            <a:fillRect/>
          </a:stretch>
        </p:blipFill>
        <p:spPr>
          <a:xfrm>
            <a:off x="11049000" y="0"/>
            <a:ext cx="1143000" cy="1203962"/>
          </a:xfrm>
          <a:prstGeom prst="rect">
            <a:avLst/>
          </a:prstGeom>
          <a:ln w="12700">
            <a:miter lim="400000"/>
          </a:ln>
        </p:spPr>
      </p:pic>
      <p:sp>
        <p:nvSpPr>
          <p:cNvPr id="284" name="Rectangle"/>
          <p:cNvSpPr/>
          <p:nvPr/>
        </p:nvSpPr>
        <p:spPr>
          <a:xfrm>
            <a:off x="4382284" y="1136848"/>
            <a:ext cx="5046310" cy="5138694"/>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
        <p:nvSpPr>
          <p:cNvPr id="285" name="Rectangle"/>
          <p:cNvSpPr/>
          <p:nvPr/>
        </p:nvSpPr>
        <p:spPr>
          <a:xfrm>
            <a:off x="4679005" y="1407735"/>
            <a:ext cx="1270007" cy="4042530"/>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
        <p:nvSpPr>
          <p:cNvPr id="286" name="Rectangle"/>
          <p:cNvSpPr/>
          <p:nvPr/>
        </p:nvSpPr>
        <p:spPr>
          <a:xfrm>
            <a:off x="6270438" y="1407735"/>
            <a:ext cx="1270007" cy="4042530"/>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
        <p:nvSpPr>
          <p:cNvPr id="287" name="Rectangle"/>
          <p:cNvSpPr/>
          <p:nvPr/>
        </p:nvSpPr>
        <p:spPr>
          <a:xfrm>
            <a:off x="7861872" y="1407735"/>
            <a:ext cx="1270007" cy="4042530"/>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
        <p:nvSpPr>
          <p:cNvPr id="288" name="Rectangle"/>
          <p:cNvSpPr/>
          <p:nvPr/>
        </p:nvSpPr>
        <p:spPr>
          <a:xfrm>
            <a:off x="4791564" y="1786886"/>
            <a:ext cx="1044882" cy="679809"/>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grpSp>
        <p:nvGrpSpPr>
          <p:cNvPr id="291" name="MQ 2…"/>
          <p:cNvGrpSpPr/>
          <p:nvPr/>
        </p:nvGrpSpPr>
        <p:grpSpPr>
          <a:xfrm>
            <a:off x="4791558" y="2644480"/>
            <a:ext cx="1044890" cy="679815"/>
            <a:chOff x="0" y="-1"/>
            <a:chExt cx="1044889" cy="679814"/>
          </a:xfrm>
        </p:grpSpPr>
        <p:sp>
          <p:nvSpPr>
            <p:cNvPr id="289" name="Rectangle"/>
            <p:cNvSpPr/>
            <p:nvPr/>
          </p:nvSpPr>
          <p:spPr>
            <a:xfrm>
              <a:off x="-1" y="-2"/>
              <a:ext cx="1044890" cy="679815"/>
            </a:xfrm>
            <a:prstGeom prst="rect">
              <a:avLst/>
            </a:prstGeom>
            <a:noFill/>
            <a:ln w="254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b="0" sz="1600"/>
              </a:pPr>
            </a:p>
          </p:txBody>
        </p:sp>
        <p:sp>
          <p:nvSpPr>
            <p:cNvPr id="290" name="MQ 2…"/>
            <p:cNvSpPr txBox="1"/>
            <p:nvPr/>
          </p:nvSpPr>
          <p:spPr>
            <a:xfrm>
              <a:off x="12699" y="52885"/>
              <a:ext cx="1019490" cy="574037"/>
            </a:xfrm>
            <a:prstGeom prst="rect">
              <a:avLst/>
            </a:prstGeom>
            <a:noFill/>
            <a:ln w="12700" cap="flat">
              <a:noFill/>
              <a:miter lim="400000"/>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b="0" sz="1600"/>
              </a:pPr>
              <a:r>
                <a:t>MQ 2 </a:t>
              </a:r>
            </a:p>
            <a:p>
              <a:pPr algn="ctr">
                <a:defRPr b="0" sz="1600"/>
              </a:pPr>
              <a:r>
                <a:t>Sensor</a:t>
              </a:r>
            </a:p>
          </p:txBody>
        </p:sp>
      </p:grpSp>
      <p:grpSp>
        <p:nvGrpSpPr>
          <p:cNvPr id="294" name="MQ 135…"/>
          <p:cNvGrpSpPr/>
          <p:nvPr/>
        </p:nvGrpSpPr>
        <p:grpSpPr>
          <a:xfrm>
            <a:off x="4791558" y="4391303"/>
            <a:ext cx="1044890" cy="679815"/>
            <a:chOff x="0" y="-1"/>
            <a:chExt cx="1044889" cy="679814"/>
          </a:xfrm>
        </p:grpSpPr>
        <p:sp>
          <p:nvSpPr>
            <p:cNvPr id="292" name="Rectangle"/>
            <p:cNvSpPr/>
            <p:nvPr/>
          </p:nvSpPr>
          <p:spPr>
            <a:xfrm>
              <a:off x="-1" y="-2"/>
              <a:ext cx="1044890" cy="679815"/>
            </a:xfrm>
            <a:prstGeom prst="rect">
              <a:avLst/>
            </a:prstGeom>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b="0" sz="1900"/>
              </a:pPr>
            </a:p>
          </p:txBody>
        </p:sp>
        <p:sp>
          <p:nvSpPr>
            <p:cNvPr id="293" name="MQ 135…"/>
            <p:cNvSpPr txBox="1"/>
            <p:nvPr/>
          </p:nvSpPr>
          <p:spPr>
            <a:xfrm>
              <a:off x="12699" y="2081"/>
              <a:ext cx="1019490" cy="675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b="0" sz="1900"/>
              </a:pPr>
              <a:r>
                <a:t> </a:t>
              </a:r>
              <a:r>
                <a:rPr sz="1600"/>
                <a:t>MQ 135</a:t>
              </a:r>
            </a:p>
            <a:p>
              <a:pPr algn="ctr">
                <a:defRPr b="0" sz="1600"/>
              </a:pPr>
              <a:r>
                <a:t>Sensor</a:t>
              </a:r>
              <a:r>
                <a:rPr sz="1900"/>
                <a:t> </a:t>
              </a:r>
            </a:p>
          </p:txBody>
        </p:sp>
      </p:grpSp>
      <p:sp>
        <p:nvSpPr>
          <p:cNvPr id="295" name="12 volt,…"/>
          <p:cNvSpPr txBox="1"/>
          <p:nvPr/>
        </p:nvSpPr>
        <p:spPr>
          <a:xfrm>
            <a:off x="4866378" y="1871515"/>
            <a:ext cx="895260" cy="586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b="0" sz="1100"/>
            </a:pPr>
            <a:r>
              <a:t>12 volt,</a:t>
            </a:r>
          </a:p>
          <a:p>
            <a:pPr algn="ctr">
              <a:defRPr b="0" sz="1100"/>
            </a:pPr>
            <a:r>
              <a:t>1200 mA supply</a:t>
            </a:r>
          </a:p>
        </p:txBody>
      </p:sp>
      <p:sp>
        <p:nvSpPr>
          <p:cNvPr id="296" name="Rectangle"/>
          <p:cNvSpPr/>
          <p:nvPr/>
        </p:nvSpPr>
        <p:spPr>
          <a:xfrm>
            <a:off x="4791564" y="3517898"/>
            <a:ext cx="1044882" cy="679809"/>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
        <p:nvSpPr>
          <p:cNvPr id="297" name="MQ 7…"/>
          <p:cNvSpPr txBox="1"/>
          <p:nvPr/>
        </p:nvSpPr>
        <p:spPr>
          <a:xfrm>
            <a:off x="4911792" y="3614920"/>
            <a:ext cx="804422" cy="574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gn="ctr">
              <a:defRPr b="0" sz="1600"/>
            </a:pPr>
            <a:r>
              <a:t>MQ 7</a:t>
            </a:r>
          </a:p>
          <a:p>
            <a:pPr algn="ctr">
              <a:defRPr b="0" sz="1600"/>
            </a:pPr>
            <a:r>
              <a:t>Sensor </a:t>
            </a:r>
          </a:p>
        </p:txBody>
      </p:sp>
      <p:sp>
        <p:nvSpPr>
          <p:cNvPr id="298" name="Rectangle"/>
          <p:cNvSpPr/>
          <p:nvPr/>
        </p:nvSpPr>
        <p:spPr>
          <a:xfrm>
            <a:off x="6346638" y="2915916"/>
            <a:ext cx="1117607" cy="1178565"/>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
        <p:nvSpPr>
          <p:cNvPr id="299" name="ESP-WROOM32"/>
          <p:cNvSpPr txBox="1"/>
          <p:nvPr/>
        </p:nvSpPr>
        <p:spPr>
          <a:xfrm>
            <a:off x="6326339" y="3021332"/>
            <a:ext cx="1158206" cy="967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defRPr b="0" sz="1900"/>
            </a:lvl1pPr>
          </a:lstStyle>
          <a:p>
            <a:pPr/>
            <a:r>
              <a:t>ESP-WROOM32</a:t>
            </a:r>
          </a:p>
        </p:txBody>
      </p:sp>
      <p:sp>
        <p:nvSpPr>
          <p:cNvPr id="300" name="Rectangle"/>
          <p:cNvSpPr/>
          <p:nvPr/>
        </p:nvSpPr>
        <p:spPr>
          <a:xfrm>
            <a:off x="7974431" y="2270411"/>
            <a:ext cx="1044882" cy="660630"/>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
        <p:nvSpPr>
          <p:cNvPr id="301" name="Rectangle"/>
          <p:cNvSpPr/>
          <p:nvPr/>
        </p:nvSpPr>
        <p:spPr>
          <a:xfrm>
            <a:off x="7978771" y="4068483"/>
            <a:ext cx="1044882" cy="660629"/>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
        <p:nvSpPr>
          <p:cNvPr id="302" name="WiFi Module"/>
          <p:cNvSpPr txBox="1"/>
          <p:nvPr/>
        </p:nvSpPr>
        <p:spPr>
          <a:xfrm>
            <a:off x="7961731" y="2447055"/>
            <a:ext cx="1483004" cy="307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0" sz="1400"/>
            </a:lvl1pPr>
          </a:lstStyle>
          <a:p>
            <a:pPr/>
            <a:r>
              <a:t>WiFi Module</a:t>
            </a:r>
          </a:p>
        </p:txBody>
      </p:sp>
      <p:sp>
        <p:nvSpPr>
          <p:cNvPr id="303" name="GSM Module"/>
          <p:cNvSpPr txBox="1"/>
          <p:nvPr/>
        </p:nvSpPr>
        <p:spPr>
          <a:xfrm>
            <a:off x="7966071" y="4245126"/>
            <a:ext cx="1178508" cy="294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0" sz="1300"/>
            </a:lvl1pPr>
          </a:lstStyle>
          <a:p>
            <a:pPr/>
            <a:r>
              <a:t>GSM Module</a:t>
            </a:r>
          </a:p>
        </p:txBody>
      </p:sp>
      <p:sp>
        <p:nvSpPr>
          <p:cNvPr id="304" name="Power &amp;…"/>
          <p:cNvSpPr txBox="1"/>
          <p:nvPr/>
        </p:nvSpPr>
        <p:spPr>
          <a:xfrm>
            <a:off x="4875495" y="5582005"/>
            <a:ext cx="877020" cy="548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0" sz="1500"/>
            </a:pPr>
            <a:r>
              <a:t>Power &amp; </a:t>
            </a:r>
          </a:p>
          <a:p>
            <a:pPr algn="ctr">
              <a:defRPr b="0" sz="1500"/>
            </a:pPr>
            <a:r>
              <a:t>sensor</a:t>
            </a:r>
          </a:p>
        </p:txBody>
      </p:sp>
      <p:sp>
        <p:nvSpPr>
          <p:cNvPr id="305" name="MCU"/>
          <p:cNvSpPr txBox="1"/>
          <p:nvPr/>
        </p:nvSpPr>
        <p:spPr>
          <a:xfrm>
            <a:off x="6551248" y="5626455"/>
            <a:ext cx="682582" cy="3962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0" sz="2000"/>
            </a:lvl1pPr>
          </a:lstStyle>
          <a:p>
            <a:pPr/>
            <a:r>
              <a:t>MCU</a:t>
            </a:r>
          </a:p>
        </p:txBody>
      </p:sp>
      <p:sp>
        <p:nvSpPr>
          <p:cNvPr id="306" name="Communication…"/>
          <p:cNvSpPr txBox="1"/>
          <p:nvPr/>
        </p:nvSpPr>
        <p:spPr>
          <a:xfrm>
            <a:off x="7831252" y="5594705"/>
            <a:ext cx="1388759" cy="5232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gn="ctr">
              <a:defRPr b="0" sz="1400"/>
            </a:pPr>
            <a:r>
              <a:t>Communication </a:t>
            </a:r>
          </a:p>
          <a:p>
            <a:pPr algn="ctr">
              <a:defRPr b="0" sz="1400"/>
            </a:pPr>
            <a:r>
              <a:t>Technologies</a:t>
            </a:r>
          </a:p>
        </p:txBody>
      </p:sp>
      <p:sp>
        <p:nvSpPr>
          <p:cNvPr id="307" name="Line"/>
          <p:cNvSpPr/>
          <p:nvPr/>
        </p:nvSpPr>
        <p:spPr>
          <a:xfrm>
            <a:off x="5938113" y="3651601"/>
            <a:ext cx="315780" cy="7"/>
          </a:xfrm>
          <a:prstGeom prst="line">
            <a:avLst/>
          </a:prstGeom>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lstStyle/>
          <a:p>
            <a:pPr/>
          </a:p>
        </p:txBody>
      </p:sp>
      <p:sp>
        <p:nvSpPr>
          <p:cNvPr id="308" name="Line"/>
          <p:cNvSpPr/>
          <p:nvPr/>
        </p:nvSpPr>
        <p:spPr>
          <a:xfrm flipV="1">
            <a:off x="7553138" y="3651601"/>
            <a:ext cx="315780" cy="7"/>
          </a:xfrm>
          <a:prstGeom prst="line">
            <a:avLst/>
          </a:prstGeom>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lstStyle/>
          <a:p>
            <a:pPr/>
          </a:p>
        </p:txBody>
      </p:sp>
      <p:sp>
        <p:nvSpPr>
          <p:cNvPr id="309" name="Monitoring system"/>
          <p:cNvSpPr txBox="1"/>
          <p:nvPr/>
        </p:nvSpPr>
        <p:spPr>
          <a:xfrm>
            <a:off x="5923284" y="6249685"/>
            <a:ext cx="2362107" cy="3962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000"/>
            </a:lvl1pPr>
          </a:lstStyle>
          <a:p>
            <a:pPr/>
            <a:r>
              <a:t>Monitoring system</a:t>
            </a:r>
          </a:p>
        </p:txBody>
      </p:sp>
      <p:sp>
        <p:nvSpPr>
          <p:cNvPr id="310" name="Rectangle"/>
          <p:cNvSpPr/>
          <p:nvPr/>
        </p:nvSpPr>
        <p:spPr>
          <a:xfrm>
            <a:off x="10283297" y="1527330"/>
            <a:ext cx="1270007" cy="679809"/>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
        <p:nvSpPr>
          <p:cNvPr id="311" name="Rectangle"/>
          <p:cNvSpPr/>
          <p:nvPr/>
        </p:nvSpPr>
        <p:spPr>
          <a:xfrm>
            <a:off x="10283297" y="2543204"/>
            <a:ext cx="1270007" cy="679809"/>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grpSp>
        <p:nvGrpSpPr>
          <p:cNvPr id="314" name="USER"/>
          <p:cNvGrpSpPr/>
          <p:nvPr/>
        </p:nvGrpSpPr>
        <p:grpSpPr>
          <a:xfrm>
            <a:off x="10047797" y="3588217"/>
            <a:ext cx="1740998" cy="679819"/>
            <a:chOff x="-1" y="0"/>
            <a:chExt cx="1740997" cy="679818"/>
          </a:xfrm>
        </p:grpSpPr>
        <p:sp>
          <p:nvSpPr>
            <p:cNvPr id="312" name="Rectangle"/>
            <p:cNvSpPr/>
            <p:nvPr/>
          </p:nvSpPr>
          <p:spPr>
            <a:xfrm>
              <a:off x="-2" y="-1"/>
              <a:ext cx="1740998" cy="679819"/>
            </a:xfrm>
            <a:prstGeom prst="rect">
              <a:avLst/>
            </a:prstGeom>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a:solidFill>
                    <a:srgbClr val="FF390D"/>
                  </a:solidFill>
                </a:defRPr>
              </a:pPr>
            </a:p>
          </p:txBody>
        </p:sp>
        <p:sp>
          <p:nvSpPr>
            <p:cNvPr id="313" name="USER"/>
            <p:cNvSpPr txBox="1"/>
            <p:nvPr/>
          </p:nvSpPr>
          <p:spPr>
            <a:xfrm>
              <a:off x="12698" y="110035"/>
              <a:ext cx="1715598" cy="459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390D"/>
                  </a:solidFill>
                </a:defRPr>
              </a:lvl1pPr>
            </a:lstStyle>
            <a:p>
              <a:pPr/>
              <a:r>
                <a:t>USER</a:t>
              </a:r>
            </a:p>
          </p:txBody>
        </p:sp>
      </p:grpSp>
      <p:sp>
        <p:nvSpPr>
          <p:cNvPr id="315" name="Rectangle"/>
          <p:cNvSpPr/>
          <p:nvPr/>
        </p:nvSpPr>
        <p:spPr>
          <a:xfrm>
            <a:off x="10283297" y="4633247"/>
            <a:ext cx="1270007" cy="679808"/>
          </a:xfrm>
          <a:prstGeom prst="rect">
            <a:avLst/>
          </a:prstGeom>
          <a:solidFill>
            <a:srgbClr val="FFFFFF"/>
          </a:solidFill>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nchor="ctr"/>
          <a:lstStyle/>
          <a:p>
            <a:pPr/>
          </a:p>
        </p:txBody>
      </p:sp>
      <p:sp>
        <p:nvSpPr>
          <p:cNvPr id="316" name="ThinkSpeak"/>
          <p:cNvSpPr txBox="1"/>
          <p:nvPr/>
        </p:nvSpPr>
        <p:spPr>
          <a:xfrm>
            <a:off x="10331608" y="1678065"/>
            <a:ext cx="1110122" cy="320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0" sz="1500"/>
            </a:lvl1pPr>
          </a:lstStyle>
          <a:p>
            <a:pPr/>
            <a:r>
              <a:t>ThinkSpeak</a:t>
            </a:r>
          </a:p>
        </p:txBody>
      </p:sp>
      <p:sp>
        <p:nvSpPr>
          <p:cNvPr id="317" name="Data Analysis &amp;…"/>
          <p:cNvSpPr txBox="1"/>
          <p:nvPr/>
        </p:nvSpPr>
        <p:spPr>
          <a:xfrm>
            <a:off x="10377006" y="2672287"/>
            <a:ext cx="1082582" cy="4216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gn="ctr">
              <a:defRPr b="0" sz="1100"/>
            </a:pPr>
            <a:r>
              <a:t>Data Analysis &amp;</a:t>
            </a:r>
          </a:p>
          <a:p>
            <a:pPr algn="ctr">
              <a:defRPr b="0" sz="1100"/>
            </a:pPr>
            <a:r>
              <a:t>Visualisation</a:t>
            </a:r>
          </a:p>
        </p:txBody>
      </p:sp>
      <p:sp>
        <p:nvSpPr>
          <p:cNvPr id="318" name="Message"/>
          <p:cNvSpPr txBox="1"/>
          <p:nvPr/>
        </p:nvSpPr>
        <p:spPr>
          <a:xfrm>
            <a:off x="10402443" y="4762332"/>
            <a:ext cx="1031708" cy="3708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b="0" sz="1800"/>
            </a:lvl1pPr>
          </a:lstStyle>
          <a:p>
            <a:pPr/>
            <a:r>
              <a:t>Message</a:t>
            </a:r>
          </a:p>
        </p:txBody>
      </p:sp>
      <p:sp>
        <p:nvSpPr>
          <p:cNvPr id="319" name="Input"/>
          <p:cNvSpPr txBox="1"/>
          <p:nvPr/>
        </p:nvSpPr>
        <p:spPr>
          <a:xfrm>
            <a:off x="5943232" y="3472181"/>
            <a:ext cx="490337" cy="193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700"/>
            </a:lvl1pPr>
          </a:lstStyle>
          <a:p>
            <a:pPr/>
            <a:r>
              <a:t>Input</a:t>
            </a:r>
          </a:p>
        </p:txBody>
      </p:sp>
      <p:sp>
        <p:nvSpPr>
          <p:cNvPr id="320" name="Output"/>
          <p:cNvSpPr txBox="1"/>
          <p:nvPr/>
        </p:nvSpPr>
        <p:spPr>
          <a:xfrm>
            <a:off x="7525608" y="3472181"/>
            <a:ext cx="353796" cy="180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600"/>
            </a:lvl1pPr>
          </a:lstStyle>
          <a:p>
            <a:pPr/>
            <a:r>
              <a:t>Output</a:t>
            </a:r>
          </a:p>
        </p:txBody>
      </p:sp>
      <p:sp>
        <p:nvSpPr>
          <p:cNvPr id="321" name="Line"/>
          <p:cNvSpPr/>
          <p:nvPr/>
        </p:nvSpPr>
        <p:spPr>
          <a:xfrm>
            <a:off x="10918297" y="1131372"/>
            <a:ext cx="6" cy="396243"/>
          </a:xfrm>
          <a:prstGeom prst="line">
            <a:avLst/>
          </a:prstGeom>
          <a:ln w="25400">
            <a:solidFill>
              <a:schemeClr val="accent1"/>
            </a:solidFill>
            <a:tailEnd type="triangle"/>
          </a:ln>
          <a:effectLst>
            <a:outerShdw sx="100000" sy="100000" kx="0" ky="0" algn="b" rotWithShape="0" blurRad="38100" dist="23000" dir="5400000">
              <a:srgbClr val="000000">
                <a:alpha val="35000"/>
              </a:srgbClr>
            </a:outerShdw>
          </a:effectLst>
        </p:spPr>
        <p:txBody>
          <a:bodyPr lIns="45718" tIns="45718" rIns="45718" bIns="45718"/>
          <a:lstStyle/>
          <a:p>
            <a:pPr/>
          </a:p>
        </p:txBody>
      </p:sp>
      <p:sp>
        <p:nvSpPr>
          <p:cNvPr id="322" name="Line"/>
          <p:cNvSpPr/>
          <p:nvPr/>
        </p:nvSpPr>
        <p:spPr>
          <a:xfrm>
            <a:off x="9889035" y="1132959"/>
            <a:ext cx="1031708" cy="8"/>
          </a:xfrm>
          <a:prstGeom prst="line">
            <a:avLst/>
          </a:prstGeom>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lstStyle/>
          <a:p>
            <a:pPr/>
          </a:p>
        </p:txBody>
      </p:sp>
      <p:sp>
        <p:nvSpPr>
          <p:cNvPr id="323" name="Line"/>
          <p:cNvSpPr/>
          <p:nvPr/>
        </p:nvSpPr>
        <p:spPr>
          <a:xfrm flipV="1">
            <a:off x="9905999" y="1135954"/>
            <a:ext cx="7" cy="1462558"/>
          </a:xfrm>
          <a:prstGeom prst="line">
            <a:avLst/>
          </a:prstGeom>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lstStyle/>
          <a:p>
            <a:pPr/>
          </a:p>
        </p:txBody>
      </p:sp>
      <p:sp>
        <p:nvSpPr>
          <p:cNvPr id="324" name="Line"/>
          <p:cNvSpPr/>
          <p:nvPr/>
        </p:nvSpPr>
        <p:spPr>
          <a:xfrm>
            <a:off x="9027679" y="2600723"/>
            <a:ext cx="877022" cy="6"/>
          </a:xfrm>
          <a:prstGeom prst="line">
            <a:avLst/>
          </a:prstGeom>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lstStyle/>
          <a:p>
            <a:pPr/>
          </a:p>
        </p:txBody>
      </p:sp>
      <p:sp>
        <p:nvSpPr>
          <p:cNvPr id="325" name="Line"/>
          <p:cNvSpPr/>
          <p:nvPr/>
        </p:nvSpPr>
        <p:spPr>
          <a:xfrm>
            <a:off x="10918296" y="2200574"/>
            <a:ext cx="8" cy="320043"/>
          </a:xfrm>
          <a:prstGeom prst="line">
            <a:avLst/>
          </a:prstGeom>
          <a:ln w="25400">
            <a:solidFill>
              <a:schemeClr val="accent1"/>
            </a:solidFill>
            <a:tailEnd type="triangle"/>
          </a:ln>
          <a:effectLst>
            <a:outerShdw sx="100000" sy="100000" kx="0" ky="0" algn="b" rotWithShape="0" blurRad="38100" dist="23000" dir="5400000">
              <a:srgbClr val="000000">
                <a:alpha val="35000"/>
              </a:srgbClr>
            </a:outerShdw>
          </a:effectLst>
        </p:spPr>
        <p:txBody>
          <a:bodyPr lIns="45718" tIns="45718" rIns="45718" bIns="45718"/>
          <a:lstStyle/>
          <a:p>
            <a:pPr/>
          </a:p>
        </p:txBody>
      </p:sp>
      <p:sp>
        <p:nvSpPr>
          <p:cNvPr id="326" name="Line"/>
          <p:cNvSpPr/>
          <p:nvPr/>
        </p:nvSpPr>
        <p:spPr>
          <a:xfrm flipH="1">
            <a:off x="10918296" y="3226547"/>
            <a:ext cx="7" cy="345443"/>
          </a:xfrm>
          <a:prstGeom prst="line">
            <a:avLst/>
          </a:prstGeom>
          <a:ln w="25400">
            <a:solidFill>
              <a:schemeClr val="accent1"/>
            </a:solidFill>
            <a:tailEnd type="triangle"/>
          </a:ln>
          <a:effectLst>
            <a:outerShdw sx="100000" sy="100000" kx="0" ky="0" algn="b" rotWithShape="0" blurRad="38100" dist="23000" dir="5400000">
              <a:srgbClr val="000000">
                <a:alpha val="35000"/>
              </a:srgbClr>
            </a:outerShdw>
          </a:effectLst>
        </p:spPr>
        <p:txBody>
          <a:bodyPr lIns="45718" tIns="45718" rIns="45718" bIns="45718"/>
          <a:lstStyle/>
          <a:p>
            <a:pPr/>
          </a:p>
        </p:txBody>
      </p:sp>
      <p:sp>
        <p:nvSpPr>
          <p:cNvPr id="327" name="Line"/>
          <p:cNvSpPr/>
          <p:nvPr/>
        </p:nvSpPr>
        <p:spPr>
          <a:xfrm flipH="1" flipV="1">
            <a:off x="10918296" y="4284269"/>
            <a:ext cx="7" cy="345443"/>
          </a:xfrm>
          <a:prstGeom prst="line">
            <a:avLst/>
          </a:prstGeom>
          <a:ln w="25400">
            <a:solidFill>
              <a:schemeClr val="accent1"/>
            </a:solidFill>
            <a:tailEnd type="triangle"/>
          </a:ln>
          <a:effectLst>
            <a:outerShdw sx="100000" sy="100000" kx="0" ky="0" algn="b" rotWithShape="0" blurRad="38100" dist="23000" dir="5400000">
              <a:srgbClr val="000000">
                <a:alpha val="35000"/>
              </a:srgbClr>
            </a:outerShdw>
          </a:effectLst>
        </p:spPr>
        <p:txBody>
          <a:bodyPr lIns="45718" tIns="45718" rIns="45718" bIns="45718"/>
          <a:lstStyle/>
          <a:p>
            <a:pPr/>
          </a:p>
        </p:txBody>
      </p:sp>
      <p:sp>
        <p:nvSpPr>
          <p:cNvPr id="328" name="Line"/>
          <p:cNvSpPr/>
          <p:nvPr/>
        </p:nvSpPr>
        <p:spPr>
          <a:xfrm flipV="1">
            <a:off x="10918297" y="5332908"/>
            <a:ext cx="6" cy="497841"/>
          </a:xfrm>
          <a:prstGeom prst="line">
            <a:avLst/>
          </a:prstGeom>
          <a:ln w="25400">
            <a:solidFill>
              <a:schemeClr val="accent1"/>
            </a:solidFill>
            <a:tailEnd type="triangle"/>
          </a:ln>
          <a:effectLst>
            <a:outerShdw sx="100000" sy="100000" kx="0" ky="0" algn="b" rotWithShape="0" blurRad="38100" dist="23000" dir="5400000">
              <a:srgbClr val="000000">
                <a:alpha val="35000"/>
              </a:srgbClr>
            </a:outerShdw>
          </a:effectLst>
        </p:spPr>
        <p:txBody>
          <a:bodyPr lIns="45718" tIns="45718" rIns="45718" bIns="45718"/>
          <a:lstStyle/>
          <a:p>
            <a:pPr/>
          </a:p>
        </p:txBody>
      </p:sp>
      <p:sp>
        <p:nvSpPr>
          <p:cNvPr id="329" name="Line"/>
          <p:cNvSpPr/>
          <p:nvPr/>
        </p:nvSpPr>
        <p:spPr>
          <a:xfrm>
            <a:off x="9027679" y="4398795"/>
            <a:ext cx="877022" cy="7"/>
          </a:xfrm>
          <a:prstGeom prst="line">
            <a:avLst/>
          </a:prstGeom>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lstStyle/>
          <a:p>
            <a:pPr/>
          </a:p>
        </p:txBody>
      </p:sp>
      <p:sp>
        <p:nvSpPr>
          <p:cNvPr id="330" name="Line"/>
          <p:cNvSpPr/>
          <p:nvPr/>
        </p:nvSpPr>
        <p:spPr>
          <a:xfrm flipV="1">
            <a:off x="9905996" y="4386093"/>
            <a:ext cx="9" cy="1437157"/>
          </a:xfrm>
          <a:prstGeom prst="line">
            <a:avLst/>
          </a:prstGeom>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lstStyle/>
          <a:p>
            <a:pPr/>
          </a:p>
        </p:txBody>
      </p:sp>
      <p:sp>
        <p:nvSpPr>
          <p:cNvPr id="331" name="Line"/>
          <p:cNvSpPr/>
          <p:nvPr/>
        </p:nvSpPr>
        <p:spPr>
          <a:xfrm>
            <a:off x="9890173" y="5828022"/>
            <a:ext cx="1029434" cy="7"/>
          </a:xfrm>
          <a:prstGeom prst="line">
            <a:avLst/>
          </a:prstGeom>
          <a:ln w="25400">
            <a:solidFill>
              <a:schemeClr val="accent1"/>
            </a:solidFill>
          </a:ln>
          <a:effectLst>
            <a:outerShdw sx="100000" sy="100000" kx="0" ky="0" algn="b" rotWithShape="0" blurRad="38100" dist="23000" dir="5400000">
              <a:srgbClr val="000000">
                <a:alpha val="35000"/>
              </a:srgbClr>
            </a:outerShdw>
          </a:effectLst>
        </p:spPr>
        <p:txBody>
          <a:bodyPr lIns="45718" tIns="45718" rIns="45718" bIns="45718"/>
          <a:lstStyle/>
          <a:p>
            <a:pPr/>
          </a:p>
        </p:txBody>
      </p:sp>
      <p:grpSp>
        <p:nvGrpSpPr>
          <p:cNvPr id="334" name="Flowchart: Process 2"/>
          <p:cNvGrpSpPr/>
          <p:nvPr/>
        </p:nvGrpSpPr>
        <p:grpSpPr>
          <a:xfrm>
            <a:off x="7974431" y="3300739"/>
            <a:ext cx="1036123" cy="523217"/>
            <a:chOff x="0" y="0"/>
            <a:chExt cx="1036122" cy="523215"/>
          </a:xfrm>
        </p:grpSpPr>
        <p:sp>
          <p:nvSpPr>
            <p:cNvPr id="332" name="Rectangle"/>
            <p:cNvSpPr/>
            <p:nvPr/>
          </p:nvSpPr>
          <p:spPr>
            <a:xfrm>
              <a:off x="-1" y="-1"/>
              <a:ext cx="1036124" cy="523217"/>
            </a:xfrm>
            <a:prstGeom prst="rect">
              <a:avLst/>
            </a:prstGeom>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p:spPr>
          <p:txBody>
            <a:bodyPr wrap="square" lIns="45718" tIns="45718" rIns="45718" bIns="45718" numCol="1" anchor="ctr">
              <a:noAutofit/>
            </a:bodyPr>
            <a:lstStyle/>
            <a:p>
              <a:pPr algn="ctr">
                <a:defRPr b="0" sz="1400">
                  <a:latin typeface="+mn-lt"/>
                  <a:ea typeface="+mn-ea"/>
                  <a:cs typeface="+mn-cs"/>
                  <a:sym typeface="Arial"/>
                </a:defRPr>
              </a:pPr>
            </a:p>
          </p:txBody>
        </p:sp>
        <p:sp>
          <p:nvSpPr>
            <p:cNvPr id="333" name="LCD        display"/>
            <p:cNvSpPr txBox="1"/>
            <p:nvPr/>
          </p:nvSpPr>
          <p:spPr>
            <a:xfrm>
              <a:off x="12699" y="15597"/>
              <a:ext cx="1010724" cy="49202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0" sz="1400">
                  <a:latin typeface="+mn-lt"/>
                  <a:ea typeface="+mn-ea"/>
                  <a:cs typeface="+mn-cs"/>
                  <a:sym typeface="Arial"/>
                </a:defRPr>
              </a:lvl1pPr>
            </a:lstStyle>
            <a:p>
              <a:pPr/>
              <a:r>
                <a:t>   LCD        display</a:t>
              </a:r>
            </a:p>
          </p:txBody>
        </p:sp>
      </p:grpSp>
      <p:sp>
        <p:nvSpPr>
          <p:cNvPr id="335" name="TextBox 4"/>
          <p:cNvSpPr txBox="1"/>
          <p:nvPr/>
        </p:nvSpPr>
        <p:spPr>
          <a:xfrm>
            <a:off x="3324098" y="6382978"/>
            <a:ext cx="7247709" cy="91966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600">
                <a:solidFill>
                  <a:srgbClr val="A6A6A6"/>
                </a:solidFill>
                <a:latin typeface="Angsana New"/>
                <a:ea typeface="Angsana New"/>
                <a:cs typeface="Angsana New"/>
                <a:sym typeface="Angsana New"/>
              </a:defRPr>
            </a:pPr>
            <a:r>
              <a:t>                                </a:t>
            </a:r>
            <a:r>
              <a:rPr>
                <a:solidFill>
                  <a:srgbClr val="808080"/>
                </a:solidFill>
              </a:rPr>
              <a:t>PROJECT-THIRD REVIEW ,</a:t>
            </a:r>
            <a:endParaRPr>
              <a:latin typeface="+mn-lt"/>
              <a:ea typeface="+mn-ea"/>
              <a:cs typeface="+mn-cs"/>
              <a:sym typeface="Arial"/>
            </a:endParaRPr>
          </a:p>
          <a:p>
            <a:pPr>
              <a:defRPr sz="1600">
                <a:solidFill>
                  <a:srgbClr val="808080"/>
                </a:solidFill>
                <a:latin typeface="Angsana New"/>
                <a:ea typeface="Angsana New"/>
                <a:cs typeface="Angsana New"/>
                <a:sym typeface="Angsana New"/>
              </a:defRPr>
            </a:pPr>
            <a:r>
              <a:t> Department of CSE, KGiSL  Institute of Technology, Coimbatore </a:t>
            </a:r>
            <a:endParaRPr>
              <a:latin typeface="+mn-lt"/>
              <a:ea typeface="+mn-ea"/>
              <a:cs typeface="+mn-cs"/>
              <a:sym typeface="Arial"/>
            </a:endParaR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Title 1"/>
          <p:cNvSpPr txBox="1"/>
          <p:nvPr>
            <p:ph type="title"/>
          </p:nvPr>
        </p:nvSpPr>
        <p:spPr>
          <a:xfrm>
            <a:off x="543815" y="-60801"/>
            <a:ext cx="10515601" cy="1325564"/>
          </a:xfrm>
          <a:prstGeom prst="rect">
            <a:avLst/>
          </a:prstGeom>
        </p:spPr>
        <p:txBody>
          <a:bodyPr/>
          <a:lstStyle>
            <a:lvl1pPr>
              <a:defRPr>
                <a:latin typeface="Century Schoolbook"/>
                <a:ea typeface="Century Schoolbook"/>
                <a:cs typeface="Century Schoolbook"/>
                <a:sym typeface="Century Schoolbook"/>
              </a:defRPr>
            </a:lvl1pPr>
          </a:lstStyle>
          <a:p>
            <a:pPr/>
            <a:r>
              <a:t>COMPONENTS USED</a:t>
            </a:r>
          </a:p>
        </p:txBody>
      </p:sp>
      <p:sp>
        <p:nvSpPr>
          <p:cNvPr id="338" name="Text Placeholder 2"/>
          <p:cNvSpPr txBox="1"/>
          <p:nvPr>
            <p:ph type="body" idx="1"/>
          </p:nvPr>
        </p:nvSpPr>
        <p:spPr>
          <a:xfrm>
            <a:off x="838200" y="1825625"/>
            <a:ext cx="10515600" cy="4351338"/>
          </a:xfrm>
          <a:prstGeom prst="rect">
            <a:avLst/>
          </a:prstGeom>
        </p:spPr>
        <p:txBody>
          <a:bodyPr/>
          <a:lstStyle/>
          <a:p>
            <a:pPr indent="113156" defTabSz="905255">
              <a:lnSpc>
                <a:spcPct val="72000"/>
              </a:lnSpc>
              <a:spcBef>
                <a:spcPts val="900"/>
              </a:spcBef>
              <a:defRPr sz="2400"/>
            </a:pPr>
            <a:r>
              <a:t>     CONTROLLERS                                                            GAS SENSORS</a:t>
            </a:r>
          </a:p>
          <a:p>
            <a:pPr indent="113156" defTabSz="905255">
              <a:lnSpc>
                <a:spcPct val="72000"/>
              </a:lnSpc>
              <a:spcBef>
                <a:spcPts val="900"/>
              </a:spcBef>
              <a:defRPr sz="2400"/>
            </a:pPr>
          </a:p>
          <a:p>
            <a:pPr indent="113156" defTabSz="905255">
              <a:lnSpc>
                <a:spcPct val="72000"/>
              </a:lnSpc>
              <a:spcBef>
                <a:spcPts val="900"/>
              </a:spcBef>
              <a:defRPr sz="2400"/>
            </a:pPr>
          </a:p>
          <a:p>
            <a:pPr indent="113156" defTabSz="905255">
              <a:lnSpc>
                <a:spcPct val="72000"/>
              </a:lnSpc>
              <a:spcBef>
                <a:spcPts val="900"/>
              </a:spcBef>
              <a:defRPr sz="2400"/>
            </a:pPr>
          </a:p>
          <a:p>
            <a:pPr indent="113156" defTabSz="905255">
              <a:lnSpc>
                <a:spcPct val="72000"/>
              </a:lnSpc>
              <a:spcBef>
                <a:spcPts val="900"/>
              </a:spcBef>
              <a:defRPr sz="2400"/>
            </a:pPr>
            <a:r>
              <a:t>                                </a:t>
            </a:r>
            <a:endParaRPr sz="1700"/>
          </a:p>
          <a:p>
            <a:pPr indent="113156" defTabSz="905255">
              <a:lnSpc>
                <a:spcPct val="72000"/>
              </a:lnSpc>
              <a:spcBef>
                <a:spcPts val="900"/>
              </a:spcBef>
              <a:defRPr sz="1500"/>
            </a:pPr>
            <a:r>
              <a:t>    </a:t>
            </a:r>
            <a:endParaRPr sz="2400"/>
          </a:p>
          <a:p>
            <a:pPr indent="113156" defTabSz="905255">
              <a:lnSpc>
                <a:spcPct val="72000"/>
              </a:lnSpc>
              <a:spcBef>
                <a:spcPts val="900"/>
              </a:spcBef>
              <a:defRPr sz="1500"/>
            </a:pPr>
            <a:r>
              <a:t>                 GSM SIM800C                                                                  MQ-135                                      MQ-2                                     MQ-7</a:t>
            </a:r>
            <a:endParaRPr sz="2400"/>
          </a:p>
          <a:p>
            <a:pPr indent="113156" defTabSz="905255">
              <a:lnSpc>
                <a:spcPct val="72000"/>
              </a:lnSpc>
              <a:spcBef>
                <a:spcPts val="900"/>
              </a:spcBef>
              <a:defRPr sz="1500"/>
            </a:pPr>
            <a:r>
              <a:t>                                                                                                (Nitrogen oxide sensor)       (Hydrocarbon sensor)     (Carbon monoxide sensor)</a:t>
            </a:r>
            <a:endParaRPr sz="2400"/>
          </a:p>
          <a:p>
            <a:pPr indent="113156" defTabSz="905255">
              <a:lnSpc>
                <a:spcPct val="72000"/>
              </a:lnSpc>
              <a:spcBef>
                <a:spcPts val="900"/>
              </a:spcBef>
              <a:defRPr sz="2400"/>
            </a:pPr>
          </a:p>
          <a:p>
            <a:pPr indent="113156" defTabSz="905255">
              <a:lnSpc>
                <a:spcPct val="72000"/>
              </a:lnSpc>
              <a:spcBef>
                <a:spcPts val="900"/>
              </a:spcBef>
              <a:defRPr sz="1500"/>
            </a:pPr>
            <a:r>
              <a:t>                                                                                                                                                                                             LCD Display</a:t>
            </a:r>
            <a:endParaRPr sz="2400"/>
          </a:p>
          <a:p>
            <a:pPr indent="113156" defTabSz="905255">
              <a:lnSpc>
                <a:spcPct val="72000"/>
              </a:lnSpc>
              <a:spcBef>
                <a:spcPts val="900"/>
              </a:spcBef>
              <a:defRPr sz="2400"/>
            </a:pPr>
          </a:p>
          <a:p>
            <a:pPr indent="113156" defTabSz="905255">
              <a:lnSpc>
                <a:spcPct val="72000"/>
              </a:lnSpc>
              <a:spcBef>
                <a:spcPts val="900"/>
              </a:spcBef>
              <a:defRPr sz="1500"/>
            </a:pPr>
            <a:r>
              <a:t>            Node MCU ESP-32 WROOM</a:t>
            </a:r>
          </a:p>
        </p:txBody>
      </p:sp>
      <p:pic>
        <p:nvPicPr>
          <p:cNvPr id="339" name="Picture 11" descr="Picture 11"/>
          <p:cNvPicPr>
            <a:picLocks noChangeAspect="1"/>
          </p:cNvPicPr>
          <p:nvPr/>
        </p:nvPicPr>
        <p:blipFill>
          <a:blip r:embed="rId2">
            <a:extLst/>
          </a:blip>
          <a:stretch>
            <a:fillRect/>
          </a:stretch>
        </p:blipFill>
        <p:spPr>
          <a:xfrm rot="10800000">
            <a:off x="5555055" y="2297630"/>
            <a:ext cx="1081890" cy="1627903"/>
          </a:xfrm>
          <a:prstGeom prst="rect">
            <a:avLst/>
          </a:prstGeom>
          <a:ln w="12700">
            <a:miter lim="400000"/>
          </a:ln>
        </p:spPr>
      </p:pic>
      <p:pic>
        <p:nvPicPr>
          <p:cNvPr id="340" name="Picture 13" descr="Picture 13"/>
          <p:cNvPicPr>
            <a:picLocks noChangeAspect="1"/>
          </p:cNvPicPr>
          <p:nvPr/>
        </p:nvPicPr>
        <p:blipFill>
          <a:blip r:embed="rId3">
            <a:extLst/>
          </a:blip>
          <a:stretch>
            <a:fillRect/>
          </a:stretch>
        </p:blipFill>
        <p:spPr>
          <a:xfrm>
            <a:off x="7463082" y="2293678"/>
            <a:ext cx="1238190" cy="1635807"/>
          </a:xfrm>
          <a:prstGeom prst="rect">
            <a:avLst/>
          </a:prstGeom>
          <a:ln w="12700">
            <a:miter lim="400000"/>
          </a:ln>
        </p:spPr>
      </p:pic>
      <p:pic>
        <p:nvPicPr>
          <p:cNvPr id="341" name="Picture 15" descr="Picture 15"/>
          <p:cNvPicPr>
            <a:picLocks noChangeAspect="1"/>
          </p:cNvPicPr>
          <p:nvPr/>
        </p:nvPicPr>
        <p:blipFill>
          <a:blip r:embed="rId4">
            <a:extLst/>
          </a:blip>
          <a:stretch>
            <a:fillRect/>
          </a:stretch>
        </p:blipFill>
        <p:spPr>
          <a:xfrm>
            <a:off x="9519017" y="2417161"/>
            <a:ext cx="1334713" cy="1388841"/>
          </a:xfrm>
          <a:prstGeom prst="rect">
            <a:avLst/>
          </a:prstGeom>
          <a:ln w="12700">
            <a:miter lim="400000"/>
          </a:ln>
        </p:spPr>
      </p:pic>
      <p:sp>
        <p:nvSpPr>
          <p:cNvPr id="342" name="TextBox 18"/>
          <p:cNvSpPr txBox="1"/>
          <p:nvPr/>
        </p:nvSpPr>
        <p:spPr>
          <a:xfrm>
            <a:off x="4040420" y="6176509"/>
            <a:ext cx="10515602"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600">
                <a:solidFill>
                  <a:srgbClr val="808080"/>
                </a:solidFill>
                <a:latin typeface="Angsana New"/>
                <a:ea typeface="Angsana New"/>
                <a:cs typeface="Angsana New"/>
                <a:sym typeface="Angsana New"/>
              </a:defRPr>
            </a:pPr>
            <a:r>
              <a:t>                             PROJECT-THIRD REVIEW , </a:t>
            </a:r>
          </a:p>
          <a:p>
            <a:pPr>
              <a:defRPr sz="1600">
                <a:solidFill>
                  <a:srgbClr val="808080"/>
                </a:solidFill>
                <a:latin typeface="Angsana New"/>
                <a:ea typeface="Angsana New"/>
                <a:cs typeface="Angsana New"/>
                <a:sym typeface="Angsana New"/>
              </a:defRPr>
            </a:pPr>
            <a:r>
              <a:t>Department of CSE, KGiSL  Institute of Technology, Coimbatore </a:t>
            </a:r>
          </a:p>
        </p:txBody>
      </p:sp>
      <p:pic>
        <p:nvPicPr>
          <p:cNvPr id="343" name="Google Shape;225;p7" descr="Google Shape;225;p7"/>
          <p:cNvPicPr>
            <a:picLocks noChangeAspect="1"/>
          </p:cNvPicPr>
          <p:nvPr/>
        </p:nvPicPr>
        <p:blipFill>
          <a:blip r:embed="rId5">
            <a:extLst/>
          </a:blip>
          <a:stretch>
            <a:fillRect/>
          </a:stretch>
        </p:blipFill>
        <p:spPr>
          <a:xfrm>
            <a:off x="11049000" y="0"/>
            <a:ext cx="1143000" cy="1203962"/>
          </a:xfrm>
          <a:prstGeom prst="rect">
            <a:avLst/>
          </a:prstGeom>
          <a:ln w="12700">
            <a:miter lim="400000"/>
          </a:ln>
        </p:spPr>
      </p:pic>
      <p:pic>
        <p:nvPicPr>
          <p:cNvPr id="344" name="Picture 2" descr="Picture 2"/>
          <p:cNvPicPr>
            <a:picLocks noChangeAspect="1"/>
          </p:cNvPicPr>
          <p:nvPr/>
        </p:nvPicPr>
        <p:blipFill>
          <a:blip r:embed="rId6">
            <a:extLst/>
          </a:blip>
          <a:stretch>
            <a:fillRect/>
          </a:stretch>
        </p:blipFill>
        <p:spPr>
          <a:xfrm>
            <a:off x="1543850" y="2184174"/>
            <a:ext cx="1539378" cy="1745311"/>
          </a:xfrm>
          <a:prstGeom prst="rect">
            <a:avLst/>
          </a:prstGeom>
          <a:ln w="12700">
            <a:miter lim="400000"/>
          </a:ln>
        </p:spPr>
      </p:pic>
      <p:pic>
        <p:nvPicPr>
          <p:cNvPr id="345" name="Picture 4" descr="Picture 4"/>
          <p:cNvPicPr>
            <a:picLocks noChangeAspect="1"/>
          </p:cNvPicPr>
          <p:nvPr/>
        </p:nvPicPr>
        <p:blipFill>
          <a:blip r:embed="rId7">
            <a:extLst/>
          </a:blip>
          <a:stretch>
            <a:fillRect/>
          </a:stretch>
        </p:blipFill>
        <p:spPr>
          <a:xfrm rot="5400000">
            <a:off x="1953479" y="3977213"/>
            <a:ext cx="1196446" cy="1958510"/>
          </a:xfrm>
          <a:prstGeom prst="rect">
            <a:avLst/>
          </a:prstGeom>
          <a:ln w="12700">
            <a:miter lim="400000"/>
          </a:ln>
        </p:spPr>
      </p:pic>
      <p:pic>
        <p:nvPicPr>
          <p:cNvPr id="346" name="Picture 6" descr="Picture 6"/>
          <p:cNvPicPr>
            <a:picLocks noChangeAspect="1"/>
          </p:cNvPicPr>
          <p:nvPr/>
        </p:nvPicPr>
        <p:blipFill>
          <a:blip r:embed="rId8">
            <a:extLst/>
          </a:blip>
          <a:stretch>
            <a:fillRect/>
          </a:stretch>
        </p:blipFill>
        <p:spPr>
          <a:xfrm>
            <a:off x="6188478" y="4657421"/>
            <a:ext cx="2796785" cy="128027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Google Shape;226;p7"/>
          <p:cNvSpPr txBox="1"/>
          <p:nvPr/>
        </p:nvSpPr>
        <p:spPr>
          <a:xfrm>
            <a:off x="2425409" y="6241788"/>
            <a:ext cx="6675109" cy="57399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p>
            <a:pPr algn="ctr">
              <a:defRPr sz="1600">
                <a:solidFill>
                  <a:srgbClr val="808080"/>
                </a:solidFill>
                <a:latin typeface="Angsana New"/>
                <a:ea typeface="Angsana New"/>
                <a:cs typeface="Angsana New"/>
                <a:sym typeface="Angsana New"/>
              </a:defRPr>
            </a:pPr>
            <a:r>
              <a:t>PROJECT-</a:t>
            </a:r>
            <a:r>
              <a:t>THIRD</a:t>
            </a:r>
            <a:r>
              <a:t>  REVIEW ,</a:t>
            </a:r>
          </a:p>
          <a:p>
            <a:pPr algn="ctr">
              <a:defRPr sz="1600">
                <a:solidFill>
                  <a:srgbClr val="808080"/>
                </a:solidFill>
                <a:latin typeface="Angsana New"/>
                <a:ea typeface="Angsana New"/>
                <a:cs typeface="Angsana New"/>
                <a:sym typeface="Angsana New"/>
              </a:defRPr>
            </a:pPr>
            <a:r>
              <a:t> Department of CSE, KGiSL  Institute of Technology, Coimbatore </a:t>
            </a:r>
          </a:p>
        </p:txBody>
      </p:sp>
      <p:sp>
        <p:nvSpPr>
          <p:cNvPr id="349" name="Google Shape;221;p7"/>
          <p:cNvSpPr txBox="1"/>
          <p:nvPr>
            <p:ph type="title"/>
          </p:nvPr>
        </p:nvSpPr>
        <p:spPr>
          <a:xfrm>
            <a:off x="134815" y="111906"/>
            <a:ext cx="10515601" cy="844697"/>
          </a:xfrm>
          <a:prstGeom prst="rect">
            <a:avLst/>
          </a:prstGeom>
        </p:spPr>
        <p:txBody>
          <a:bodyPr/>
          <a:lstStyle>
            <a:lvl1pPr>
              <a:defRPr>
                <a:latin typeface="Century Schoolbook"/>
                <a:ea typeface="Century Schoolbook"/>
                <a:cs typeface="Century Schoolbook"/>
                <a:sym typeface="Century Schoolbook"/>
              </a:defRPr>
            </a:lvl1pPr>
          </a:lstStyle>
          <a:p>
            <a:pPr/>
            <a:r>
              <a:t>FLOW CHART</a:t>
            </a:r>
          </a:p>
        </p:txBody>
      </p:sp>
      <p:pic>
        <p:nvPicPr>
          <p:cNvPr id="350" name="Google Shape;225;p7" descr="Google Shape;225;p7"/>
          <p:cNvPicPr>
            <a:picLocks noChangeAspect="1"/>
          </p:cNvPicPr>
          <p:nvPr/>
        </p:nvPicPr>
        <p:blipFill>
          <a:blip r:embed="rId2">
            <a:extLst/>
          </a:blip>
          <a:stretch>
            <a:fillRect/>
          </a:stretch>
        </p:blipFill>
        <p:spPr>
          <a:xfrm>
            <a:off x="11049000" y="0"/>
            <a:ext cx="1143000" cy="1203962"/>
          </a:xfrm>
          <a:prstGeom prst="rect">
            <a:avLst/>
          </a:prstGeom>
          <a:ln w="12700">
            <a:miter lim="400000"/>
          </a:ln>
        </p:spPr>
      </p:pic>
      <p:sp>
        <p:nvSpPr>
          <p:cNvPr id="351" name="TextBox 19"/>
          <p:cNvSpPr txBox="1"/>
          <p:nvPr/>
        </p:nvSpPr>
        <p:spPr>
          <a:xfrm>
            <a:off x="5960047" y="3936877"/>
            <a:ext cx="495307" cy="1527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0" sz="400">
                <a:latin typeface="Times New Roman"/>
                <a:ea typeface="Times New Roman"/>
                <a:cs typeface="Times New Roman"/>
                <a:sym typeface="Times New Roman"/>
              </a:defRPr>
            </a:lvl1pPr>
          </a:lstStyle>
          <a:p>
            <a:pPr/>
            <a:r>
              <a:t>Yes</a:t>
            </a:r>
          </a:p>
        </p:txBody>
      </p:sp>
      <p:grpSp>
        <p:nvGrpSpPr>
          <p:cNvPr id="354" name="Oval 1"/>
          <p:cNvGrpSpPr/>
          <p:nvPr/>
        </p:nvGrpSpPr>
        <p:grpSpPr>
          <a:xfrm>
            <a:off x="5037675" y="679611"/>
            <a:ext cx="705705" cy="324609"/>
            <a:chOff x="-1" y="0"/>
            <a:chExt cx="705704" cy="324607"/>
          </a:xfrm>
        </p:grpSpPr>
        <p:sp>
          <p:nvSpPr>
            <p:cNvPr id="352" name="Oval"/>
            <p:cNvSpPr/>
            <p:nvPr/>
          </p:nvSpPr>
          <p:spPr>
            <a:xfrm>
              <a:off x="-2" y="-1"/>
              <a:ext cx="705705" cy="324609"/>
            </a:xfrm>
            <a:prstGeom prst="ellipse">
              <a:avLst/>
            </a:prstGeom>
            <a:solidFill>
              <a:srgbClr val="FFFFFF"/>
            </a:solidFill>
            <a:ln w="25400" cap="flat">
              <a:solidFill>
                <a:srgbClr val="000000"/>
              </a:solidFill>
              <a:prstDash val="solid"/>
              <a:round/>
            </a:ln>
            <a:effectLst/>
          </p:spPr>
          <p:txBody>
            <a:bodyPr wrap="square" lIns="45718" tIns="45718" rIns="45718" bIns="45718" numCol="1" anchor="ctr">
              <a:noAutofit/>
            </a:bodyPr>
            <a:lstStyle/>
            <a:p>
              <a:pPr>
                <a:defRPr sz="900">
                  <a:effectLst>
                    <a:outerShdw sx="100000" sy="100000" kx="0" ky="0" algn="b" rotWithShape="0" blurRad="38100" dist="19050" dir="2700000">
                      <a:srgbClr val="000000">
                        <a:alpha val="40000"/>
                      </a:srgbClr>
                    </a:outerShdw>
                  </a:effectLst>
                  <a:latin typeface="+mn-lt"/>
                  <a:ea typeface="+mn-ea"/>
                  <a:cs typeface="+mn-cs"/>
                  <a:sym typeface="Arial"/>
                </a:defRPr>
              </a:pPr>
            </a:p>
          </p:txBody>
        </p:sp>
        <p:sp>
          <p:nvSpPr>
            <p:cNvPr id="353" name="START"/>
            <p:cNvSpPr txBox="1"/>
            <p:nvPr/>
          </p:nvSpPr>
          <p:spPr>
            <a:xfrm>
              <a:off x="116049" y="54948"/>
              <a:ext cx="473601" cy="2146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900">
                  <a:effectLst>
                    <a:outerShdw sx="100000" sy="100000" kx="0" ky="0" algn="b" rotWithShape="0" blurRad="38100" dist="19050" dir="2700000">
                      <a:srgbClr val="000000">
                        <a:alpha val="40000"/>
                      </a:srgbClr>
                    </a:outerShdw>
                  </a:effectLst>
                  <a:latin typeface="+mn-lt"/>
                  <a:ea typeface="+mn-ea"/>
                  <a:cs typeface="+mn-cs"/>
                  <a:sym typeface="Arial"/>
                </a:defRPr>
              </a:lvl1pPr>
            </a:lstStyle>
            <a:p>
              <a:pPr/>
              <a:r>
                <a:t>START</a:t>
              </a:r>
            </a:p>
          </p:txBody>
        </p:sp>
      </p:grpSp>
      <p:sp>
        <p:nvSpPr>
          <p:cNvPr id="355" name="Rectangle 2"/>
          <p:cNvSpPr/>
          <p:nvPr/>
        </p:nvSpPr>
        <p:spPr>
          <a:xfrm>
            <a:off x="4650492" y="1271209"/>
            <a:ext cx="1484252" cy="367097"/>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900">
                <a:latin typeface="+mn-lt"/>
                <a:ea typeface="+mn-ea"/>
                <a:cs typeface="+mn-cs"/>
                <a:sym typeface="Arial"/>
              </a:defRPr>
            </a:lvl1pPr>
          </a:lstStyle>
          <a:p>
            <a:pPr/>
            <a:r>
              <a:t>Provide power to the system </a:t>
            </a:r>
          </a:p>
        </p:txBody>
      </p:sp>
      <p:sp>
        <p:nvSpPr>
          <p:cNvPr id="356" name="Rectangle 3"/>
          <p:cNvSpPr/>
          <p:nvPr/>
        </p:nvSpPr>
        <p:spPr>
          <a:xfrm>
            <a:off x="4654577" y="1832080"/>
            <a:ext cx="1471912" cy="367097"/>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nchor="ctr">
            <a:spAutoFit/>
          </a:bodyPr>
          <a:lstStyle/>
          <a:p>
            <a:pPr algn="ctr">
              <a:defRPr sz="900">
                <a:latin typeface="+mn-lt"/>
                <a:ea typeface="+mn-ea"/>
                <a:cs typeface="+mn-cs"/>
                <a:sym typeface="Arial"/>
              </a:defRPr>
            </a:pPr>
            <a:r>
              <a:t>Detect the CO,HC and NO</a:t>
            </a:r>
            <a:r>
              <a:t>x</a:t>
            </a:r>
            <a:r>
              <a:t> levels</a:t>
            </a:r>
          </a:p>
        </p:txBody>
      </p:sp>
      <p:grpSp>
        <p:nvGrpSpPr>
          <p:cNvPr id="359" name="Diamond 4"/>
          <p:cNvGrpSpPr/>
          <p:nvPr/>
        </p:nvGrpSpPr>
        <p:grpSpPr>
          <a:xfrm>
            <a:off x="4414334" y="2365285"/>
            <a:ext cx="1952387" cy="733678"/>
            <a:chOff x="0" y="0"/>
            <a:chExt cx="1952386" cy="733677"/>
          </a:xfrm>
        </p:grpSpPr>
        <p:sp>
          <p:nvSpPr>
            <p:cNvPr id="357" name="Polygon"/>
            <p:cNvSpPr/>
            <p:nvPr/>
          </p:nvSpPr>
          <p:spPr>
            <a:xfrm>
              <a:off x="0" y="-1"/>
              <a:ext cx="1952387" cy="733679"/>
            </a:xfrm>
            <a:prstGeom prst="diamond">
              <a:avLst/>
            </a:prstGeom>
            <a:solidFill>
              <a:srgbClr val="FFFFFF"/>
            </a:solidFill>
            <a:ln w="25400" cap="flat">
              <a:solidFill>
                <a:srgbClr val="000000"/>
              </a:solidFill>
              <a:prstDash val="solid"/>
              <a:round/>
            </a:ln>
            <a:effectLst/>
          </p:spPr>
          <p:txBody>
            <a:bodyPr wrap="square" lIns="45718" tIns="45718" rIns="45718" bIns="45718" numCol="1" anchor="ctr">
              <a:noAutofit/>
            </a:bodyPr>
            <a:lstStyle/>
            <a:p>
              <a:pPr>
                <a:defRPr sz="900">
                  <a:latin typeface="+mn-lt"/>
                  <a:ea typeface="+mn-ea"/>
                  <a:cs typeface="+mn-cs"/>
                  <a:sym typeface="Arial"/>
                </a:defRPr>
              </a:pPr>
            </a:p>
          </p:txBody>
        </p:sp>
        <p:sp>
          <p:nvSpPr>
            <p:cNvPr id="358" name="Exceed the gov standard"/>
            <p:cNvSpPr txBox="1"/>
            <p:nvPr/>
          </p:nvSpPr>
          <p:spPr>
            <a:xfrm>
              <a:off x="500794" y="195986"/>
              <a:ext cx="950795" cy="3416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defRPr sz="900">
                  <a:latin typeface="+mn-lt"/>
                  <a:ea typeface="+mn-ea"/>
                  <a:cs typeface="+mn-cs"/>
                  <a:sym typeface="Arial"/>
                </a:defRPr>
              </a:pPr>
              <a:r>
                <a:t> Exceed the gov standard</a:t>
              </a:r>
              <a:r>
                <a:t>s</a:t>
              </a:r>
            </a:p>
          </p:txBody>
        </p:sp>
      </p:grpSp>
      <p:sp>
        <p:nvSpPr>
          <p:cNvPr id="360" name="Rectangle 5"/>
          <p:cNvSpPr/>
          <p:nvPr/>
        </p:nvSpPr>
        <p:spPr>
          <a:xfrm>
            <a:off x="4662832" y="3312671"/>
            <a:ext cx="1471912" cy="494097"/>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nchor="ctr">
            <a:spAutoFit/>
          </a:bodyPr>
          <a:lstStyle>
            <a:lvl1pPr>
              <a:defRPr sz="900">
                <a:latin typeface="+mn-lt"/>
                <a:ea typeface="+mn-ea"/>
                <a:cs typeface="+mn-cs"/>
                <a:sym typeface="Arial"/>
              </a:defRPr>
            </a:lvl1pPr>
          </a:lstStyle>
          <a:p>
            <a:pPr/>
            <a:r>
              <a:t>Display the engine service indication and level of emission</a:t>
            </a:r>
          </a:p>
        </p:txBody>
      </p:sp>
      <p:sp>
        <p:nvSpPr>
          <p:cNvPr id="361" name="Rectangle 6"/>
          <p:cNvSpPr/>
          <p:nvPr/>
        </p:nvSpPr>
        <p:spPr>
          <a:xfrm>
            <a:off x="4654577" y="3966517"/>
            <a:ext cx="1471912" cy="367097"/>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nchor="ctr">
            <a:spAutoFit/>
          </a:bodyPr>
          <a:lstStyle>
            <a:lvl1pPr>
              <a:defRPr sz="900">
                <a:latin typeface="+mn-lt"/>
                <a:ea typeface="+mn-ea"/>
                <a:cs typeface="+mn-cs"/>
                <a:sym typeface="Arial"/>
              </a:defRPr>
            </a:lvl1pPr>
          </a:lstStyle>
          <a:p>
            <a:pPr/>
            <a:r>
              <a:t>Rectify the problem to reduce emission level</a:t>
            </a:r>
          </a:p>
        </p:txBody>
      </p:sp>
      <p:grpSp>
        <p:nvGrpSpPr>
          <p:cNvPr id="364" name="Diamond 7"/>
          <p:cNvGrpSpPr/>
          <p:nvPr/>
        </p:nvGrpSpPr>
        <p:grpSpPr>
          <a:xfrm>
            <a:off x="4352010" y="4484910"/>
            <a:ext cx="2077041" cy="733677"/>
            <a:chOff x="-1" y="0"/>
            <a:chExt cx="2077040" cy="733675"/>
          </a:xfrm>
        </p:grpSpPr>
        <p:sp>
          <p:nvSpPr>
            <p:cNvPr id="362" name="Polygon"/>
            <p:cNvSpPr/>
            <p:nvPr/>
          </p:nvSpPr>
          <p:spPr>
            <a:xfrm>
              <a:off x="-2" y="-1"/>
              <a:ext cx="2077041" cy="733676"/>
            </a:xfrm>
            <a:prstGeom prst="diamond">
              <a:avLst/>
            </a:prstGeom>
            <a:solidFill>
              <a:srgbClr val="FFFFFF"/>
            </a:solidFill>
            <a:ln w="25400" cap="flat">
              <a:solidFill>
                <a:srgbClr val="000000"/>
              </a:solidFill>
              <a:prstDash val="solid"/>
              <a:round/>
            </a:ln>
            <a:effectLst/>
          </p:spPr>
          <p:txBody>
            <a:bodyPr wrap="square" lIns="45718" tIns="45718" rIns="45718" bIns="45718" numCol="1" anchor="ctr">
              <a:noAutofit/>
            </a:bodyPr>
            <a:lstStyle/>
            <a:p>
              <a:pPr>
                <a:defRPr sz="900">
                  <a:latin typeface="+mn-lt"/>
                  <a:ea typeface="+mn-ea"/>
                  <a:cs typeface="+mn-cs"/>
                  <a:sym typeface="Arial"/>
                </a:defRPr>
              </a:pPr>
            </a:p>
          </p:txBody>
        </p:sp>
        <p:sp>
          <p:nvSpPr>
            <p:cNvPr id="363" name="Emission level is Maitained"/>
            <p:cNvSpPr txBox="1"/>
            <p:nvPr/>
          </p:nvSpPr>
          <p:spPr>
            <a:xfrm>
              <a:off x="531955" y="195982"/>
              <a:ext cx="1013121" cy="3416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900">
                  <a:latin typeface="+mn-lt"/>
                  <a:ea typeface="+mn-ea"/>
                  <a:cs typeface="+mn-cs"/>
                  <a:sym typeface="Arial"/>
                </a:defRPr>
              </a:lvl1pPr>
            </a:lstStyle>
            <a:p>
              <a:pPr/>
              <a:r>
                <a:t>Emission level is Maitained</a:t>
              </a:r>
            </a:p>
          </p:txBody>
        </p:sp>
      </p:grpSp>
      <p:grpSp>
        <p:nvGrpSpPr>
          <p:cNvPr id="367" name="Oval 12"/>
          <p:cNvGrpSpPr/>
          <p:nvPr/>
        </p:nvGrpSpPr>
        <p:grpSpPr>
          <a:xfrm>
            <a:off x="5007861" y="5888255"/>
            <a:ext cx="765337" cy="324607"/>
            <a:chOff x="-1" y="0"/>
            <a:chExt cx="765335" cy="324606"/>
          </a:xfrm>
        </p:grpSpPr>
        <p:sp>
          <p:nvSpPr>
            <p:cNvPr id="365" name="Oval"/>
            <p:cNvSpPr/>
            <p:nvPr/>
          </p:nvSpPr>
          <p:spPr>
            <a:xfrm>
              <a:off x="-2" y="-1"/>
              <a:ext cx="765337" cy="324607"/>
            </a:xfrm>
            <a:prstGeom prst="ellipse">
              <a:avLst/>
            </a:prstGeom>
            <a:solidFill>
              <a:srgbClr val="FFFFFF"/>
            </a:solidFill>
            <a:ln w="25400" cap="flat">
              <a:solidFill>
                <a:srgbClr val="000000"/>
              </a:solidFill>
              <a:prstDash val="solid"/>
              <a:round/>
            </a:ln>
            <a:effectLst/>
          </p:spPr>
          <p:txBody>
            <a:bodyPr wrap="square" lIns="45718" tIns="45718" rIns="45718" bIns="45718" numCol="1" anchor="ctr">
              <a:noAutofit/>
            </a:bodyPr>
            <a:lstStyle/>
            <a:p>
              <a:pPr>
                <a:defRPr sz="900">
                  <a:latin typeface="+mn-lt"/>
                  <a:ea typeface="+mn-ea"/>
                  <a:cs typeface="+mn-cs"/>
                  <a:sym typeface="Arial"/>
                </a:defRPr>
              </a:pPr>
            </a:p>
          </p:txBody>
        </p:sp>
        <p:sp>
          <p:nvSpPr>
            <p:cNvPr id="366" name="STOP"/>
            <p:cNvSpPr txBox="1"/>
            <p:nvPr/>
          </p:nvSpPr>
          <p:spPr>
            <a:xfrm>
              <a:off x="124779" y="54946"/>
              <a:ext cx="515772" cy="21469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defRPr sz="900">
                  <a:latin typeface="+mn-lt"/>
                  <a:ea typeface="+mn-ea"/>
                  <a:cs typeface="+mn-cs"/>
                  <a:sym typeface="Arial"/>
                </a:defRPr>
              </a:lvl1pPr>
            </a:lstStyle>
            <a:p>
              <a:pPr/>
              <a:r>
                <a:t>  STOP</a:t>
              </a:r>
            </a:p>
          </p:txBody>
        </p:sp>
      </p:grpSp>
      <p:sp>
        <p:nvSpPr>
          <p:cNvPr id="368" name="Connector: Elbow 43"/>
          <p:cNvSpPr/>
          <p:nvPr/>
        </p:nvSpPr>
        <p:spPr>
          <a:xfrm flipH="1">
            <a:off x="5762964" y="4853080"/>
            <a:ext cx="884461" cy="11988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583" y="0"/>
                </a:moveTo>
                <a:lnTo>
                  <a:pt x="0" y="0"/>
                </a:lnTo>
                <a:lnTo>
                  <a:pt x="0" y="21600"/>
                </a:lnTo>
                <a:lnTo>
                  <a:pt x="21600" y="21600"/>
                </a:lnTo>
              </a:path>
            </a:pathLst>
          </a:custGeom>
          <a:ln>
            <a:solidFill>
              <a:srgbClr val="000000"/>
            </a:solidFill>
            <a:tailEnd type="triangle"/>
          </a:ln>
        </p:spPr>
        <p:txBody>
          <a:bodyPr lIns="45718" tIns="45718" rIns="45718" bIns="45718" anchor="ctr"/>
          <a:lstStyle/>
          <a:p>
            <a:pPr/>
          </a:p>
        </p:txBody>
      </p:sp>
      <p:sp>
        <p:nvSpPr>
          <p:cNvPr id="369" name="Rectangle 47"/>
          <p:cNvSpPr/>
          <p:nvPr/>
        </p:nvSpPr>
        <p:spPr>
          <a:xfrm>
            <a:off x="4693701" y="5369881"/>
            <a:ext cx="1445516" cy="367097"/>
          </a:xfrm>
          <a:prstGeom prst="rect">
            <a:avLst/>
          </a:prstGeom>
          <a:solidFill>
            <a:srgbClr val="FFFFFF"/>
          </a:solidFill>
          <a:ln w="25400">
            <a:solidFill>
              <a:srgbClr val="000000"/>
            </a:solidFill>
          </a:ln>
          <a:extLst>
            <a:ext uri="{C572A759-6A51-4108-AA02-DFA0A04FC94B}">
              <ma14:wrappingTextBoxFlag xmlns:ma14="http://schemas.microsoft.com/office/mac/drawingml/2011/main" val="1"/>
            </a:ext>
          </a:extLst>
        </p:spPr>
        <p:txBody>
          <a:bodyPr lIns="45718" tIns="45718" rIns="45718" bIns="45718" anchor="ctr">
            <a:spAutoFit/>
          </a:bodyPr>
          <a:lstStyle>
            <a:lvl1pPr>
              <a:defRPr sz="900">
                <a:latin typeface="+mn-lt"/>
                <a:ea typeface="+mn-ea"/>
                <a:cs typeface="+mn-cs"/>
                <a:sym typeface="Arial"/>
              </a:defRPr>
            </a:lvl1pPr>
          </a:lstStyle>
          <a:p>
            <a:pPr/>
            <a:r>
              <a:t>Notify the transport office</a:t>
            </a:r>
          </a:p>
        </p:txBody>
      </p:sp>
      <p:sp>
        <p:nvSpPr>
          <p:cNvPr id="370" name="Straight Arrow Connector 62"/>
          <p:cNvSpPr/>
          <p:nvPr/>
        </p:nvSpPr>
        <p:spPr>
          <a:xfrm>
            <a:off x="5390527" y="1045332"/>
            <a:ext cx="2096" cy="224768"/>
          </a:xfrm>
          <a:prstGeom prst="line">
            <a:avLst/>
          </a:prstGeom>
          <a:ln>
            <a:solidFill>
              <a:srgbClr val="000000"/>
            </a:solidFill>
            <a:tailEnd type="triangle"/>
          </a:ln>
        </p:spPr>
        <p:txBody>
          <a:bodyPr lIns="45718" tIns="45718" rIns="45718" bIns="45718"/>
          <a:lstStyle/>
          <a:p>
            <a:pPr/>
          </a:p>
        </p:txBody>
      </p:sp>
      <p:cxnSp>
        <p:nvCxnSpPr>
          <p:cNvPr id="371" name="Straight Arrow Connector 264"/>
          <p:cNvCxnSpPr>
            <a:stCxn id="355" idx="0"/>
            <a:endCxn id="356" idx="0"/>
          </p:cNvCxnSpPr>
          <p:nvPr/>
        </p:nvCxnSpPr>
        <p:spPr>
          <a:xfrm flipH="1">
            <a:off x="5390532" y="1454757"/>
            <a:ext cx="2086" cy="560872"/>
          </a:xfrm>
          <a:prstGeom prst="straightConnector1">
            <a:avLst/>
          </a:prstGeom>
          <a:ln>
            <a:solidFill>
              <a:srgbClr val="000000"/>
            </a:solidFill>
            <a:tailEnd type="triangle"/>
          </a:ln>
        </p:spPr>
      </p:cxnSp>
      <p:sp>
        <p:nvSpPr>
          <p:cNvPr id="372" name="Straight Arrow Connector 275"/>
          <p:cNvSpPr/>
          <p:nvPr/>
        </p:nvSpPr>
        <p:spPr>
          <a:xfrm flipH="1">
            <a:off x="5390524" y="2211937"/>
            <a:ext cx="8265" cy="140557"/>
          </a:xfrm>
          <a:prstGeom prst="line">
            <a:avLst/>
          </a:prstGeom>
          <a:ln>
            <a:solidFill>
              <a:srgbClr val="000000"/>
            </a:solidFill>
            <a:tailEnd type="triangle"/>
          </a:ln>
        </p:spPr>
        <p:txBody>
          <a:bodyPr lIns="45718" tIns="45718" rIns="45718" bIns="45718"/>
          <a:lstStyle/>
          <a:p>
            <a:pPr/>
          </a:p>
        </p:txBody>
      </p:sp>
      <p:sp>
        <p:nvSpPr>
          <p:cNvPr id="373" name="Straight Arrow Connector 279"/>
          <p:cNvSpPr/>
          <p:nvPr/>
        </p:nvSpPr>
        <p:spPr>
          <a:xfrm>
            <a:off x="5390524" y="3098949"/>
            <a:ext cx="9" cy="206858"/>
          </a:xfrm>
          <a:prstGeom prst="line">
            <a:avLst/>
          </a:prstGeom>
          <a:ln>
            <a:solidFill>
              <a:srgbClr val="000000"/>
            </a:solidFill>
            <a:tailEnd type="triangle"/>
          </a:ln>
        </p:spPr>
        <p:txBody>
          <a:bodyPr lIns="45718" tIns="45718" rIns="45718" bIns="45718"/>
          <a:lstStyle/>
          <a:p>
            <a:pPr/>
          </a:p>
        </p:txBody>
      </p:sp>
      <p:cxnSp>
        <p:nvCxnSpPr>
          <p:cNvPr id="374" name="Straight Arrow Connector 281"/>
          <p:cNvCxnSpPr>
            <a:stCxn id="360" idx="0"/>
            <a:endCxn id="361" idx="0"/>
          </p:cNvCxnSpPr>
          <p:nvPr/>
        </p:nvCxnSpPr>
        <p:spPr>
          <a:xfrm flipH="1">
            <a:off x="5390532" y="3559719"/>
            <a:ext cx="8256" cy="590347"/>
          </a:xfrm>
          <a:prstGeom prst="straightConnector1">
            <a:avLst/>
          </a:prstGeom>
          <a:ln>
            <a:solidFill>
              <a:srgbClr val="000000"/>
            </a:solidFill>
            <a:tailEnd type="triangle"/>
          </a:ln>
        </p:spPr>
      </p:cxnSp>
      <p:sp>
        <p:nvSpPr>
          <p:cNvPr id="375" name="Straight Arrow Connector 287"/>
          <p:cNvSpPr/>
          <p:nvPr/>
        </p:nvSpPr>
        <p:spPr>
          <a:xfrm flipH="1">
            <a:off x="5390527" y="4361781"/>
            <a:ext cx="8263" cy="110386"/>
          </a:xfrm>
          <a:prstGeom prst="line">
            <a:avLst/>
          </a:prstGeom>
          <a:ln>
            <a:solidFill>
              <a:srgbClr val="000000"/>
            </a:solidFill>
            <a:tailEnd type="triangle"/>
          </a:ln>
        </p:spPr>
        <p:txBody>
          <a:bodyPr lIns="45718" tIns="45718" rIns="45718" bIns="45718"/>
          <a:lstStyle/>
          <a:p>
            <a:pPr/>
          </a:p>
        </p:txBody>
      </p:sp>
      <p:sp>
        <p:nvSpPr>
          <p:cNvPr id="376" name="Straight Arrow Connector 289"/>
          <p:cNvSpPr/>
          <p:nvPr/>
        </p:nvSpPr>
        <p:spPr>
          <a:xfrm>
            <a:off x="5398785" y="5259697"/>
            <a:ext cx="17680" cy="109071"/>
          </a:xfrm>
          <a:prstGeom prst="line">
            <a:avLst/>
          </a:prstGeom>
          <a:ln>
            <a:solidFill>
              <a:srgbClr val="000000"/>
            </a:solidFill>
            <a:tailEnd type="triangle"/>
          </a:ln>
        </p:spPr>
        <p:txBody>
          <a:bodyPr lIns="45718" tIns="45718" rIns="45718" bIns="45718"/>
          <a:lstStyle/>
          <a:p>
            <a:pPr/>
          </a:p>
        </p:txBody>
      </p:sp>
      <p:sp>
        <p:nvSpPr>
          <p:cNvPr id="377" name="Straight Arrow Connector 294"/>
          <p:cNvSpPr/>
          <p:nvPr/>
        </p:nvSpPr>
        <p:spPr>
          <a:xfrm flipH="1">
            <a:off x="5390527" y="5779218"/>
            <a:ext cx="8265" cy="67952"/>
          </a:xfrm>
          <a:prstGeom prst="line">
            <a:avLst/>
          </a:prstGeom>
          <a:ln>
            <a:solidFill>
              <a:srgbClr val="000000"/>
            </a:solidFill>
            <a:tailEnd type="triangle"/>
          </a:ln>
        </p:spPr>
        <p:txBody>
          <a:bodyPr lIns="45718" tIns="45718" rIns="45718" bIns="45718"/>
          <a:lstStyle/>
          <a:p>
            <a:pPr/>
          </a:p>
        </p:txBody>
      </p:sp>
      <p:sp>
        <p:nvSpPr>
          <p:cNvPr id="378" name="TextBox 298"/>
          <p:cNvSpPr txBox="1"/>
          <p:nvPr/>
        </p:nvSpPr>
        <p:spPr>
          <a:xfrm>
            <a:off x="6631616" y="2282793"/>
            <a:ext cx="275587" cy="231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900">
                <a:latin typeface="Angsana New"/>
                <a:ea typeface="Angsana New"/>
                <a:cs typeface="Angsana New"/>
                <a:sym typeface="Angsana New"/>
              </a:defRPr>
            </a:lvl1pPr>
          </a:lstStyle>
          <a:p>
            <a:pPr/>
            <a:r>
              <a:t>NO</a:t>
            </a:r>
          </a:p>
        </p:txBody>
      </p:sp>
      <p:sp>
        <p:nvSpPr>
          <p:cNvPr id="379" name="TextBox 299"/>
          <p:cNvSpPr txBox="1"/>
          <p:nvPr/>
        </p:nvSpPr>
        <p:spPr>
          <a:xfrm>
            <a:off x="6683533" y="5360944"/>
            <a:ext cx="326486" cy="231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900">
                <a:latin typeface="Angsana New"/>
                <a:ea typeface="Angsana New"/>
                <a:cs typeface="Angsana New"/>
                <a:sym typeface="Angsana New"/>
              </a:defRPr>
            </a:lvl1pPr>
          </a:lstStyle>
          <a:p>
            <a:pPr/>
            <a:r>
              <a:t>YES</a:t>
            </a:r>
          </a:p>
        </p:txBody>
      </p:sp>
      <p:sp>
        <p:nvSpPr>
          <p:cNvPr id="380" name="TextBox 300"/>
          <p:cNvSpPr txBox="1"/>
          <p:nvPr/>
        </p:nvSpPr>
        <p:spPr>
          <a:xfrm>
            <a:off x="4453897" y="3050201"/>
            <a:ext cx="326486" cy="231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900">
                <a:latin typeface="Angsana New"/>
                <a:ea typeface="Angsana New"/>
                <a:cs typeface="Angsana New"/>
                <a:sym typeface="Angsana New"/>
              </a:defRPr>
            </a:lvl1pPr>
          </a:lstStyle>
          <a:p>
            <a:pPr/>
            <a:r>
              <a:t>YES</a:t>
            </a:r>
          </a:p>
        </p:txBody>
      </p:sp>
      <p:sp>
        <p:nvSpPr>
          <p:cNvPr id="381" name="TextBox 301"/>
          <p:cNvSpPr txBox="1"/>
          <p:nvPr/>
        </p:nvSpPr>
        <p:spPr>
          <a:xfrm>
            <a:off x="4487559" y="5032764"/>
            <a:ext cx="275587" cy="2311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900">
                <a:latin typeface="Angsana New"/>
                <a:ea typeface="Angsana New"/>
                <a:cs typeface="Angsana New"/>
                <a:sym typeface="Angsana New"/>
              </a:defRPr>
            </a:lvl1pPr>
          </a:lstStyle>
          <a:p>
            <a:pPr/>
            <a:r>
              <a:t>NO</a:t>
            </a:r>
          </a:p>
        </p:txBody>
      </p:sp>
      <p:sp>
        <p:nvSpPr>
          <p:cNvPr id="383" name="Connector: Elbow 4"/>
          <p:cNvSpPr/>
          <p:nvPr/>
        </p:nvSpPr>
        <p:spPr>
          <a:xfrm>
            <a:off x="5389880" y="2015490"/>
            <a:ext cx="1205230" cy="13500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7536"/>
                </a:moveTo>
                <a:lnTo>
                  <a:pt x="0" y="21600"/>
                </a:lnTo>
                <a:lnTo>
                  <a:pt x="21600" y="21600"/>
                </a:lnTo>
                <a:lnTo>
                  <a:pt x="21600" y="0"/>
                </a:lnTo>
                <a:lnTo>
                  <a:pt x="13429" y="0"/>
                </a:lnTo>
              </a:path>
            </a:pathLst>
          </a:custGeom>
          <a:ln>
            <a:solidFill>
              <a:srgbClr val="000000"/>
            </a:solidFill>
            <a:tailEnd type="triangle"/>
          </a:ln>
        </p:spPr>
        <p:txBody>
          <a:bodyPr/>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Title 1"/>
          <p:cNvSpPr txBox="1"/>
          <p:nvPr>
            <p:ph type="title"/>
          </p:nvPr>
        </p:nvSpPr>
        <p:spPr>
          <a:xfrm>
            <a:off x="838200" y="365125"/>
            <a:ext cx="10515600" cy="1325563"/>
          </a:xfrm>
          <a:prstGeom prst="rect">
            <a:avLst/>
          </a:prstGeom>
        </p:spPr>
        <p:txBody>
          <a:bodyPr/>
          <a:lstStyle>
            <a:lvl1pPr>
              <a:defRPr>
                <a:latin typeface="Century Schoolbook"/>
                <a:ea typeface="Century Schoolbook"/>
                <a:cs typeface="Century Schoolbook"/>
                <a:sym typeface="Century Schoolbook"/>
              </a:defRPr>
            </a:lvl1pPr>
          </a:lstStyle>
          <a:p>
            <a:pPr/>
            <a:r>
              <a:t>MODULE SPLIT UP</a:t>
            </a:r>
          </a:p>
        </p:txBody>
      </p:sp>
      <p:sp>
        <p:nvSpPr>
          <p:cNvPr id="386" name="Text Placeholder 2"/>
          <p:cNvSpPr txBox="1"/>
          <p:nvPr>
            <p:ph type="body" idx="1"/>
          </p:nvPr>
        </p:nvSpPr>
        <p:spPr>
          <a:xfrm>
            <a:off x="838200" y="1825625"/>
            <a:ext cx="10515600" cy="4351338"/>
          </a:xfrm>
          <a:prstGeom prst="rect">
            <a:avLst/>
          </a:prstGeom>
        </p:spPr>
        <p:txBody>
          <a:bodyPr/>
          <a:lstStyle/>
          <a:p>
            <a:pPr algn="just"/>
            <a:r>
              <a:t>MODULE 1- Circuit Design</a:t>
            </a:r>
          </a:p>
          <a:p>
            <a:pPr lvl="3" algn="just"/>
            <a:r>
              <a:t>MODULE 2- Private channel creation for Vehicle Emission Detection                   using Thingspeak</a:t>
            </a:r>
          </a:p>
          <a:p>
            <a:pPr algn="just"/>
            <a:r>
              <a:t>MODULE 3- Display output </a:t>
            </a:r>
          </a:p>
          <a:p>
            <a:pPr algn="just"/>
            <a:r>
              <a:t>MODULE-4</a:t>
            </a:r>
            <a:r>
              <a:rPr>
                <a:latin typeface="Century Schoolbook"/>
                <a:ea typeface="Century Schoolbook"/>
                <a:cs typeface="Century Schoolbook"/>
                <a:sym typeface="Century Schoolbook"/>
              </a:rPr>
              <a:t> graphical representation of data in thingspeak and   emission level through SMS</a:t>
            </a:r>
          </a:p>
        </p:txBody>
      </p:sp>
      <p:sp>
        <p:nvSpPr>
          <p:cNvPr id="387" name="TextBox 3"/>
          <p:cNvSpPr txBox="1"/>
          <p:nvPr/>
        </p:nvSpPr>
        <p:spPr>
          <a:xfrm>
            <a:off x="2889811" y="6176962"/>
            <a:ext cx="6412377" cy="91966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1600">
                <a:solidFill>
                  <a:srgbClr val="808080"/>
                </a:solidFill>
                <a:latin typeface="Angsana New"/>
                <a:ea typeface="Angsana New"/>
                <a:cs typeface="Angsana New"/>
                <a:sym typeface="Angsana New"/>
              </a:defRPr>
            </a:pPr>
            <a:r>
              <a:t>PROJECT-THIRD REVIEW , </a:t>
            </a:r>
            <a:endParaRPr>
              <a:latin typeface="+mn-lt"/>
              <a:ea typeface="+mn-ea"/>
              <a:cs typeface="+mn-cs"/>
              <a:sym typeface="Arial"/>
            </a:endParaRPr>
          </a:p>
          <a:p>
            <a:pPr algn="ctr">
              <a:defRPr sz="1600">
                <a:solidFill>
                  <a:srgbClr val="808080"/>
                </a:solidFill>
                <a:latin typeface="Angsana New"/>
                <a:ea typeface="Angsana New"/>
                <a:cs typeface="Angsana New"/>
                <a:sym typeface="Angsana New"/>
              </a:defRPr>
            </a:pPr>
            <a:r>
              <a:t>Department of CSE, KGiSL  Institute of Technology, Coimbatore </a:t>
            </a:r>
            <a:endParaRPr>
              <a:latin typeface="+mn-lt"/>
              <a:ea typeface="+mn-ea"/>
              <a:cs typeface="+mn-cs"/>
              <a:sym typeface="Arial"/>
            </a:endParaR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Title 1"/>
          <p:cNvSpPr txBox="1"/>
          <p:nvPr>
            <p:ph type="title"/>
          </p:nvPr>
        </p:nvSpPr>
        <p:spPr>
          <a:xfrm>
            <a:off x="288896" y="-467360"/>
            <a:ext cx="10515601" cy="2011679"/>
          </a:xfrm>
          <a:prstGeom prst="rect">
            <a:avLst/>
          </a:prstGeom>
        </p:spPr>
        <p:txBody>
          <a:bodyPr/>
          <a:lstStyle>
            <a:lvl1pPr>
              <a:defRPr>
                <a:latin typeface="Century Schoolbook"/>
                <a:ea typeface="Century Schoolbook"/>
                <a:cs typeface="Century Schoolbook"/>
                <a:sym typeface="Century Schoolbook"/>
              </a:defRPr>
            </a:lvl1pPr>
          </a:lstStyle>
          <a:p>
            <a:pPr/>
            <a:r>
              <a:t>MODULE 1- Circuit Design</a:t>
            </a:r>
          </a:p>
        </p:txBody>
      </p:sp>
      <p:sp>
        <p:nvSpPr>
          <p:cNvPr id="390" name="Text Placeholder 2"/>
          <p:cNvSpPr txBox="1"/>
          <p:nvPr>
            <p:ph type="body" idx="1"/>
          </p:nvPr>
        </p:nvSpPr>
        <p:spPr>
          <a:xfrm>
            <a:off x="838200" y="1825625"/>
            <a:ext cx="10515600" cy="4351338"/>
          </a:xfrm>
          <a:prstGeom prst="rect">
            <a:avLst/>
          </a:prstGeom>
        </p:spPr>
        <p:txBody>
          <a:bodyPr/>
          <a:lstStyle/>
          <a:p>
            <a:pPr/>
            <a:r>
              <a:t>      </a:t>
            </a:r>
          </a:p>
        </p:txBody>
      </p:sp>
      <p:sp>
        <p:nvSpPr>
          <p:cNvPr id="391" name="TextBox 8"/>
          <p:cNvSpPr txBox="1"/>
          <p:nvPr/>
        </p:nvSpPr>
        <p:spPr>
          <a:xfrm>
            <a:off x="3357879" y="5489583"/>
            <a:ext cx="5476247" cy="459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stStyle>
          <a:p>
            <a:pPr/>
            <a:r>
              <a:t>VEHICLE EMISSION DETECTOR</a:t>
            </a:r>
          </a:p>
        </p:txBody>
      </p:sp>
      <p:sp>
        <p:nvSpPr>
          <p:cNvPr id="392" name="TextBox 9"/>
          <p:cNvSpPr txBox="1"/>
          <p:nvPr/>
        </p:nvSpPr>
        <p:spPr>
          <a:xfrm>
            <a:off x="4033906" y="6165882"/>
            <a:ext cx="8249920"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0" sz="1600">
                <a:solidFill>
                  <a:srgbClr val="808080"/>
                </a:solidFill>
                <a:latin typeface="Angsana New"/>
                <a:ea typeface="Angsana New"/>
                <a:cs typeface="Angsana New"/>
                <a:sym typeface="Angsana New"/>
              </a:defRPr>
            </a:pPr>
            <a:r>
              <a:t>                           PROJECT-THIRD REVIEW ,</a:t>
            </a:r>
          </a:p>
          <a:p>
            <a:pPr>
              <a:defRPr b="0" sz="1600">
                <a:solidFill>
                  <a:srgbClr val="808080"/>
                </a:solidFill>
                <a:latin typeface="Angsana New"/>
                <a:ea typeface="Angsana New"/>
                <a:cs typeface="Angsana New"/>
                <a:sym typeface="Angsana New"/>
              </a:defRPr>
            </a:pPr>
            <a:r>
              <a:t> Department of CSE, KGiSL  Institute of Technology, Coimbatore </a:t>
            </a:r>
          </a:p>
        </p:txBody>
      </p:sp>
      <p:pic>
        <p:nvPicPr>
          <p:cNvPr id="393" name="Google Shape;225;p7" descr="Google Shape;225;p7"/>
          <p:cNvPicPr>
            <a:picLocks noChangeAspect="1"/>
          </p:cNvPicPr>
          <p:nvPr/>
        </p:nvPicPr>
        <p:blipFill>
          <a:blip r:embed="rId2">
            <a:extLst/>
          </a:blip>
          <a:stretch>
            <a:fillRect/>
          </a:stretch>
        </p:blipFill>
        <p:spPr>
          <a:xfrm>
            <a:off x="11049000" y="0"/>
            <a:ext cx="1143000" cy="1203962"/>
          </a:xfrm>
          <a:prstGeom prst="rect">
            <a:avLst/>
          </a:prstGeom>
          <a:ln w="12700">
            <a:miter lim="400000"/>
          </a:ln>
        </p:spPr>
      </p:pic>
      <p:pic>
        <p:nvPicPr>
          <p:cNvPr id="394" name="Picture 2" descr="Picture 2"/>
          <p:cNvPicPr>
            <a:picLocks noChangeAspect="1"/>
          </p:cNvPicPr>
          <p:nvPr/>
        </p:nvPicPr>
        <p:blipFill>
          <a:blip r:embed="rId3">
            <a:extLst/>
          </a:blip>
          <a:stretch>
            <a:fillRect/>
          </a:stretch>
        </p:blipFill>
        <p:spPr>
          <a:xfrm>
            <a:off x="1638300" y="1248363"/>
            <a:ext cx="8915400" cy="3959915"/>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MODULE 2- Thinkspeak"/>
          <p:cNvSpPr txBox="1"/>
          <p:nvPr>
            <p:ph type="title"/>
          </p:nvPr>
        </p:nvSpPr>
        <p:spPr>
          <a:xfrm>
            <a:off x="414235" y="-22500"/>
            <a:ext cx="10515601" cy="1325564"/>
          </a:xfrm>
          <a:prstGeom prst="rect">
            <a:avLst/>
          </a:prstGeom>
        </p:spPr>
        <p:txBody>
          <a:bodyPr/>
          <a:lstStyle/>
          <a:p>
            <a:pPr>
              <a:defRPr>
                <a:latin typeface="Century Schoolbook"/>
                <a:ea typeface="Century Schoolbook"/>
                <a:cs typeface="Century Schoolbook"/>
                <a:sym typeface="Century Schoolbook"/>
              </a:defRPr>
            </a:pPr>
            <a:r>
              <a:t>MODULE </a:t>
            </a:r>
            <a:r>
              <a:t>2</a:t>
            </a:r>
            <a:r>
              <a:t>- Thin</a:t>
            </a:r>
            <a:r>
              <a:t>g</a:t>
            </a:r>
            <a:r>
              <a:t>speak</a:t>
            </a:r>
          </a:p>
        </p:txBody>
      </p:sp>
      <p:sp>
        <p:nvSpPr>
          <p:cNvPr id="397" name="ThingSpeak allows you to aggregate, visualize and analyze live data streams in the cloud. With ThingSpeak, your data is stored in channels. Each channel stores up to 8 fields of data. You can create as many channels as you need for your application."/>
          <p:cNvSpPr txBox="1"/>
          <p:nvPr>
            <p:ph type="body" idx="1"/>
          </p:nvPr>
        </p:nvSpPr>
        <p:spPr>
          <a:xfrm>
            <a:off x="838199" y="1498565"/>
            <a:ext cx="10515601" cy="4351341"/>
          </a:xfrm>
          <a:prstGeom prst="rect">
            <a:avLst/>
          </a:prstGeom>
        </p:spPr>
        <p:txBody>
          <a:bodyPr/>
          <a:lstStyle>
            <a:lvl1pPr algn="just"/>
          </a:lstStyle>
          <a:p>
            <a:pPr/>
            <a:r>
              <a:t>ThingSpeak allows you to aggregate, visualise and analyse live data streams in the cloud. With ThingSpeak, your data is stored in channels. Each channel stores up to 8 fields of data. You can create as many channels as you need for your application.</a:t>
            </a:r>
          </a:p>
        </p:txBody>
      </p:sp>
      <p:pic>
        <p:nvPicPr>
          <p:cNvPr id="398" name="Screenshot 2024-04-04 at 11.01.31 PM.png" descr="Screenshot 2024-04-04 at 11.01.31 PM.png"/>
          <p:cNvPicPr>
            <a:picLocks noChangeAspect="1"/>
          </p:cNvPicPr>
          <p:nvPr/>
        </p:nvPicPr>
        <p:blipFill>
          <a:blip r:embed="rId2">
            <a:extLst/>
          </a:blip>
          <a:srcRect l="0" t="6013" r="0" b="8981"/>
          <a:stretch>
            <a:fillRect/>
          </a:stretch>
        </p:blipFill>
        <p:spPr>
          <a:xfrm>
            <a:off x="3648471" y="3328403"/>
            <a:ext cx="4895124" cy="2600710"/>
          </a:xfrm>
          <a:prstGeom prst="rect">
            <a:avLst/>
          </a:prstGeom>
          <a:ln w="12700">
            <a:miter lim="400000"/>
          </a:ln>
        </p:spPr>
      </p:pic>
      <p:pic>
        <p:nvPicPr>
          <p:cNvPr id="399" name="Google Shape;266;p11" descr="Google Shape;266;p11"/>
          <p:cNvPicPr>
            <a:picLocks noChangeAspect="1"/>
          </p:cNvPicPr>
          <p:nvPr/>
        </p:nvPicPr>
        <p:blipFill>
          <a:blip r:embed="rId3">
            <a:extLst/>
          </a:blip>
          <a:stretch>
            <a:fillRect/>
          </a:stretch>
        </p:blipFill>
        <p:spPr>
          <a:xfrm>
            <a:off x="11049000" y="0"/>
            <a:ext cx="1143000" cy="1203962"/>
          </a:xfrm>
          <a:prstGeom prst="rect">
            <a:avLst/>
          </a:prstGeom>
          <a:ln w="12700">
            <a:miter lim="400000"/>
          </a:ln>
        </p:spPr>
      </p:pic>
      <p:sp>
        <p:nvSpPr>
          <p:cNvPr id="400" name="TextBox 1"/>
          <p:cNvSpPr txBox="1"/>
          <p:nvPr/>
        </p:nvSpPr>
        <p:spPr>
          <a:xfrm>
            <a:off x="2456242" y="6045406"/>
            <a:ext cx="7279511" cy="5740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1600">
                <a:solidFill>
                  <a:srgbClr val="A6A6A6"/>
                </a:solidFill>
                <a:latin typeface="Angsana New"/>
                <a:ea typeface="Angsana New"/>
                <a:cs typeface="Angsana New"/>
                <a:sym typeface="Angsana New"/>
              </a:defRPr>
            </a:pPr>
            <a:r>
              <a:t>PROJECT-THIRD REVIEW ,</a:t>
            </a:r>
            <a:endParaRPr>
              <a:latin typeface="+mn-lt"/>
              <a:ea typeface="+mn-ea"/>
              <a:cs typeface="+mn-cs"/>
              <a:sym typeface="Arial"/>
            </a:endParaRPr>
          </a:p>
          <a:p>
            <a:pPr algn="ctr">
              <a:defRPr sz="1600">
                <a:solidFill>
                  <a:srgbClr val="A6A6A6"/>
                </a:solidFill>
                <a:latin typeface="Angsana New"/>
                <a:ea typeface="Angsana New"/>
                <a:cs typeface="Angsana New"/>
                <a:sym typeface="Angsana New"/>
              </a:defRPr>
            </a:pPr>
            <a:r>
              <a:t> Department of CSE, KGiSL  Institute of Technology, Coimbatore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2" name="Private channel for Vehicle Emission Detection Thinkspeak"/>
          <p:cNvSpPr txBox="1"/>
          <p:nvPr>
            <p:ph type="title"/>
          </p:nvPr>
        </p:nvSpPr>
        <p:spPr>
          <a:xfrm>
            <a:off x="245780" y="21521"/>
            <a:ext cx="10515601" cy="1325564"/>
          </a:xfrm>
          <a:prstGeom prst="rect">
            <a:avLst/>
          </a:prstGeom>
        </p:spPr>
        <p:txBody>
          <a:bodyPr/>
          <a:lstStyle/>
          <a:p>
            <a:pPr defTabSz="886967">
              <a:defRPr sz="4200">
                <a:latin typeface="Century Schoolbook"/>
                <a:ea typeface="Century Schoolbook"/>
                <a:cs typeface="Century Schoolbook"/>
                <a:sym typeface="Century Schoolbook"/>
              </a:defRPr>
            </a:pPr>
            <a:r>
              <a:t>Private channel for Vehicle Emission Detection Thin</a:t>
            </a:r>
            <a:r>
              <a:t>g</a:t>
            </a:r>
            <a:r>
              <a:t>speak  </a:t>
            </a:r>
          </a:p>
        </p:txBody>
      </p:sp>
      <p:sp>
        <p:nvSpPr>
          <p:cNvPr id="403" name="Graphical representation of individual gases such as HC, NOx, CO."/>
          <p:cNvSpPr txBox="1"/>
          <p:nvPr>
            <p:ph type="body" idx="1"/>
          </p:nvPr>
        </p:nvSpPr>
        <p:spPr>
          <a:xfrm>
            <a:off x="838200" y="1494307"/>
            <a:ext cx="10515600" cy="4682657"/>
          </a:xfrm>
          <a:prstGeom prst="rect">
            <a:avLst/>
          </a:prstGeom>
        </p:spPr>
        <p:txBody>
          <a:bodyPr/>
          <a:lstStyle/>
          <a:p>
            <a:pPr/>
            <a:r>
              <a:t> Graphical representation of individual gases such as HC, NOx, CO.</a:t>
            </a:r>
          </a:p>
        </p:txBody>
      </p:sp>
      <p:pic>
        <p:nvPicPr>
          <p:cNvPr id="404" name="WhatsApp Image 2024-04-05 at 12.38.12.jpeg" descr="WhatsApp Image 2024-04-05 at 12.38.12.jpeg"/>
          <p:cNvPicPr>
            <a:picLocks noChangeAspect="1"/>
          </p:cNvPicPr>
          <p:nvPr/>
        </p:nvPicPr>
        <p:blipFill>
          <a:blip r:embed="rId2">
            <a:extLst/>
          </a:blip>
          <a:srcRect l="10276" t="0" r="10276" b="0"/>
          <a:stretch>
            <a:fillRect/>
          </a:stretch>
        </p:blipFill>
        <p:spPr>
          <a:xfrm>
            <a:off x="317184" y="3792901"/>
            <a:ext cx="3736062" cy="2542902"/>
          </a:xfrm>
          <a:prstGeom prst="rect">
            <a:avLst/>
          </a:prstGeom>
          <a:ln w="12700">
            <a:miter lim="400000"/>
          </a:ln>
        </p:spPr>
      </p:pic>
      <p:pic>
        <p:nvPicPr>
          <p:cNvPr id="405" name="WhatsApp Image 2024-04-05 at 12.38.23.jpeg" descr="WhatsApp Image 2024-04-05 at 12.38.23.jpeg"/>
          <p:cNvPicPr>
            <a:picLocks noChangeAspect="1"/>
          </p:cNvPicPr>
          <p:nvPr/>
        </p:nvPicPr>
        <p:blipFill>
          <a:blip r:embed="rId3">
            <a:extLst/>
          </a:blip>
          <a:srcRect l="10657" t="0" r="10657" b="0"/>
          <a:stretch>
            <a:fillRect/>
          </a:stretch>
        </p:blipFill>
        <p:spPr>
          <a:xfrm>
            <a:off x="4301159" y="3835634"/>
            <a:ext cx="3589682" cy="2542943"/>
          </a:xfrm>
          <a:prstGeom prst="rect">
            <a:avLst/>
          </a:prstGeom>
          <a:ln w="12700">
            <a:miter lim="400000"/>
          </a:ln>
        </p:spPr>
      </p:pic>
      <p:pic>
        <p:nvPicPr>
          <p:cNvPr id="406" name="WhatsApp Image 2024-04-05 at 12.38.35.jpeg" descr="WhatsApp Image 2024-04-05 at 12.38.35.jpeg"/>
          <p:cNvPicPr>
            <a:picLocks noChangeAspect="1"/>
          </p:cNvPicPr>
          <p:nvPr/>
        </p:nvPicPr>
        <p:blipFill>
          <a:blip r:embed="rId4">
            <a:extLst/>
          </a:blip>
          <a:srcRect l="10399" t="0" r="10399" b="0"/>
          <a:stretch>
            <a:fillRect/>
          </a:stretch>
        </p:blipFill>
        <p:spPr>
          <a:xfrm>
            <a:off x="8138632" y="3835836"/>
            <a:ext cx="3637057" cy="2542741"/>
          </a:xfrm>
          <a:prstGeom prst="rect">
            <a:avLst/>
          </a:prstGeom>
          <a:ln w="12700">
            <a:miter lim="400000"/>
          </a:ln>
        </p:spPr>
      </p:pic>
      <p:pic>
        <p:nvPicPr>
          <p:cNvPr id="407" name="Google Shape;266;p11" descr="Google Shape;266;p11"/>
          <p:cNvPicPr>
            <a:picLocks noChangeAspect="1"/>
          </p:cNvPicPr>
          <p:nvPr/>
        </p:nvPicPr>
        <p:blipFill>
          <a:blip r:embed="rId5">
            <a:extLst/>
          </a:blip>
          <a:stretch>
            <a:fillRect/>
          </a:stretch>
        </p:blipFill>
        <p:spPr>
          <a:xfrm>
            <a:off x="11049000" y="0"/>
            <a:ext cx="1143000" cy="1203962"/>
          </a:xfrm>
          <a:prstGeom prst="rect">
            <a:avLst/>
          </a:prstGeom>
          <a:ln w="12700">
            <a:miter lim="400000"/>
          </a:ln>
        </p:spPr>
      </p:pic>
      <p:pic>
        <p:nvPicPr>
          <p:cNvPr id="408" name="Picture 2" descr="Picture 2"/>
          <p:cNvPicPr>
            <a:picLocks noChangeAspect="1"/>
          </p:cNvPicPr>
          <p:nvPr/>
        </p:nvPicPr>
        <p:blipFill>
          <a:blip r:embed="rId6">
            <a:extLst/>
          </a:blip>
          <a:stretch>
            <a:fillRect/>
          </a:stretch>
        </p:blipFill>
        <p:spPr>
          <a:xfrm>
            <a:off x="3937861" y="2021345"/>
            <a:ext cx="4200773" cy="1612677"/>
          </a:xfrm>
          <a:prstGeom prst="rect">
            <a:avLst/>
          </a:prstGeom>
          <a:ln w="12700">
            <a:miter lim="400000"/>
          </a:ln>
        </p:spPr>
      </p:pic>
      <p:sp>
        <p:nvSpPr>
          <p:cNvPr id="409" name="TextBox 5"/>
          <p:cNvSpPr txBox="1"/>
          <p:nvPr/>
        </p:nvSpPr>
        <p:spPr>
          <a:xfrm>
            <a:off x="4076982" y="6265895"/>
            <a:ext cx="7627716" cy="79598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600">
                <a:solidFill>
                  <a:srgbClr val="A6A6A6"/>
                </a:solidFill>
                <a:latin typeface="Angsana New"/>
                <a:ea typeface="Angsana New"/>
                <a:cs typeface="Angsana New"/>
                <a:sym typeface="Angsana New"/>
              </a:defRPr>
            </a:pPr>
            <a:r>
              <a:t>                            PROJECT-THIRD REVIEW , </a:t>
            </a:r>
            <a:endParaRPr>
              <a:latin typeface="+mn-lt"/>
              <a:ea typeface="+mn-ea"/>
              <a:cs typeface="+mn-cs"/>
              <a:sym typeface="Arial"/>
            </a:endParaRPr>
          </a:p>
          <a:p>
            <a:pPr>
              <a:defRPr sz="1600">
                <a:solidFill>
                  <a:srgbClr val="A6A6A6"/>
                </a:solidFill>
                <a:latin typeface="Angsana New"/>
                <a:ea typeface="Angsana New"/>
                <a:cs typeface="Angsana New"/>
                <a:sym typeface="Angsana New"/>
              </a:defRPr>
            </a:pPr>
            <a:r>
              <a:t>Department of CSE, KGiSL  Institute of Technology, Coimbatore </a:t>
            </a:r>
            <a:endParaRPr>
              <a:latin typeface="+mn-lt"/>
              <a:ea typeface="+mn-ea"/>
              <a:cs typeface="+mn-cs"/>
              <a:sym typeface="Arial"/>
            </a:endParaR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1" name="MODULE 1 - Display"/>
          <p:cNvSpPr txBox="1"/>
          <p:nvPr>
            <p:ph type="title"/>
          </p:nvPr>
        </p:nvSpPr>
        <p:spPr>
          <a:xfrm>
            <a:off x="316870" y="9673"/>
            <a:ext cx="10515601" cy="1325564"/>
          </a:xfrm>
          <a:prstGeom prst="rect">
            <a:avLst/>
          </a:prstGeom>
        </p:spPr>
        <p:txBody>
          <a:bodyPr/>
          <a:lstStyle/>
          <a:p>
            <a:pPr>
              <a:defRPr>
                <a:latin typeface="Century Schoolbook"/>
                <a:ea typeface="Century Schoolbook"/>
                <a:cs typeface="Century Schoolbook"/>
                <a:sym typeface="Century Schoolbook"/>
              </a:defRPr>
            </a:pPr>
            <a:r>
              <a:t>MODULE </a:t>
            </a:r>
            <a:r>
              <a:t>3</a:t>
            </a:r>
            <a:r>
              <a:t>- Display</a:t>
            </a:r>
            <a:r>
              <a:t> output</a:t>
            </a:r>
          </a:p>
        </p:txBody>
      </p:sp>
      <p:sp>
        <p:nvSpPr>
          <p:cNvPr id="412" name="The Display that shows the user if the emission level crosses beyond the threshold limit.…"/>
          <p:cNvSpPr txBox="1"/>
          <p:nvPr>
            <p:ph type="body" idx="1"/>
          </p:nvPr>
        </p:nvSpPr>
        <p:spPr>
          <a:xfrm>
            <a:off x="838200" y="1253331"/>
            <a:ext cx="10515601" cy="4351338"/>
          </a:xfrm>
          <a:prstGeom prst="rect">
            <a:avLst/>
          </a:prstGeom>
        </p:spPr>
        <p:txBody>
          <a:bodyPr/>
          <a:lstStyle/>
          <a:p>
            <a:pPr indent="0" algn="just"/>
            <a:r>
              <a:t>The Display that shows the user real time emission level in the sequential order. It will be placed in the instrument cluster of the motorcycle which will help the user to view the real time emission of his motorcycle</a:t>
            </a:r>
            <a:r>
              <a:t> </a:t>
            </a:r>
          </a:p>
        </p:txBody>
      </p:sp>
      <p:pic>
        <p:nvPicPr>
          <p:cNvPr id="413" name="WhatsApp Image 2024-04-04 at 18.07.07.jpeg" descr="WhatsApp Image 2024-04-04 at 18.07.07.jpeg"/>
          <p:cNvPicPr>
            <a:picLocks noChangeAspect="1"/>
          </p:cNvPicPr>
          <p:nvPr/>
        </p:nvPicPr>
        <p:blipFill>
          <a:blip r:embed="rId2">
            <a:extLst/>
          </a:blip>
          <a:srcRect l="8875" t="33159" r="15665" b="26049"/>
          <a:stretch>
            <a:fillRect/>
          </a:stretch>
        </p:blipFill>
        <p:spPr>
          <a:xfrm>
            <a:off x="7917915" y="2451663"/>
            <a:ext cx="3131084" cy="997478"/>
          </a:xfrm>
          <a:prstGeom prst="rect">
            <a:avLst/>
          </a:prstGeom>
          <a:ln w="12700">
            <a:miter lim="400000"/>
          </a:ln>
        </p:spPr>
      </p:pic>
      <p:pic>
        <p:nvPicPr>
          <p:cNvPr id="414" name="Google Shape;266;p11" descr="Google Shape;266;p11"/>
          <p:cNvPicPr>
            <a:picLocks noChangeAspect="1"/>
          </p:cNvPicPr>
          <p:nvPr/>
        </p:nvPicPr>
        <p:blipFill>
          <a:blip r:embed="rId3">
            <a:extLst/>
          </a:blip>
          <a:stretch>
            <a:fillRect/>
          </a:stretch>
        </p:blipFill>
        <p:spPr>
          <a:xfrm>
            <a:off x="11049000" y="0"/>
            <a:ext cx="1143000" cy="1203962"/>
          </a:xfrm>
          <a:prstGeom prst="rect">
            <a:avLst/>
          </a:prstGeom>
          <a:ln w="12700">
            <a:miter lim="400000"/>
          </a:ln>
        </p:spPr>
      </p:pic>
      <p:pic>
        <p:nvPicPr>
          <p:cNvPr id="415" name="Picture 2" descr="Picture 2"/>
          <p:cNvPicPr>
            <a:picLocks noChangeAspect="1"/>
          </p:cNvPicPr>
          <p:nvPr/>
        </p:nvPicPr>
        <p:blipFill>
          <a:blip r:embed="rId4">
            <a:extLst/>
          </a:blip>
          <a:stretch>
            <a:fillRect/>
          </a:stretch>
        </p:blipFill>
        <p:spPr>
          <a:xfrm>
            <a:off x="7917916" y="3514206"/>
            <a:ext cx="3131083" cy="867345"/>
          </a:xfrm>
          <a:prstGeom prst="rect">
            <a:avLst/>
          </a:prstGeom>
          <a:ln w="12700">
            <a:miter lim="400000"/>
          </a:ln>
        </p:spPr>
      </p:pic>
      <p:pic>
        <p:nvPicPr>
          <p:cNvPr id="416" name="Picture 6" descr="Picture 6"/>
          <p:cNvPicPr>
            <a:picLocks noChangeAspect="1"/>
          </p:cNvPicPr>
          <p:nvPr/>
        </p:nvPicPr>
        <p:blipFill>
          <a:blip r:embed="rId5">
            <a:extLst/>
          </a:blip>
          <a:stretch>
            <a:fillRect/>
          </a:stretch>
        </p:blipFill>
        <p:spPr>
          <a:xfrm>
            <a:off x="7917915" y="5461132"/>
            <a:ext cx="3131084" cy="949450"/>
          </a:xfrm>
          <a:prstGeom prst="rect">
            <a:avLst/>
          </a:prstGeom>
          <a:ln w="12700">
            <a:miter lim="400000"/>
          </a:ln>
        </p:spPr>
      </p:pic>
      <p:pic>
        <p:nvPicPr>
          <p:cNvPr id="417" name="Picture 8" descr="Picture 8"/>
          <p:cNvPicPr>
            <a:picLocks noChangeAspect="1"/>
          </p:cNvPicPr>
          <p:nvPr/>
        </p:nvPicPr>
        <p:blipFill>
          <a:blip r:embed="rId6">
            <a:extLst/>
          </a:blip>
          <a:stretch>
            <a:fillRect/>
          </a:stretch>
        </p:blipFill>
        <p:spPr>
          <a:xfrm>
            <a:off x="7917915" y="4446616"/>
            <a:ext cx="3131083" cy="949450"/>
          </a:xfrm>
          <a:prstGeom prst="rect">
            <a:avLst/>
          </a:prstGeom>
          <a:ln w="12700">
            <a:miter lim="400000"/>
          </a:ln>
        </p:spPr>
      </p:pic>
      <p:sp>
        <p:nvSpPr>
          <p:cNvPr id="418" name="TextBox 9"/>
          <p:cNvSpPr txBox="1"/>
          <p:nvPr/>
        </p:nvSpPr>
        <p:spPr>
          <a:xfrm>
            <a:off x="2267532" y="6138131"/>
            <a:ext cx="7789762" cy="79599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600">
                <a:solidFill>
                  <a:srgbClr val="A6A6A6"/>
                </a:solidFill>
                <a:latin typeface="Angsana New"/>
                <a:ea typeface="Angsana New"/>
                <a:cs typeface="Angsana New"/>
                <a:sym typeface="Angsana New"/>
              </a:defRPr>
            </a:pPr>
            <a:r>
              <a:t>                         PROJECT-THIRD REVIEW ,</a:t>
            </a:r>
            <a:endParaRPr>
              <a:latin typeface="+mn-lt"/>
              <a:ea typeface="+mn-ea"/>
              <a:cs typeface="+mn-cs"/>
              <a:sym typeface="Arial"/>
            </a:endParaRPr>
          </a:p>
          <a:p>
            <a:pPr>
              <a:defRPr sz="1600">
                <a:solidFill>
                  <a:srgbClr val="A6A6A6"/>
                </a:solidFill>
                <a:latin typeface="Angsana New"/>
                <a:ea typeface="Angsana New"/>
                <a:cs typeface="Angsana New"/>
                <a:sym typeface="Angsana New"/>
              </a:defRPr>
            </a:pPr>
            <a:r>
              <a:t> Department of CSE, KGiSL  Institute of Technology, Coimbatore </a:t>
            </a:r>
            <a:endParaRPr>
              <a:latin typeface="+mn-lt"/>
              <a:ea typeface="+mn-ea"/>
              <a:cs typeface="+mn-cs"/>
              <a:sym typeface="Arial"/>
            </a:endParaRPr>
          </a:p>
        </p:txBody>
      </p:sp>
      <p:pic>
        <p:nvPicPr>
          <p:cNvPr id="419" name="Picture 3" descr="Picture 3"/>
          <p:cNvPicPr>
            <a:picLocks noChangeAspect="1"/>
          </p:cNvPicPr>
          <p:nvPr/>
        </p:nvPicPr>
        <p:blipFill>
          <a:blip r:embed="rId7">
            <a:extLst/>
          </a:blip>
          <a:stretch>
            <a:fillRect/>
          </a:stretch>
        </p:blipFill>
        <p:spPr>
          <a:xfrm rot="10800000">
            <a:off x="2413156" y="2950402"/>
            <a:ext cx="4931600" cy="3180523"/>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1" name="Title 1"/>
          <p:cNvSpPr txBox="1"/>
          <p:nvPr>
            <p:ph type="title"/>
          </p:nvPr>
        </p:nvSpPr>
        <p:spPr>
          <a:xfrm>
            <a:off x="838200" y="365125"/>
            <a:ext cx="10515600" cy="1325563"/>
          </a:xfrm>
          <a:prstGeom prst="rect">
            <a:avLst/>
          </a:prstGeom>
        </p:spPr>
        <p:txBody>
          <a:bodyPr/>
          <a:lstStyle>
            <a:lvl1pPr defTabSz="877823">
              <a:defRPr sz="3743">
                <a:latin typeface="Century Schoolbook"/>
                <a:ea typeface="Century Schoolbook"/>
                <a:cs typeface="Century Schoolbook"/>
                <a:sym typeface="Century Schoolbook"/>
              </a:defRPr>
            </a:lvl1pPr>
          </a:lstStyle>
          <a:p>
            <a:pPr/>
            <a:r>
              <a:t>MODULE-4 graphical representation of data in thingspeak and  emission level through SMS</a:t>
            </a:r>
          </a:p>
        </p:txBody>
      </p:sp>
      <p:pic>
        <p:nvPicPr>
          <p:cNvPr id="422" name="Picture 4" descr="Picture 4"/>
          <p:cNvPicPr>
            <a:picLocks noChangeAspect="1"/>
          </p:cNvPicPr>
          <p:nvPr/>
        </p:nvPicPr>
        <p:blipFill>
          <a:blip r:embed="rId2">
            <a:extLst/>
          </a:blip>
          <a:stretch>
            <a:fillRect/>
          </a:stretch>
        </p:blipFill>
        <p:spPr>
          <a:xfrm>
            <a:off x="745602" y="1872844"/>
            <a:ext cx="3485324" cy="2219602"/>
          </a:xfrm>
          <a:prstGeom prst="rect">
            <a:avLst/>
          </a:prstGeom>
          <a:ln w="12700">
            <a:miter lim="400000"/>
          </a:ln>
        </p:spPr>
      </p:pic>
      <p:pic>
        <p:nvPicPr>
          <p:cNvPr id="423" name="Picture 6" descr="Picture 6"/>
          <p:cNvPicPr>
            <a:picLocks noChangeAspect="1"/>
          </p:cNvPicPr>
          <p:nvPr/>
        </p:nvPicPr>
        <p:blipFill>
          <a:blip r:embed="rId3">
            <a:extLst/>
          </a:blip>
          <a:stretch>
            <a:fillRect/>
          </a:stretch>
        </p:blipFill>
        <p:spPr>
          <a:xfrm>
            <a:off x="4528942" y="1872845"/>
            <a:ext cx="3485319" cy="2219602"/>
          </a:xfrm>
          <a:prstGeom prst="rect">
            <a:avLst/>
          </a:prstGeom>
          <a:ln w="12700">
            <a:miter lim="400000"/>
          </a:ln>
        </p:spPr>
      </p:pic>
      <p:pic>
        <p:nvPicPr>
          <p:cNvPr id="424" name="Picture 8" descr="Picture 8"/>
          <p:cNvPicPr>
            <a:picLocks noChangeAspect="1"/>
          </p:cNvPicPr>
          <p:nvPr/>
        </p:nvPicPr>
        <p:blipFill>
          <a:blip r:embed="rId4">
            <a:extLst/>
          </a:blip>
          <a:stretch>
            <a:fillRect/>
          </a:stretch>
        </p:blipFill>
        <p:spPr>
          <a:xfrm>
            <a:off x="8219684" y="1863496"/>
            <a:ext cx="3134117" cy="2314788"/>
          </a:xfrm>
          <a:prstGeom prst="rect">
            <a:avLst/>
          </a:prstGeom>
          <a:ln w="12700">
            <a:miter lim="400000"/>
          </a:ln>
        </p:spPr>
      </p:pic>
      <p:pic>
        <p:nvPicPr>
          <p:cNvPr id="425" name="Picture 10" descr="Picture 10"/>
          <p:cNvPicPr>
            <a:picLocks noChangeAspect="1"/>
          </p:cNvPicPr>
          <p:nvPr/>
        </p:nvPicPr>
        <p:blipFill>
          <a:blip r:embed="rId5">
            <a:extLst/>
          </a:blip>
          <a:stretch>
            <a:fillRect/>
          </a:stretch>
        </p:blipFill>
        <p:spPr>
          <a:xfrm>
            <a:off x="2605770" y="4032720"/>
            <a:ext cx="2413024" cy="2129598"/>
          </a:xfrm>
          <a:prstGeom prst="rect">
            <a:avLst/>
          </a:prstGeom>
          <a:ln w="12700">
            <a:miter lim="400000"/>
          </a:ln>
        </p:spPr>
      </p:pic>
      <p:sp>
        <p:nvSpPr>
          <p:cNvPr id="426" name="Straight Connector 14"/>
          <p:cNvSpPr/>
          <p:nvPr/>
        </p:nvSpPr>
        <p:spPr>
          <a:xfrm>
            <a:off x="3585879" y="5552440"/>
            <a:ext cx="1432915" cy="1"/>
          </a:xfrm>
          <a:prstGeom prst="line">
            <a:avLst/>
          </a:prstGeom>
          <a:ln>
            <a:solidFill>
              <a:srgbClr val="EC792B"/>
            </a:solidFill>
          </a:ln>
        </p:spPr>
        <p:txBody>
          <a:bodyPr lIns="45718" tIns="45718" rIns="45718" bIns="45718"/>
          <a:lstStyle/>
          <a:p>
            <a:pPr/>
          </a:p>
        </p:txBody>
      </p:sp>
      <p:sp>
        <p:nvSpPr>
          <p:cNvPr id="427" name="Straight Connector 16"/>
          <p:cNvSpPr/>
          <p:nvPr/>
        </p:nvSpPr>
        <p:spPr>
          <a:xfrm>
            <a:off x="3585879" y="5715000"/>
            <a:ext cx="1432915" cy="0"/>
          </a:xfrm>
          <a:prstGeom prst="line">
            <a:avLst/>
          </a:prstGeom>
          <a:ln>
            <a:solidFill>
              <a:srgbClr val="EC792B"/>
            </a:solidFill>
          </a:ln>
        </p:spPr>
        <p:txBody>
          <a:bodyPr lIns="45718" tIns="45718" rIns="45718" bIns="45718"/>
          <a:lstStyle/>
          <a:p>
            <a:pPr/>
          </a:p>
        </p:txBody>
      </p:sp>
      <p:sp>
        <p:nvSpPr>
          <p:cNvPr id="428" name="Straight Connector 18"/>
          <p:cNvSpPr/>
          <p:nvPr/>
        </p:nvSpPr>
        <p:spPr>
          <a:xfrm>
            <a:off x="3586319" y="5552440"/>
            <a:ext cx="1" cy="157481"/>
          </a:xfrm>
          <a:prstGeom prst="line">
            <a:avLst/>
          </a:prstGeom>
          <a:ln>
            <a:solidFill>
              <a:srgbClr val="EC792B"/>
            </a:solidFill>
          </a:ln>
        </p:spPr>
        <p:txBody>
          <a:bodyPr lIns="45718" tIns="45718" rIns="45718" bIns="45718"/>
          <a:lstStyle/>
          <a:p>
            <a:pPr/>
          </a:p>
        </p:txBody>
      </p:sp>
      <p:sp>
        <p:nvSpPr>
          <p:cNvPr id="429" name="Straight Connector 20"/>
          <p:cNvSpPr/>
          <p:nvPr/>
        </p:nvSpPr>
        <p:spPr>
          <a:xfrm>
            <a:off x="5018792" y="5552440"/>
            <a:ext cx="1" cy="157481"/>
          </a:xfrm>
          <a:prstGeom prst="line">
            <a:avLst/>
          </a:prstGeom>
          <a:ln>
            <a:solidFill>
              <a:srgbClr val="EC792B"/>
            </a:solidFill>
          </a:ln>
        </p:spPr>
        <p:txBody>
          <a:bodyPr lIns="45718" tIns="45718" rIns="45718" bIns="45718"/>
          <a:lstStyle/>
          <a:p>
            <a:pPr/>
          </a:p>
        </p:txBody>
      </p:sp>
      <p:sp>
        <p:nvSpPr>
          <p:cNvPr id="430" name="TextBox 24"/>
          <p:cNvSpPr txBox="1"/>
          <p:nvPr/>
        </p:nvSpPr>
        <p:spPr>
          <a:xfrm>
            <a:off x="3967943" y="6234758"/>
            <a:ext cx="8503481" cy="91966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600">
                <a:solidFill>
                  <a:srgbClr val="808080"/>
                </a:solidFill>
                <a:latin typeface="Angsana New"/>
                <a:ea typeface="Angsana New"/>
                <a:cs typeface="Angsana New"/>
                <a:sym typeface="Angsana New"/>
              </a:defRPr>
            </a:pPr>
            <a:r>
              <a:t>                         PROJECT-THIRD REVIEW ,</a:t>
            </a:r>
            <a:endParaRPr>
              <a:latin typeface="+mn-lt"/>
              <a:ea typeface="+mn-ea"/>
              <a:cs typeface="+mn-cs"/>
              <a:sym typeface="Arial"/>
            </a:endParaRPr>
          </a:p>
          <a:p>
            <a:pPr>
              <a:defRPr sz="1600">
                <a:solidFill>
                  <a:srgbClr val="808080"/>
                </a:solidFill>
                <a:latin typeface="Angsana New"/>
                <a:ea typeface="Angsana New"/>
                <a:cs typeface="Angsana New"/>
                <a:sym typeface="Angsana New"/>
              </a:defRPr>
            </a:pPr>
            <a:r>
              <a:t> Department of CSE, KGiSL  Institute of Technology, Coimbatore </a:t>
            </a:r>
            <a:endParaRPr>
              <a:latin typeface="+mn-lt"/>
              <a:ea typeface="+mn-ea"/>
              <a:cs typeface="+mn-cs"/>
              <a:sym typeface="Arial"/>
            </a:endParaRPr>
          </a:p>
        </p:txBody>
      </p:sp>
      <p:pic>
        <p:nvPicPr>
          <p:cNvPr id="431" name="Picture 3" descr="Picture 3"/>
          <p:cNvPicPr>
            <a:picLocks noChangeAspect="1"/>
          </p:cNvPicPr>
          <p:nvPr/>
        </p:nvPicPr>
        <p:blipFill>
          <a:blip r:embed="rId6">
            <a:extLst/>
          </a:blip>
          <a:stretch>
            <a:fillRect/>
          </a:stretch>
        </p:blipFill>
        <p:spPr>
          <a:xfrm>
            <a:off x="6271602" y="3996868"/>
            <a:ext cx="4246243" cy="2075333"/>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Google Shape;174;p2"/>
          <p:cNvSpPr txBox="1"/>
          <p:nvPr/>
        </p:nvSpPr>
        <p:spPr>
          <a:xfrm>
            <a:off x="2758445" y="5922968"/>
            <a:ext cx="6675109" cy="81529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p>
            <a:pPr algn="ctr">
              <a:defRPr sz="1600">
                <a:solidFill>
                  <a:srgbClr val="888888"/>
                </a:solidFill>
                <a:latin typeface="Angsana New"/>
                <a:ea typeface="Angsana New"/>
                <a:cs typeface="Angsana New"/>
                <a:sym typeface="Angsana New"/>
              </a:defRPr>
            </a:pPr>
            <a:r>
              <a:t>                                                                                        </a:t>
            </a:r>
          </a:p>
          <a:p>
            <a:pPr algn="ctr">
              <a:defRPr sz="1600">
                <a:solidFill>
                  <a:srgbClr val="888888"/>
                </a:solidFill>
                <a:latin typeface="Angsana New"/>
                <a:ea typeface="Angsana New"/>
                <a:cs typeface="Angsana New"/>
                <a:sym typeface="Angsana New"/>
              </a:defRPr>
            </a:pPr>
            <a:r>
              <a:t>PROJECT-</a:t>
            </a:r>
            <a:r>
              <a:t>THIRD</a:t>
            </a:r>
            <a:r>
              <a:t> REVIEW ,</a:t>
            </a:r>
          </a:p>
          <a:p>
            <a:pPr algn="ctr">
              <a:defRPr sz="1600">
                <a:solidFill>
                  <a:srgbClr val="888888"/>
                </a:solidFill>
                <a:latin typeface="Angsana New"/>
                <a:ea typeface="Angsana New"/>
                <a:cs typeface="Angsana New"/>
                <a:sym typeface="Angsana New"/>
              </a:defRPr>
            </a:pPr>
            <a:r>
              <a:t> Department of CSE, KGiSL  Institute of Technology, Coimbatore </a:t>
            </a:r>
          </a:p>
        </p:txBody>
      </p:sp>
      <p:sp>
        <p:nvSpPr>
          <p:cNvPr id="223" name="Google Shape;171;p2"/>
          <p:cNvSpPr txBox="1"/>
          <p:nvPr>
            <p:ph type="title"/>
          </p:nvPr>
        </p:nvSpPr>
        <p:spPr>
          <a:xfrm>
            <a:off x="134815" y="111906"/>
            <a:ext cx="10515601" cy="844697"/>
          </a:xfrm>
          <a:prstGeom prst="rect">
            <a:avLst/>
          </a:prstGeom>
        </p:spPr>
        <p:txBody>
          <a:bodyPr/>
          <a:lstStyle>
            <a:lvl1pPr>
              <a:defRPr>
                <a:latin typeface="Algerian"/>
                <a:ea typeface="Algerian"/>
                <a:cs typeface="Algerian"/>
                <a:sym typeface="Algerian"/>
              </a:defRPr>
            </a:lvl1pPr>
          </a:lstStyle>
          <a:p>
            <a:pPr/>
            <a:r>
              <a:t>Agenda </a:t>
            </a:r>
          </a:p>
        </p:txBody>
      </p:sp>
      <p:sp>
        <p:nvSpPr>
          <p:cNvPr id="224" name="Google Shape;172;p2"/>
          <p:cNvSpPr txBox="1"/>
          <p:nvPr>
            <p:ph type="body" idx="1"/>
          </p:nvPr>
        </p:nvSpPr>
        <p:spPr>
          <a:xfrm>
            <a:off x="354292" y="1017319"/>
            <a:ext cx="10515602" cy="5247252"/>
          </a:xfrm>
          <a:prstGeom prst="rect">
            <a:avLst/>
          </a:prstGeom>
        </p:spPr>
        <p:txBody>
          <a:bodyPr/>
          <a:lstStyle/>
          <a:p>
            <a:pPr indent="0" algn="just">
              <a:defRPr>
                <a:latin typeface="Century Schoolbook"/>
                <a:ea typeface="Century Schoolbook"/>
                <a:cs typeface="Century Schoolbook"/>
                <a:sym typeface="Century Schoolbook"/>
              </a:defRPr>
            </a:pPr>
            <a:r>
              <a:t>ABSTRACT</a:t>
            </a:r>
          </a:p>
          <a:p>
            <a:pPr indent="0" algn="just">
              <a:defRPr>
                <a:latin typeface="Century Schoolbook"/>
                <a:ea typeface="Century Schoolbook"/>
                <a:cs typeface="Century Schoolbook"/>
                <a:sym typeface="Century Schoolbook"/>
              </a:defRPr>
            </a:pPr>
            <a:r>
              <a:t>EXISTING SYSTEM</a:t>
            </a:r>
          </a:p>
          <a:p>
            <a:pPr indent="0" algn="just">
              <a:defRPr>
                <a:latin typeface="Century Schoolbook"/>
                <a:ea typeface="Century Schoolbook"/>
                <a:cs typeface="Century Schoolbook"/>
                <a:sym typeface="Century Schoolbook"/>
              </a:defRPr>
            </a:pPr>
            <a:r>
              <a:t>LITERATURE REVIEW</a:t>
            </a:r>
          </a:p>
          <a:p>
            <a:pPr indent="0" algn="just">
              <a:defRPr>
                <a:latin typeface="Century Schoolbook"/>
                <a:ea typeface="Century Schoolbook"/>
                <a:cs typeface="Century Schoolbook"/>
                <a:sym typeface="Century Schoolbook"/>
              </a:defRPr>
            </a:pPr>
            <a:r>
              <a:t>PROPOSED SYSTEM</a:t>
            </a:r>
          </a:p>
          <a:p>
            <a:pPr indent="0" algn="just">
              <a:defRPr>
                <a:latin typeface="Century Schoolbook"/>
                <a:ea typeface="Century Schoolbook"/>
                <a:cs typeface="Century Schoolbook"/>
                <a:sym typeface="Century Schoolbook"/>
              </a:defRPr>
            </a:pPr>
            <a:r>
              <a:t>MODULES SPLIT UP</a:t>
            </a:r>
          </a:p>
          <a:p>
            <a:pPr indent="0" algn="just">
              <a:defRPr>
                <a:latin typeface="Century Schoolbook"/>
                <a:ea typeface="Century Schoolbook"/>
                <a:cs typeface="Century Schoolbook"/>
                <a:sym typeface="Century Schoolbook"/>
              </a:defRPr>
            </a:pPr>
            <a:r>
              <a:t>BLOCK DIAGRAM</a:t>
            </a:r>
          </a:p>
          <a:p>
            <a:pPr indent="0" algn="just">
              <a:defRPr>
                <a:latin typeface="Century Schoolbook"/>
                <a:ea typeface="Century Schoolbook"/>
                <a:cs typeface="Century Schoolbook"/>
                <a:sym typeface="Century Schoolbook"/>
              </a:defRPr>
            </a:pPr>
            <a:r>
              <a:t>COMPONENTS USED</a:t>
            </a:r>
          </a:p>
          <a:p>
            <a:pPr indent="0" algn="just">
              <a:defRPr>
                <a:latin typeface="Century Schoolbook"/>
                <a:ea typeface="Century Schoolbook"/>
                <a:cs typeface="Century Schoolbook"/>
                <a:sym typeface="Century Schoolbook"/>
              </a:defRPr>
            </a:pPr>
            <a:r>
              <a:t>CIRCUIT DESIGN</a:t>
            </a:r>
          </a:p>
          <a:p>
            <a:pPr indent="0" algn="just">
              <a:defRPr>
                <a:latin typeface="Century Schoolbook"/>
                <a:ea typeface="Century Schoolbook"/>
                <a:cs typeface="Century Schoolbook"/>
                <a:sym typeface="Century Schoolbook"/>
              </a:defRPr>
            </a:pPr>
            <a:r>
              <a:t>FLOW CHART</a:t>
            </a:r>
          </a:p>
          <a:p>
            <a:pPr indent="0" algn="just">
              <a:defRPr>
                <a:latin typeface="Century Schoolbook"/>
                <a:ea typeface="Century Schoolbook"/>
                <a:cs typeface="Century Schoolbook"/>
                <a:sym typeface="Century Schoolbook"/>
              </a:defRPr>
            </a:pPr>
            <a:r>
              <a:t>EXPECTED OUTCOME</a:t>
            </a:r>
          </a:p>
        </p:txBody>
      </p:sp>
      <p:pic>
        <p:nvPicPr>
          <p:cNvPr id="225" name="Google Shape;176;p2" descr="Google Shape;176;p2"/>
          <p:cNvPicPr>
            <a:picLocks noChangeAspect="1"/>
          </p:cNvPicPr>
          <p:nvPr/>
        </p:nvPicPr>
        <p:blipFill>
          <a:blip r:embed="rId2">
            <a:extLst/>
          </a:blip>
          <a:stretch>
            <a:fillRect/>
          </a:stretch>
        </p:blipFill>
        <p:spPr>
          <a:xfrm>
            <a:off x="11049000" y="0"/>
            <a:ext cx="1143000" cy="1203962"/>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Google Shape;267;p11"/>
          <p:cNvSpPr txBox="1"/>
          <p:nvPr/>
        </p:nvSpPr>
        <p:spPr>
          <a:xfrm>
            <a:off x="3051669" y="6166728"/>
            <a:ext cx="6675109" cy="57399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p>
            <a:pPr algn="ctr">
              <a:defRPr sz="1600">
                <a:solidFill>
                  <a:srgbClr val="888888"/>
                </a:solidFill>
                <a:latin typeface="Angsana New"/>
                <a:ea typeface="Angsana New"/>
                <a:cs typeface="Angsana New"/>
                <a:sym typeface="Angsana New"/>
              </a:defRPr>
            </a:pPr>
            <a:r>
              <a:t>PROJECT-</a:t>
            </a:r>
            <a:r>
              <a:t>THIRD</a:t>
            </a:r>
            <a:r>
              <a:t> REVIEW ,</a:t>
            </a:r>
          </a:p>
          <a:p>
            <a:pPr algn="ctr">
              <a:defRPr sz="1600">
                <a:solidFill>
                  <a:srgbClr val="888888"/>
                </a:solidFill>
                <a:latin typeface="Angsana New"/>
                <a:ea typeface="Angsana New"/>
                <a:cs typeface="Angsana New"/>
                <a:sym typeface="Angsana New"/>
              </a:defRPr>
            </a:pPr>
            <a:r>
              <a:t> Department of CSE, KGiSL  Institute of Technology, Coimbatore </a:t>
            </a:r>
          </a:p>
        </p:txBody>
      </p:sp>
      <p:sp>
        <p:nvSpPr>
          <p:cNvPr id="434" name="Google Shape;262;p11"/>
          <p:cNvSpPr txBox="1"/>
          <p:nvPr>
            <p:ph type="title"/>
          </p:nvPr>
        </p:nvSpPr>
        <p:spPr>
          <a:xfrm>
            <a:off x="134815" y="111906"/>
            <a:ext cx="10515601" cy="844697"/>
          </a:xfrm>
          <a:prstGeom prst="rect">
            <a:avLst/>
          </a:prstGeom>
        </p:spPr>
        <p:txBody>
          <a:bodyPr/>
          <a:lstStyle>
            <a:lvl1pPr>
              <a:defRPr>
                <a:latin typeface="Century Schoolbook"/>
                <a:ea typeface="Century Schoolbook"/>
                <a:cs typeface="Century Schoolbook"/>
                <a:sym typeface="Century Schoolbook"/>
              </a:defRPr>
            </a:lvl1pPr>
          </a:lstStyle>
          <a:p>
            <a:pPr/>
            <a:r>
              <a:t>EXPECTED OUTCOME  </a:t>
            </a:r>
          </a:p>
        </p:txBody>
      </p:sp>
      <p:sp>
        <p:nvSpPr>
          <p:cNvPr id="435" name="Google Shape;263;p11"/>
          <p:cNvSpPr txBox="1"/>
          <p:nvPr>
            <p:ph type="body" idx="1"/>
          </p:nvPr>
        </p:nvSpPr>
        <p:spPr>
          <a:xfrm>
            <a:off x="303628" y="956602"/>
            <a:ext cx="10515601" cy="5247252"/>
          </a:xfrm>
          <a:prstGeom prst="rect">
            <a:avLst/>
          </a:prstGeom>
        </p:spPr>
        <p:txBody>
          <a:bodyPr/>
          <a:lstStyle/>
          <a:p>
            <a:pPr marR="500380" indent="152400" algn="just">
              <a:lnSpc>
                <a:spcPct val="100000"/>
              </a:lnSpc>
              <a:spcBef>
                <a:spcPts val="400"/>
              </a:spcBef>
              <a:defRPr sz="2400"/>
            </a:pPr>
            <a:r>
              <a:t>The system </a:t>
            </a:r>
            <a:r>
              <a:t>we</a:t>
            </a:r>
            <a:r>
              <a:t> described utilises Mq2, Mq7, and Mq135 sensors to monitor emissions from vehicle exhaust, transmitting analog data to a controller with WiFi connectivity. The controller updates values to an LCD and cloud, triggering alerts when emissions surpass threshold limits. IoT integration facilitates cloud updates, with Node MCU enabling data transmission when WiFi is available. Alerts prompt vehicle owners to take action, with non-compliance leading to data sharing with transport authorities.</a:t>
            </a:r>
          </a:p>
        </p:txBody>
      </p:sp>
      <p:pic>
        <p:nvPicPr>
          <p:cNvPr id="436" name="Google Shape;266;p11" descr="Google Shape;266;p11"/>
          <p:cNvPicPr>
            <a:picLocks noChangeAspect="1"/>
          </p:cNvPicPr>
          <p:nvPr/>
        </p:nvPicPr>
        <p:blipFill>
          <a:blip r:embed="rId2">
            <a:extLst/>
          </a:blip>
          <a:stretch>
            <a:fillRect/>
          </a:stretch>
        </p:blipFill>
        <p:spPr>
          <a:xfrm>
            <a:off x="11049000" y="0"/>
            <a:ext cx="1143000" cy="1203962"/>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Google Shape;277;p12"/>
          <p:cNvSpPr txBox="1"/>
          <p:nvPr/>
        </p:nvSpPr>
        <p:spPr>
          <a:xfrm>
            <a:off x="3074818" y="6166728"/>
            <a:ext cx="6675110" cy="57399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p>
            <a:pPr algn="ctr">
              <a:defRPr sz="1600">
                <a:solidFill>
                  <a:srgbClr val="888888"/>
                </a:solidFill>
                <a:latin typeface="Angsana New"/>
                <a:ea typeface="Angsana New"/>
                <a:cs typeface="Angsana New"/>
                <a:sym typeface="Angsana New"/>
              </a:defRPr>
            </a:pPr>
            <a:r>
              <a:t>PROJECT-</a:t>
            </a:r>
            <a:r>
              <a:t>THIRD</a:t>
            </a:r>
            <a:r>
              <a:t>  REVIEW , </a:t>
            </a:r>
          </a:p>
          <a:p>
            <a:pPr algn="ctr">
              <a:defRPr sz="1600">
                <a:solidFill>
                  <a:srgbClr val="888888"/>
                </a:solidFill>
                <a:latin typeface="Angsana New"/>
                <a:ea typeface="Angsana New"/>
                <a:cs typeface="Angsana New"/>
                <a:sym typeface="Angsana New"/>
              </a:defRPr>
            </a:pPr>
            <a:r>
              <a:t>Department of CSE, KGiSL  Institute of Technology, Coimbatore </a:t>
            </a:r>
          </a:p>
        </p:txBody>
      </p:sp>
      <p:sp>
        <p:nvSpPr>
          <p:cNvPr id="439" name="Google Shape;272;p12"/>
          <p:cNvSpPr txBox="1"/>
          <p:nvPr>
            <p:ph type="title"/>
          </p:nvPr>
        </p:nvSpPr>
        <p:spPr>
          <a:xfrm>
            <a:off x="134815" y="111906"/>
            <a:ext cx="10515601" cy="844697"/>
          </a:xfrm>
          <a:prstGeom prst="rect">
            <a:avLst/>
          </a:prstGeom>
        </p:spPr>
        <p:txBody>
          <a:bodyPr/>
          <a:lstStyle>
            <a:lvl1pPr>
              <a:defRPr>
                <a:latin typeface="Century Schoolbook"/>
                <a:ea typeface="Century Schoolbook"/>
                <a:cs typeface="Century Schoolbook"/>
                <a:sym typeface="Century Schoolbook"/>
              </a:defRPr>
            </a:lvl1pPr>
          </a:lstStyle>
          <a:p>
            <a:pPr/>
            <a:r>
              <a:t>REFERENCE</a:t>
            </a:r>
          </a:p>
        </p:txBody>
      </p:sp>
      <p:sp>
        <p:nvSpPr>
          <p:cNvPr id="440" name="Google Shape;273;p12"/>
          <p:cNvSpPr txBox="1"/>
          <p:nvPr>
            <p:ph type="body" idx="1"/>
          </p:nvPr>
        </p:nvSpPr>
        <p:spPr>
          <a:xfrm>
            <a:off x="303628" y="1130302"/>
            <a:ext cx="11161540" cy="5145259"/>
          </a:xfrm>
          <a:prstGeom prst="rect">
            <a:avLst/>
          </a:prstGeom>
        </p:spPr>
        <p:txBody>
          <a:bodyPr/>
          <a:lstStyle/>
          <a:p>
            <a:pPr indent="0" defTabSz="749808">
              <a:lnSpc>
                <a:spcPct val="100000"/>
              </a:lnSpc>
              <a:spcBef>
                <a:spcPts val="800"/>
              </a:spcBef>
              <a:defRPr sz="2000">
                <a:latin typeface="Cambria"/>
                <a:ea typeface="Cambria"/>
                <a:cs typeface="Cambria"/>
                <a:sym typeface="Cambria"/>
              </a:defRPr>
            </a:pPr>
            <a:r>
              <a:t> 1.Goh Siew Yen1, Kohbalan Moorthy1*, Logenthiran Machap2, "IoT based Vehicle Carbon Monoxide Monitoring, Alerting and Controlling System", International Journal of Advanced Trends in Computer Science and Engineering ISSN: 2278-3091,Volume 9, No.1.5. 2020</a:t>
            </a:r>
          </a:p>
          <a:p>
            <a:pPr indent="0" defTabSz="749808">
              <a:lnSpc>
                <a:spcPct val="100000"/>
              </a:lnSpc>
              <a:spcBef>
                <a:spcPts val="800"/>
              </a:spcBef>
              <a:defRPr sz="2000">
                <a:latin typeface="Cambria"/>
                <a:ea typeface="Cambria"/>
                <a:cs typeface="Cambria"/>
                <a:sym typeface="Cambria"/>
              </a:defRPr>
            </a:pPr>
            <a:r>
              <a:t>2. Suvitha Vani P. Karthika S. Nabhanya K, Gowtham Ram S, Aishwarya Lakshmi N, "Vehicle Pollution Monitoring System using loT", International Journal of Recent Technology and Engineering (IJRTE) ISSN: 2277-3878, Volume-9 Issue-1, May 2020</a:t>
            </a:r>
          </a:p>
          <a:p>
            <a:pPr indent="0" defTabSz="749808">
              <a:lnSpc>
                <a:spcPct val="100000"/>
              </a:lnSpc>
              <a:spcBef>
                <a:spcPts val="800"/>
              </a:spcBef>
              <a:defRPr sz="2000">
                <a:latin typeface="Cambria"/>
                <a:ea typeface="Cambria"/>
                <a:cs typeface="Cambria"/>
                <a:sym typeface="Cambria"/>
              </a:defRPr>
            </a:pPr>
            <a:r>
              <a:t>3. Joseph Mathew Skaria Maliyekal, Shancy Elizabeth Shaji, Vandana H. Divya R S, "Vehicular Pollution Monitoring System Using IoT", Journal of Communication Engineering and Its Innovations DOI: 10.5281/zenodo.3570505, Volume 5 Issue 3. 2019</a:t>
            </a:r>
          </a:p>
          <a:p>
            <a:pPr indent="0" defTabSz="749808">
              <a:lnSpc>
                <a:spcPct val="100000"/>
              </a:lnSpc>
              <a:spcBef>
                <a:spcPts val="800"/>
              </a:spcBef>
              <a:defRPr sz="2000">
                <a:latin typeface="Cambria"/>
                <a:ea typeface="Cambria"/>
                <a:cs typeface="Cambria"/>
                <a:sym typeface="Cambria"/>
              </a:defRPr>
            </a:pPr>
            <a:r>
              <a:t>4. G.Arun Francis, M.Dhinesh, J.Arok Lijo, P.Hariprasad, K.Balasubramanian, "IoT Based Vehicle Emission Monitoring System", International Journal of Innovative Technology and Exploring Engineering (IJITEE) ISSN: 2278-3075, Volume-8 Issue-58 March, 2019</a:t>
            </a:r>
          </a:p>
        </p:txBody>
      </p:sp>
      <p:pic>
        <p:nvPicPr>
          <p:cNvPr id="441" name="Google Shape;276;p12" descr="Google Shape;276;p12"/>
          <p:cNvPicPr>
            <a:picLocks noChangeAspect="1"/>
          </p:cNvPicPr>
          <p:nvPr/>
        </p:nvPicPr>
        <p:blipFill>
          <a:blip r:embed="rId2">
            <a:extLst/>
          </a:blip>
          <a:stretch>
            <a:fillRect/>
          </a:stretch>
        </p:blipFill>
        <p:spPr>
          <a:xfrm>
            <a:off x="11049000" y="0"/>
            <a:ext cx="1143000" cy="1203962"/>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Google Shape;287;p13"/>
          <p:cNvSpPr txBox="1"/>
          <p:nvPr/>
        </p:nvSpPr>
        <p:spPr>
          <a:xfrm>
            <a:off x="3051670" y="6085482"/>
            <a:ext cx="6675109" cy="57399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p>
            <a:pPr algn="ctr">
              <a:defRPr sz="1600">
                <a:solidFill>
                  <a:srgbClr val="888888"/>
                </a:solidFill>
                <a:latin typeface="Angsana New"/>
                <a:ea typeface="Angsana New"/>
                <a:cs typeface="Angsana New"/>
                <a:sym typeface="Angsana New"/>
              </a:defRPr>
            </a:pPr>
            <a:r>
              <a:t>PROJECT</a:t>
            </a:r>
            <a:r>
              <a:t>-THIRD</a:t>
            </a:r>
            <a:r>
              <a:t>  REVIEW , </a:t>
            </a:r>
          </a:p>
          <a:p>
            <a:pPr algn="ctr">
              <a:defRPr sz="1600">
                <a:solidFill>
                  <a:srgbClr val="888888"/>
                </a:solidFill>
                <a:latin typeface="Angsana New"/>
                <a:ea typeface="Angsana New"/>
                <a:cs typeface="Angsana New"/>
                <a:sym typeface="Angsana New"/>
              </a:defRPr>
            </a:pPr>
            <a:r>
              <a:t>Department of CSE, KGiSL  Institute of Technology, Coimbatore </a:t>
            </a:r>
          </a:p>
        </p:txBody>
      </p:sp>
      <p:sp>
        <p:nvSpPr>
          <p:cNvPr id="444" name="Google Shape;282;p13"/>
          <p:cNvSpPr txBox="1"/>
          <p:nvPr>
            <p:ph type="title"/>
          </p:nvPr>
        </p:nvSpPr>
        <p:spPr>
          <a:xfrm>
            <a:off x="134815" y="111906"/>
            <a:ext cx="10515601" cy="844697"/>
          </a:xfrm>
          <a:prstGeom prst="rect">
            <a:avLst/>
          </a:prstGeom>
        </p:spPr>
        <p:txBody>
          <a:bodyPr/>
          <a:lstStyle>
            <a:lvl1pPr>
              <a:defRPr>
                <a:latin typeface="Century Schoolbook"/>
                <a:ea typeface="Century Schoolbook"/>
                <a:cs typeface="Century Schoolbook"/>
                <a:sym typeface="Century Schoolbook"/>
              </a:defRPr>
            </a:lvl1pPr>
          </a:lstStyle>
          <a:p>
            <a:pPr/>
            <a:r>
              <a:t>TIMELINE</a:t>
            </a:r>
          </a:p>
        </p:txBody>
      </p:sp>
      <p:pic>
        <p:nvPicPr>
          <p:cNvPr id="445" name="Google Shape;286;p13" descr="Google Shape;286;p13"/>
          <p:cNvPicPr>
            <a:picLocks noChangeAspect="1"/>
          </p:cNvPicPr>
          <p:nvPr/>
        </p:nvPicPr>
        <p:blipFill>
          <a:blip r:embed="rId2">
            <a:extLst/>
          </a:blip>
          <a:stretch>
            <a:fillRect/>
          </a:stretch>
        </p:blipFill>
        <p:spPr>
          <a:xfrm>
            <a:off x="11049000" y="0"/>
            <a:ext cx="1143000" cy="1203962"/>
          </a:xfrm>
          <a:prstGeom prst="rect">
            <a:avLst/>
          </a:prstGeom>
          <a:ln w="12700">
            <a:miter lim="400000"/>
          </a:ln>
        </p:spPr>
      </p:pic>
      <p:pic>
        <p:nvPicPr>
          <p:cNvPr id="446" name="Picture 4" descr="Picture 4"/>
          <p:cNvPicPr>
            <a:picLocks noChangeAspect="1"/>
          </p:cNvPicPr>
          <p:nvPr/>
        </p:nvPicPr>
        <p:blipFill>
          <a:blip r:embed="rId3">
            <a:extLst/>
          </a:blip>
          <a:stretch>
            <a:fillRect/>
          </a:stretch>
        </p:blipFill>
        <p:spPr>
          <a:xfrm>
            <a:off x="1251570" y="1467040"/>
            <a:ext cx="9797430" cy="4349996"/>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8" name="Google Shape;296;p14"/>
          <p:cNvSpPr txBox="1"/>
          <p:nvPr/>
        </p:nvSpPr>
        <p:spPr>
          <a:xfrm>
            <a:off x="3051669" y="6038107"/>
            <a:ext cx="6675109" cy="57399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p>
            <a:pPr algn="ctr">
              <a:defRPr sz="1600">
                <a:solidFill>
                  <a:srgbClr val="888888"/>
                </a:solidFill>
                <a:latin typeface="Angsana New"/>
                <a:ea typeface="Angsana New"/>
                <a:cs typeface="Angsana New"/>
                <a:sym typeface="Angsana New"/>
              </a:defRPr>
            </a:pPr>
            <a:r>
              <a:t>PROJECT-</a:t>
            </a:r>
            <a:r>
              <a:t>THIRD</a:t>
            </a:r>
            <a:r>
              <a:t> REVIEW ,</a:t>
            </a:r>
          </a:p>
          <a:p>
            <a:pPr algn="ctr">
              <a:defRPr sz="1600">
                <a:solidFill>
                  <a:srgbClr val="888888"/>
                </a:solidFill>
                <a:latin typeface="Angsana New"/>
                <a:ea typeface="Angsana New"/>
                <a:cs typeface="Angsana New"/>
                <a:sym typeface="Angsana New"/>
              </a:defRPr>
            </a:pPr>
            <a:r>
              <a:t> Department of CSE, KGiSL  Institute of Technology, Coimbatore </a:t>
            </a:r>
          </a:p>
        </p:txBody>
      </p:sp>
      <p:sp>
        <p:nvSpPr>
          <p:cNvPr id="449" name="Google Shape;292;p14"/>
          <p:cNvSpPr txBox="1"/>
          <p:nvPr>
            <p:ph type="title"/>
          </p:nvPr>
        </p:nvSpPr>
        <p:spPr>
          <a:xfrm>
            <a:off x="731686" y="2786183"/>
            <a:ext cx="10515601" cy="1289320"/>
          </a:xfrm>
          <a:prstGeom prst="rect">
            <a:avLst/>
          </a:prstGeom>
        </p:spPr>
        <p:txBody>
          <a:bodyPr/>
          <a:lstStyle/>
          <a:p>
            <a:pPr algn="ctr" defTabSz="548640">
              <a:defRPr sz="4200">
                <a:latin typeface="Algerian"/>
                <a:ea typeface="Algerian"/>
                <a:cs typeface="Algerian"/>
                <a:sym typeface="Algerian"/>
              </a:defRPr>
            </a:pPr>
            <a:r>
              <a:t>THANK YOU</a:t>
            </a:r>
            <a:br/>
          </a:p>
        </p:txBody>
      </p:sp>
      <p:pic>
        <p:nvPicPr>
          <p:cNvPr id="450" name="Google Shape;295;p14" descr="Google Shape;295;p14"/>
          <p:cNvPicPr>
            <a:picLocks noChangeAspect="1"/>
          </p:cNvPicPr>
          <p:nvPr/>
        </p:nvPicPr>
        <p:blipFill>
          <a:blip r:embed="rId2">
            <a:extLst/>
          </a:blip>
          <a:stretch>
            <a:fillRect/>
          </a:stretch>
        </p:blipFill>
        <p:spPr>
          <a:xfrm>
            <a:off x="11049000" y="0"/>
            <a:ext cx="1143000" cy="120396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Google Shape;186;p3"/>
          <p:cNvSpPr txBox="1"/>
          <p:nvPr/>
        </p:nvSpPr>
        <p:spPr>
          <a:xfrm>
            <a:off x="2758445" y="5916855"/>
            <a:ext cx="6675109" cy="57399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p>
            <a:pPr algn="ctr">
              <a:defRPr sz="1600">
                <a:solidFill>
                  <a:srgbClr val="888888"/>
                </a:solidFill>
                <a:latin typeface="Angsana New"/>
                <a:ea typeface="Angsana New"/>
                <a:cs typeface="Angsana New"/>
                <a:sym typeface="Angsana New"/>
              </a:defRPr>
            </a:pPr>
            <a:r>
              <a:t>PROJECT-</a:t>
            </a:r>
            <a:r>
              <a:t>THIRD</a:t>
            </a:r>
            <a:r>
              <a:t> REVIEW , </a:t>
            </a:r>
          </a:p>
          <a:p>
            <a:pPr algn="ctr">
              <a:defRPr sz="1600">
                <a:solidFill>
                  <a:srgbClr val="888888"/>
                </a:solidFill>
                <a:latin typeface="Angsana New"/>
                <a:ea typeface="Angsana New"/>
                <a:cs typeface="Angsana New"/>
                <a:sym typeface="Angsana New"/>
              </a:defRPr>
            </a:pPr>
            <a:r>
              <a:t>Department of CSE, KGiSL  Institute of Technology, Coimbatore </a:t>
            </a:r>
          </a:p>
        </p:txBody>
      </p:sp>
      <p:sp>
        <p:nvSpPr>
          <p:cNvPr id="228" name="Google Shape;181;p3"/>
          <p:cNvSpPr txBox="1"/>
          <p:nvPr>
            <p:ph type="title"/>
          </p:nvPr>
        </p:nvSpPr>
        <p:spPr>
          <a:xfrm>
            <a:off x="134815" y="111906"/>
            <a:ext cx="10515601" cy="844697"/>
          </a:xfrm>
          <a:prstGeom prst="rect">
            <a:avLst/>
          </a:prstGeom>
        </p:spPr>
        <p:txBody>
          <a:bodyPr/>
          <a:lstStyle>
            <a:lvl1pPr>
              <a:defRPr>
                <a:latin typeface="Algerian"/>
                <a:ea typeface="Algerian"/>
                <a:cs typeface="Algerian"/>
                <a:sym typeface="Algerian"/>
              </a:defRPr>
            </a:lvl1pPr>
          </a:lstStyle>
          <a:p>
            <a:pPr/>
            <a:r>
              <a:t>Abstract </a:t>
            </a:r>
          </a:p>
        </p:txBody>
      </p:sp>
      <p:sp>
        <p:nvSpPr>
          <p:cNvPr id="229" name="Google Shape;182;p3"/>
          <p:cNvSpPr txBox="1"/>
          <p:nvPr>
            <p:ph type="body" idx="1"/>
          </p:nvPr>
        </p:nvSpPr>
        <p:spPr>
          <a:xfrm>
            <a:off x="303628" y="956602"/>
            <a:ext cx="10515601" cy="5247252"/>
          </a:xfrm>
          <a:prstGeom prst="rect">
            <a:avLst/>
          </a:prstGeom>
        </p:spPr>
        <p:txBody>
          <a:bodyPr/>
          <a:lstStyle>
            <a:lvl1pPr algn="just"/>
          </a:lstStyle>
          <a:p>
            <a:pPr/>
            <a:r>
              <a:t>The increase in automobiles significantly contributes to air pollution through emissions of nitrogen oxides (NOx), carbon monoxide (CO), and hydrocarbons (HC). Vehicles are responsible for about half of NOx, CO, and a quarter of HC emissions, worsening global warming. Neglected maintenance and ignition defects exacerbate these emissions. To tackle this issue, a system is proposed: exceeding government-set emission limits triggers an engine service alert and displays emission levels on an LCD which is placed in the instrument cluster  using IoT. If ignored, a report is automatically sent to the transport office. Controlled by a Node MCU microcontroller, this system aims to mitigate pollution and extend vehicle lifespan.</a:t>
            </a:r>
          </a:p>
        </p:txBody>
      </p:sp>
      <p:pic>
        <p:nvPicPr>
          <p:cNvPr id="230" name="Google Shape;185;p3" descr="Google Shape;185;p3"/>
          <p:cNvPicPr>
            <a:picLocks noChangeAspect="1"/>
          </p:cNvPicPr>
          <p:nvPr/>
        </p:nvPicPr>
        <p:blipFill>
          <a:blip r:embed="rId2">
            <a:extLst/>
          </a:blip>
          <a:stretch>
            <a:fillRect/>
          </a:stretch>
        </p:blipFill>
        <p:spPr>
          <a:xfrm>
            <a:off x="11049000" y="0"/>
            <a:ext cx="1143000" cy="120396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Google Shape;196;p4"/>
          <p:cNvSpPr txBox="1"/>
          <p:nvPr/>
        </p:nvSpPr>
        <p:spPr>
          <a:xfrm>
            <a:off x="2758445" y="6134200"/>
            <a:ext cx="6675109" cy="57399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p>
            <a:pPr algn="ctr">
              <a:defRPr sz="1600">
                <a:solidFill>
                  <a:srgbClr val="888888"/>
                </a:solidFill>
                <a:latin typeface="Angsana New"/>
                <a:ea typeface="Angsana New"/>
                <a:cs typeface="Angsana New"/>
                <a:sym typeface="Angsana New"/>
              </a:defRPr>
            </a:pPr>
            <a:r>
              <a:t>PROJECT-</a:t>
            </a:r>
            <a:r>
              <a:t>THIRD</a:t>
            </a:r>
            <a:r>
              <a:t>  REVIEW , </a:t>
            </a:r>
          </a:p>
          <a:p>
            <a:pPr algn="ctr">
              <a:defRPr sz="1600">
                <a:solidFill>
                  <a:srgbClr val="888888"/>
                </a:solidFill>
                <a:latin typeface="Angsana New"/>
                <a:ea typeface="Angsana New"/>
                <a:cs typeface="Angsana New"/>
                <a:sym typeface="Angsana New"/>
              </a:defRPr>
            </a:pPr>
            <a:r>
              <a:t>Department of CSE, KGiSL  Institute of Technology, Coimbatore </a:t>
            </a:r>
          </a:p>
        </p:txBody>
      </p:sp>
      <p:sp>
        <p:nvSpPr>
          <p:cNvPr id="233" name="Google Shape;191;p4"/>
          <p:cNvSpPr txBox="1"/>
          <p:nvPr>
            <p:ph type="title"/>
          </p:nvPr>
        </p:nvSpPr>
        <p:spPr>
          <a:xfrm>
            <a:off x="134815" y="111906"/>
            <a:ext cx="10515601" cy="844697"/>
          </a:xfrm>
          <a:prstGeom prst="rect">
            <a:avLst/>
          </a:prstGeom>
        </p:spPr>
        <p:txBody>
          <a:bodyPr/>
          <a:lstStyle>
            <a:lvl1pPr>
              <a:defRPr>
                <a:latin typeface="Algerian"/>
                <a:ea typeface="Algerian"/>
                <a:cs typeface="Algerian"/>
                <a:sym typeface="Algerian"/>
              </a:defRPr>
            </a:lvl1pPr>
          </a:lstStyle>
          <a:p>
            <a:pPr/>
            <a:r>
              <a:t>EXISTING SYSTEM  </a:t>
            </a:r>
          </a:p>
        </p:txBody>
      </p:sp>
      <p:sp>
        <p:nvSpPr>
          <p:cNvPr id="234" name="Google Shape;192;p4"/>
          <p:cNvSpPr txBox="1"/>
          <p:nvPr>
            <p:ph type="body" idx="1"/>
          </p:nvPr>
        </p:nvSpPr>
        <p:spPr>
          <a:xfrm>
            <a:off x="134814" y="1303298"/>
            <a:ext cx="11572101" cy="4825536"/>
          </a:xfrm>
          <a:prstGeom prst="rect">
            <a:avLst/>
          </a:prstGeom>
        </p:spPr>
        <p:txBody>
          <a:bodyPr/>
          <a:lstStyle>
            <a:lvl1pPr indent="0" algn="just">
              <a:lnSpc>
                <a:spcPct val="100000"/>
              </a:lnSpc>
            </a:lvl1pPr>
          </a:lstStyle>
          <a:p>
            <a:pPr/>
            <a:r>
              <a:t>  The Emission of the vehicles are checked using emission control stations built in some cities only when the fitness certificate (FC) is obtained from the RTO office. For private vehicles, fitness certificates are valid for fifteen years and renewed every five years. For transport vehicles, a fitness certificate for a new vehicle shall be issued for 2 years and subsequently renewed annually. The testing can only be done at the emission station.</a:t>
            </a:r>
          </a:p>
        </p:txBody>
      </p:sp>
      <p:pic>
        <p:nvPicPr>
          <p:cNvPr id="235" name="Google Shape;195;p4" descr="Google Shape;195;p4"/>
          <p:cNvPicPr>
            <a:picLocks noChangeAspect="1"/>
          </p:cNvPicPr>
          <p:nvPr/>
        </p:nvPicPr>
        <p:blipFill>
          <a:blip r:embed="rId2">
            <a:extLst/>
          </a:blip>
          <a:stretch>
            <a:fillRect/>
          </a:stretch>
        </p:blipFill>
        <p:spPr>
          <a:xfrm>
            <a:off x="11058938" y="0"/>
            <a:ext cx="1143009" cy="120396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Title 1"/>
          <p:cNvSpPr txBox="1"/>
          <p:nvPr>
            <p:ph type="title"/>
          </p:nvPr>
        </p:nvSpPr>
        <p:spPr>
          <a:xfrm>
            <a:off x="139144" y="199247"/>
            <a:ext cx="10515601" cy="1325564"/>
          </a:xfrm>
          <a:prstGeom prst="rect">
            <a:avLst/>
          </a:prstGeom>
        </p:spPr>
        <p:txBody>
          <a:bodyPr/>
          <a:lstStyle/>
          <a:p>
            <a:pPr defTabSz="886966">
              <a:defRPr b="1" sz="4200">
                <a:latin typeface="Century Schoolbook"/>
                <a:ea typeface="Century Schoolbook"/>
                <a:cs typeface="Century Schoolbook"/>
                <a:sym typeface="Century Schoolbook"/>
              </a:defRPr>
            </a:pPr>
            <a:r>
              <a:t>DRAWBACKS:</a:t>
            </a:r>
            <a:br/>
          </a:p>
        </p:txBody>
      </p:sp>
      <p:sp>
        <p:nvSpPr>
          <p:cNvPr id="238" name="Text Placeholder 2"/>
          <p:cNvSpPr txBox="1"/>
          <p:nvPr>
            <p:ph type="body" idx="1"/>
          </p:nvPr>
        </p:nvSpPr>
        <p:spPr>
          <a:xfrm>
            <a:off x="188452" y="1325768"/>
            <a:ext cx="11815096" cy="5285746"/>
          </a:xfrm>
          <a:prstGeom prst="rect">
            <a:avLst/>
          </a:prstGeom>
        </p:spPr>
        <p:txBody>
          <a:bodyPr/>
          <a:lstStyle/>
          <a:p>
            <a:pPr indent="0" algn="just">
              <a:lnSpc>
                <a:spcPct val="100000"/>
              </a:lnSpc>
              <a:spcBef>
                <a:spcPts val="400"/>
              </a:spcBef>
            </a:pPr>
            <a:r>
              <a:t>1.In the years between, vehicles can generate more pollution. The release of emission cannot be tracked in real time.</a:t>
            </a:r>
          </a:p>
          <a:p>
            <a:pPr indent="0" algn="just">
              <a:lnSpc>
                <a:spcPct val="100000"/>
              </a:lnSpc>
              <a:spcBef>
                <a:spcPts val="400"/>
              </a:spcBef>
            </a:pPr>
            <a:r>
              <a:t>2.Time consuming process and high maintenance cost.</a:t>
            </a:r>
          </a:p>
          <a:p>
            <a:pPr indent="0" algn="just">
              <a:lnSpc>
                <a:spcPct val="100000"/>
              </a:lnSpc>
              <a:spcBef>
                <a:spcPts val="400"/>
              </a:spcBef>
            </a:pPr>
            <a:r>
              <a:t>3.Ample space needed to place large machines, which were used in the emission control station.</a:t>
            </a:r>
          </a:p>
          <a:p>
            <a:pPr indent="0" algn="just">
              <a:lnSpc>
                <a:spcPct val="100000"/>
              </a:lnSpc>
              <a:spcBef>
                <a:spcPts val="400"/>
              </a:spcBef>
            </a:pPr>
            <a:r>
              <a:t>4.The pollution under control certificate is valid only for certain years depending on the vehicles</a:t>
            </a:r>
          </a:p>
          <a:p>
            <a:pPr indent="0" algn="just">
              <a:lnSpc>
                <a:spcPct val="100000"/>
              </a:lnSpc>
              <a:spcBef>
                <a:spcPts val="400"/>
              </a:spcBef>
            </a:pPr>
            <a:r>
              <a:t>5.It cannot detect emission until or unless when the vehicle is tested at the station.</a:t>
            </a:r>
          </a:p>
        </p:txBody>
      </p:sp>
      <p:sp>
        <p:nvSpPr>
          <p:cNvPr id="239" name="PROJECT– ZEROTH REVIEW…"/>
          <p:cNvSpPr txBox="1"/>
          <p:nvPr/>
        </p:nvSpPr>
        <p:spPr>
          <a:xfrm>
            <a:off x="3147042" y="6026742"/>
            <a:ext cx="5897916" cy="5740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gn="ctr">
              <a:defRPr sz="1600">
                <a:solidFill>
                  <a:srgbClr val="888888"/>
                </a:solidFill>
                <a:latin typeface="Angsana New"/>
                <a:ea typeface="Angsana New"/>
                <a:cs typeface="Angsana New"/>
                <a:sym typeface="Angsana New"/>
              </a:defRPr>
            </a:pPr>
            <a:r>
              <a:t>PROJECT-</a:t>
            </a:r>
            <a:r>
              <a:t>THIRD</a:t>
            </a:r>
            <a:r>
              <a:t>  REVIEW </a:t>
            </a:r>
          </a:p>
          <a:p>
            <a:pPr algn="ctr">
              <a:defRPr sz="1600">
                <a:solidFill>
                  <a:srgbClr val="888888"/>
                </a:solidFill>
                <a:latin typeface="Angsana New"/>
                <a:ea typeface="Angsana New"/>
                <a:cs typeface="Angsana New"/>
                <a:sym typeface="Angsana New"/>
              </a:defRPr>
            </a:pPr>
            <a:r>
              <a:t>, Department of CSE, KGiSL  Institute of Technology, Coimbatore </a:t>
            </a:r>
          </a:p>
        </p:txBody>
      </p:sp>
      <p:pic>
        <p:nvPicPr>
          <p:cNvPr id="240" name="Picture 1" descr="Picture 1"/>
          <p:cNvPicPr>
            <a:picLocks noChangeAspect="1"/>
          </p:cNvPicPr>
          <p:nvPr/>
        </p:nvPicPr>
        <p:blipFill>
          <a:blip r:embed="rId2">
            <a:extLst/>
          </a:blip>
          <a:stretch>
            <a:fillRect/>
          </a:stretch>
        </p:blipFill>
        <p:spPr>
          <a:xfrm>
            <a:off x="11051947" y="59379"/>
            <a:ext cx="1140060" cy="120711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Google Shape;206;p5"/>
          <p:cNvSpPr txBox="1"/>
          <p:nvPr/>
        </p:nvSpPr>
        <p:spPr>
          <a:xfrm>
            <a:off x="3041455" y="6358391"/>
            <a:ext cx="6675109" cy="81529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p>
            <a:pPr algn="ctr">
              <a:defRPr sz="1600">
                <a:solidFill>
                  <a:srgbClr val="888888"/>
                </a:solidFill>
                <a:latin typeface="Angsana New"/>
                <a:ea typeface="Angsana New"/>
                <a:cs typeface="Angsana New"/>
                <a:sym typeface="Angsana New"/>
              </a:defRPr>
            </a:pPr>
            <a:r>
              <a:t>PROJECT-</a:t>
            </a:r>
            <a:r>
              <a:t>THIRD</a:t>
            </a:r>
            <a:r>
              <a:t>  REVIEW , </a:t>
            </a:r>
          </a:p>
          <a:p>
            <a:pPr algn="ctr">
              <a:defRPr sz="1600">
                <a:solidFill>
                  <a:srgbClr val="888888"/>
                </a:solidFill>
                <a:latin typeface="Angsana New"/>
                <a:ea typeface="Angsana New"/>
                <a:cs typeface="Angsana New"/>
                <a:sym typeface="Angsana New"/>
              </a:defRPr>
            </a:pPr>
            <a:r>
              <a:t>Department of CSE, KGiSL  Institute of Technology, Coimbatore </a:t>
            </a:r>
          </a:p>
          <a:p>
            <a:pPr algn="ctr">
              <a:defRPr sz="1600">
                <a:solidFill>
                  <a:srgbClr val="888888"/>
                </a:solidFill>
                <a:latin typeface="Angsana New"/>
                <a:ea typeface="Angsana New"/>
                <a:cs typeface="Angsana New"/>
                <a:sym typeface="Angsana New"/>
              </a:defRPr>
            </a:pPr>
            <a:r>
              <a:t>                                                                                </a:t>
            </a:r>
          </a:p>
        </p:txBody>
      </p:sp>
      <p:sp>
        <p:nvSpPr>
          <p:cNvPr id="243" name="Google Shape;201;p5"/>
          <p:cNvSpPr txBox="1"/>
          <p:nvPr>
            <p:ph type="title"/>
          </p:nvPr>
        </p:nvSpPr>
        <p:spPr>
          <a:xfrm>
            <a:off x="158510" y="17118"/>
            <a:ext cx="10515604" cy="844697"/>
          </a:xfrm>
          <a:prstGeom prst="rect">
            <a:avLst/>
          </a:prstGeom>
        </p:spPr>
        <p:txBody>
          <a:bodyPr/>
          <a:lstStyle>
            <a:lvl1pPr indent="84133">
              <a:defRPr>
                <a:latin typeface="Century Schoolbook"/>
                <a:ea typeface="Century Schoolbook"/>
                <a:cs typeface="Century Schoolbook"/>
                <a:sym typeface="Century Schoolbook"/>
              </a:defRPr>
            </a:lvl1pPr>
          </a:lstStyle>
          <a:p>
            <a:pPr/>
            <a:r>
              <a:t>Literature Survey</a:t>
            </a:r>
          </a:p>
        </p:txBody>
      </p:sp>
      <p:pic>
        <p:nvPicPr>
          <p:cNvPr id="244" name="Google Shape;205;p5" descr="Google Shape;205;p5"/>
          <p:cNvPicPr>
            <a:picLocks noChangeAspect="1"/>
          </p:cNvPicPr>
          <p:nvPr/>
        </p:nvPicPr>
        <p:blipFill>
          <a:blip r:embed="rId2">
            <a:extLst/>
          </a:blip>
          <a:stretch>
            <a:fillRect/>
          </a:stretch>
        </p:blipFill>
        <p:spPr>
          <a:xfrm>
            <a:off x="11049000" y="0"/>
            <a:ext cx="1143000" cy="1203962"/>
          </a:xfrm>
          <a:prstGeom prst="rect">
            <a:avLst/>
          </a:prstGeom>
          <a:ln w="12700">
            <a:miter lim="400000"/>
          </a:ln>
        </p:spPr>
      </p:pic>
      <p:graphicFrame>
        <p:nvGraphicFramePr>
          <p:cNvPr id="245" name="Content Placeholder 6"/>
          <p:cNvGraphicFramePr/>
          <p:nvPr/>
        </p:nvGraphicFramePr>
        <p:xfrm>
          <a:off x="928849" y="740656"/>
          <a:ext cx="10334300" cy="560001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536879"/>
                <a:gridCol w="1606691"/>
                <a:gridCol w="2076483"/>
                <a:gridCol w="2076483"/>
                <a:gridCol w="2037763"/>
              </a:tblGrid>
              <a:tr h="329195">
                <a:tc>
                  <a:txBody>
                    <a:bodyPr/>
                    <a:lstStyle/>
                    <a:p>
                      <a:pPr algn="l">
                        <a:defRPr sz="1800"/>
                      </a:pPr>
                      <a:r>
                        <a:rPr b="1" sz="1600">
                          <a:solidFill>
                            <a:srgbClr val="0000FF"/>
                          </a:solidFill>
                          <a:latin typeface="Times New Roman"/>
                          <a:ea typeface="Times New Roman"/>
                          <a:cs typeface="Times New Roman"/>
                          <a:sym typeface="Times New Roman"/>
                        </a:rPr>
                        <a:t>Name of the Paper</a:t>
                      </a:r>
                    </a:p>
                  </a:txBody>
                  <a:tcPr marL="47625" marR="47625" marT="47625" marB="47625" anchor="t" anchorCtr="0" horzOverflow="overflow">
                    <a:lnB w="38100">
                      <a:solidFill>
                        <a:srgbClr val="FFFFFF"/>
                      </a:solidFill>
                    </a:lnB>
                    <a:solidFill>
                      <a:schemeClr val="accent5"/>
                    </a:solidFill>
                  </a:tcPr>
                </a:tc>
                <a:tc>
                  <a:txBody>
                    <a:bodyPr/>
                    <a:lstStyle/>
                    <a:p>
                      <a:pPr algn="l">
                        <a:defRPr sz="1800"/>
                      </a:pPr>
                      <a:r>
                        <a:rPr b="1" sz="1600">
                          <a:solidFill>
                            <a:srgbClr val="0000FF"/>
                          </a:solidFill>
                          <a:latin typeface="Times New Roman"/>
                          <a:ea typeface="Times New Roman"/>
                          <a:cs typeface="Times New Roman"/>
                          <a:sym typeface="Times New Roman"/>
                        </a:rPr>
                        <a:t>Author</a:t>
                      </a:r>
                    </a:p>
                  </a:txBody>
                  <a:tcPr marL="47625" marR="47625" marT="47625" marB="47625" anchor="t" anchorCtr="0" horzOverflow="overflow">
                    <a:lnB w="38100">
                      <a:solidFill>
                        <a:srgbClr val="FFFFFF"/>
                      </a:solidFill>
                    </a:lnB>
                    <a:solidFill>
                      <a:schemeClr val="accent5"/>
                    </a:solidFill>
                  </a:tcPr>
                </a:tc>
                <a:tc>
                  <a:txBody>
                    <a:bodyPr/>
                    <a:lstStyle/>
                    <a:p>
                      <a:pPr algn="l">
                        <a:defRPr sz="1800"/>
                      </a:pPr>
                      <a:r>
                        <a:rPr b="1" sz="1600">
                          <a:solidFill>
                            <a:srgbClr val="0000FF"/>
                          </a:solidFill>
                          <a:latin typeface="Times New Roman"/>
                          <a:ea typeface="Times New Roman"/>
                          <a:cs typeface="Times New Roman"/>
                          <a:sym typeface="Times New Roman"/>
                        </a:rPr>
                        <a:t>About the work</a:t>
                      </a:r>
                    </a:p>
                  </a:txBody>
                  <a:tcPr marL="47625" marR="47625" marT="47625" marB="47625" anchor="t" anchorCtr="0" horzOverflow="overflow">
                    <a:lnB w="38100">
                      <a:solidFill>
                        <a:srgbClr val="FFFFFF"/>
                      </a:solidFill>
                    </a:lnB>
                    <a:solidFill>
                      <a:schemeClr val="accent5"/>
                    </a:solidFill>
                  </a:tcPr>
                </a:tc>
                <a:tc>
                  <a:txBody>
                    <a:bodyPr/>
                    <a:lstStyle/>
                    <a:p>
                      <a:pPr algn="l">
                        <a:defRPr sz="1800"/>
                      </a:pPr>
                      <a:r>
                        <a:rPr b="1" sz="1600">
                          <a:solidFill>
                            <a:srgbClr val="0000FF"/>
                          </a:solidFill>
                          <a:latin typeface="Times New Roman"/>
                          <a:ea typeface="Times New Roman"/>
                          <a:cs typeface="Times New Roman"/>
                          <a:sym typeface="Times New Roman"/>
                        </a:rPr>
                        <a:t>Advantage </a:t>
                      </a:r>
                    </a:p>
                  </a:txBody>
                  <a:tcPr marL="47625" marR="47625" marT="47625" marB="47625" anchor="t" anchorCtr="0" horzOverflow="overflow">
                    <a:lnB w="38100">
                      <a:solidFill>
                        <a:srgbClr val="FFFFFF"/>
                      </a:solidFill>
                    </a:lnB>
                    <a:solidFill>
                      <a:schemeClr val="accent5"/>
                    </a:solidFill>
                  </a:tcPr>
                </a:tc>
                <a:tc>
                  <a:txBody>
                    <a:bodyPr/>
                    <a:lstStyle/>
                    <a:p>
                      <a:pPr algn="l">
                        <a:defRPr sz="1800"/>
                      </a:pPr>
                      <a:r>
                        <a:rPr b="1" sz="1600">
                          <a:solidFill>
                            <a:srgbClr val="0000FF"/>
                          </a:solidFill>
                          <a:latin typeface="Times New Roman"/>
                          <a:ea typeface="Times New Roman"/>
                          <a:cs typeface="Times New Roman"/>
                          <a:sym typeface="Times New Roman"/>
                        </a:rPr>
                        <a:t>Disadvantage</a:t>
                      </a:r>
                    </a:p>
                  </a:txBody>
                  <a:tcPr marL="47625" marR="47625" marT="47625" marB="47625" anchor="t" anchorCtr="0" horzOverflow="overflow">
                    <a:lnB w="38100">
                      <a:solidFill>
                        <a:srgbClr val="FFFFFF"/>
                      </a:solidFill>
                    </a:lnB>
                    <a:solidFill>
                      <a:schemeClr val="accent5"/>
                    </a:solidFill>
                  </a:tcPr>
                </a:tc>
              </a:tr>
              <a:tr h="5270817">
                <a:tc>
                  <a:txBody>
                    <a:bodyPr/>
                    <a:lstStyle/>
                    <a:p>
                      <a:pPr algn="l">
                        <a:lnSpc>
                          <a:spcPct val="150000"/>
                        </a:lnSpc>
                        <a:defRPr sz="1600">
                          <a:solidFill>
                            <a:srgbClr val="0D0D0D"/>
                          </a:solidFill>
                          <a:latin typeface="Söhne"/>
                          <a:ea typeface="Söhne"/>
                          <a:cs typeface="Söhne"/>
                          <a:sym typeface="Söhne"/>
                        </a:defRPr>
                      </a:pPr>
                      <a:r>
                        <a:t>IOT Based Smart System for</a:t>
                      </a:r>
                      <a:endParaRPr sz="2000"/>
                    </a:p>
                    <a:p>
                      <a:pPr algn="l">
                        <a:lnSpc>
                          <a:spcPct val="150000"/>
                        </a:lnSpc>
                        <a:defRPr sz="1600">
                          <a:solidFill>
                            <a:srgbClr val="0D0D0D"/>
                          </a:solidFill>
                          <a:latin typeface="Söhne"/>
                          <a:ea typeface="Söhne"/>
                          <a:cs typeface="Söhne"/>
                          <a:sym typeface="Söhne"/>
                        </a:defRPr>
                      </a:pPr>
                      <a:r>
                        <a:t>Controlling CO2 Emission</a:t>
                      </a:r>
                    </a:p>
                    <a:p>
                      <a:pPr algn="l">
                        <a:lnSpc>
                          <a:spcPct val="150000"/>
                        </a:lnSpc>
                        <a:defRPr sz="1600">
                          <a:solidFill>
                            <a:srgbClr val="0D0D0D"/>
                          </a:solidFill>
                          <a:latin typeface="Söhne"/>
                          <a:ea typeface="Söhne"/>
                          <a:cs typeface="Söhne"/>
                          <a:sym typeface="Söhne"/>
                        </a:defRPr>
                      </a:pPr>
                      <a:r>
                        <a:t>[2017]</a:t>
                      </a:r>
                      <a:endParaRPr sz="2000"/>
                    </a:p>
                    <a:p>
                      <a:pPr algn="l">
                        <a:lnSpc>
                          <a:spcPct val="150000"/>
                        </a:lnSpc>
                        <a:defRPr sz="2000">
                          <a:solidFill>
                            <a:srgbClr val="0D0D0D"/>
                          </a:solidFill>
                          <a:latin typeface="Söhne"/>
                          <a:ea typeface="Söhne"/>
                          <a:cs typeface="Söhne"/>
                          <a:sym typeface="Söhne"/>
                        </a:defRPr>
                      </a:pPr>
                    </a:p>
                    <a:p>
                      <a:pPr algn="l">
                        <a:lnSpc>
                          <a:spcPct val="150000"/>
                        </a:lnSpc>
                        <a:defRPr sz="2000">
                          <a:solidFill>
                            <a:srgbClr val="0D0D0D"/>
                          </a:solidFill>
                          <a:latin typeface="Söhne"/>
                          <a:ea typeface="Söhne"/>
                          <a:cs typeface="Söhne"/>
                          <a:sym typeface="Söhne"/>
                        </a:defRPr>
                      </a:pPr>
                    </a:p>
                    <a:p>
                      <a:pPr algn="l">
                        <a:lnSpc>
                          <a:spcPct val="150000"/>
                        </a:lnSpc>
                        <a:defRPr sz="2000">
                          <a:solidFill>
                            <a:srgbClr val="0D0D0D"/>
                          </a:solidFill>
                          <a:latin typeface="Söhne"/>
                          <a:ea typeface="Söhne"/>
                          <a:cs typeface="Söhne"/>
                          <a:sym typeface="Söhne"/>
                        </a:defRPr>
                      </a:pPr>
                    </a:p>
                    <a:p>
                      <a:pPr algn="l">
                        <a:lnSpc>
                          <a:spcPct val="150000"/>
                        </a:lnSpc>
                        <a:defRPr sz="1600">
                          <a:solidFill>
                            <a:srgbClr val="0D0D0D"/>
                          </a:solidFill>
                          <a:latin typeface="Söhne"/>
                          <a:ea typeface="Söhne"/>
                          <a:cs typeface="Söhne"/>
                          <a:sym typeface="Söhne"/>
                        </a:defRPr>
                      </a:pPr>
                      <a:r>
                        <a:t>IOT based Vehicle Emission Monitoring System at TOLL PLAZA using RFID [2023]</a:t>
                      </a:r>
                    </a:p>
                  </a:txBody>
                  <a:tcPr marL="47625" marR="47625" marT="47625" marB="47625" anchor="t" anchorCtr="0" horzOverflow="overflow">
                    <a:lnT w="38100">
                      <a:solidFill>
                        <a:srgbClr val="FFFFFF"/>
                      </a:solidFill>
                    </a:lnT>
                    <a:solidFill>
                      <a:srgbClr val="D0DEEF"/>
                    </a:solidFill>
                  </a:tcPr>
                </a:tc>
                <a:tc>
                  <a:txBody>
                    <a:bodyPr/>
                    <a:lstStyle/>
                    <a:p>
                      <a:pPr algn="ctr">
                        <a:defRPr sz="1400">
                          <a:sym typeface="Arial"/>
                        </a:defRPr>
                      </a:pPr>
                      <a:r>
                        <a:t>Dr.M.Newlin Rajkumar,Sruthi M.S,Dr .V. Venkatesa kumar</a:t>
                      </a:r>
                    </a:p>
                    <a:p>
                      <a:pPr algn="ctr">
                        <a:defRPr sz="1600">
                          <a:solidFill>
                            <a:srgbClr val="0D0D0D"/>
                          </a:solidFill>
                          <a:latin typeface="Söhne"/>
                          <a:ea typeface="Söhne"/>
                          <a:cs typeface="Söhne"/>
                          <a:sym typeface="Söhne"/>
                        </a:defRPr>
                      </a:pPr>
                    </a:p>
                    <a:p>
                      <a:pPr algn="ctr">
                        <a:defRPr sz="1800">
                          <a:solidFill>
                            <a:srgbClr val="0D0D0D"/>
                          </a:solidFill>
                          <a:latin typeface="Söhne"/>
                          <a:ea typeface="Söhne"/>
                          <a:cs typeface="Söhne"/>
                          <a:sym typeface="Söhne"/>
                        </a:defRPr>
                      </a:pPr>
                    </a:p>
                    <a:p>
                      <a:pPr algn="ctr">
                        <a:defRPr sz="1800">
                          <a:solidFill>
                            <a:srgbClr val="0D0D0D"/>
                          </a:solidFill>
                          <a:latin typeface="Söhne"/>
                          <a:ea typeface="Söhne"/>
                          <a:cs typeface="Söhne"/>
                          <a:sym typeface="Söhne"/>
                        </a:defRPr>
                      </a:pPr>
                    </a:p>
                    <a:p>
                      <a:pPr algn="ctr">
                        <a:defRPr sz="1800">
                          <a:solidFill>
                            <a:srgbClr val="0D0D0D"/>
                          </a:solidFill>
                          <a:latin typeface="Söhne"/>
                          <a:ea typeface="Söhne"/>
                          <a:cs typeface="Söhne"/>
                          <a:sym typeface="Söhne"/>
                        </a:defRPr>
                      </a:pPr>
                    </a:p>
                    <a:p>
                      <a:pPr algn="ctr">
                        <a:defRPr sz="1800">
                          <a:solidFill>
                            <a:srgbClr val="0D0D0D"/>
                          </a:solidFill>
                          <a:latin typeface="Söhne"/>
                          <a:ea typeface="Söhne"/>
                          <a:cs typeface="Söhne"/>
                          <a:sym typeface="Söhne"/>
                        </a:defRPr>
                      </a:pPr>
                      <a:r>
                        <a:t> </a:t>
                      </a:r>
                    </a:p>
                    <a:p>
                      <a:pPr algn="ctr">
                        <a:defRPr sz="1800">
                          <a:solidFill>
                            <a:srgbClr val="0D0D0D"/>
                          </a:solidFill>
                          <a:latin typeface="Söhne"/>
                          <a:ea typeface="Söhne"/>
                          <a:cs typeface="Söhne"/>
                          <a:sym typeface="Söhne"/>
                        </a:defRPr>
                      </a:pPr>
                    </a:p>
                    <a:p>
                      <a:pPr algn="ctr">
                        <a:defRPr sz="1800">
                          <a:solidFill>
                            <a:srgbClr val="0D0D0D"/>
                          </a:solidFill>
                          <a:latin typeface="Söhne"/>
                          <a:ea typeface="Söhne"/>
                          <a:cs typeface="Söhne"/>
                          <a:sym typeface="Söhne"/>
                        </a:defRPr>
                      </a:pPr>
                    </a:p>
                    <a:p>
                      <a:pPr algn="ctr">
                        <a:defRPr sz="1800">
                          <a:solidFill>
                            <a:srgbClr val="0D0D0D"/>
                          </a:solidFill>
                          <a:latin typeface="Söhne"/>
                          <a:ea typeface="Söhne"/>
                          <a:cs typeface="Söhne"/>
                          <a:sym typeface="Söhne"/>
                        </a:defRPr>
                      </a:pPr>
                      <a:r>
                        <a:t>Kamala Somaskehar,</a:t>
                      </a:r>
                    </a:p>
                    <a:p>
                      <a:pPr algn="ctr">
                        <a:defRPr sz="1800">
                          <a:solidFill>
                            <a:srgbClr val="0D0D0D"/>
                          </a:solidFill>
                          <a:latin typeface="Söhne"/>
                          <a:ea typeface="Söhne"/>
                          <a:cs typeface="Söhne"/>
                          <a:sym typeface="Söhne"/>
                        </a:defRPr>
                      </a:pPr>
                      <a:r>
                        <a:t>Kandanuru bindhu and Dr.P.Sreenivasulu</a:t>
                      </a:r>
                    </a:p>
                  </a:txBody>
                  <a:tcPr marL="47625" marR="47625" marT="47625" marB="47625" anchor="t" anchorCtr="0" horzOverflow="overflow">
                    <a:lnT w="38100">
                      <a:solidFill>
                        <a:srgbClr val="FFFFFF"/>
                      </a:solidFill>
                    </a:lnT>
                    <a:solidFill>
                      <a:srgbClr val="D0DEEF"/>
                    </a:solidFill>
                  </a:tcPr>
                </a:tc>
                <a:tc>
                  <a:txBody>
                    <a:bodyPr/>
                    <a:lstStyle/>
                    <a:p>
                      <a:pPr algn="l">
                        <a:defRPr sz="1400">
                          <a:sym typeface="Arial"/>
                        </a:defRPr>
                      </a:pPr>
                      <a:r>
                        <a:t>The main objective of this paper is about detecting the amount of CO2 emitted from the industry and forest fires and finding the most polluted area and pre- detecting the area that may cause forest fire.</a:t>
                      </a:r>
                    </a:p>
                    <a:p>
                      <a:pPr algn="l">
                        <a:defRPr sz="1400">
                          <a:sym typeface="Arial"/>
                        </a:defRPr>
                      </a:pPr>
                    </a:p>
                    <a:p>
                      <a:pPr algn="l">
                        <a:defRPr sz="1400">
                          <a:sym typeface="Arial"/>
                        </a:defRPr>
                      </a:pPr>
                    </a:p>
                    <a:p>
                      <a:pPr algn="l">
                        <a:defRPr sz="1400">
                          <a:sym typeface="Arial"/>
                        </a:defRPr>
                      </a:pPr>
                    </a:p>
                    <a:p>
                      <a:pPr algn="l">
                        <a:defRPr sz="1400">
                          <a:sym typeface="Arial"/>
                        </a:defRPr>
                      </a:pPr>
                    </a:p>
                    <a:p>
                      <a:pPr marL="285750" indent="-285750" algn="l">
                        <a:buSzPct val="100000"/>
                        <a:buFont typeface="Arial"/>
                        <a:buChar char="•"/>
                        <a:defRPr sz="1400">
                          <a:sym typeface="Arial"/>
                        </a:defRPr>
                      </a:pPr>
                      <a:r>
                        <a:t>This paper reviews smart emission sensing systems employed in vehicle, focusing on their design, deployment, and performance evaluation.</a:t>
                      </a:r>
                    </a:p>
                  </a:txBody>
                  <a:tcPr marL="47625" marR="47625" marT="47625" marB="47625" anchor="t" anchorCtr="0" horzOverflow="overflow">
                    <a:lnT w="38100">
                      <a:solidFill>
                        <a:srgbClr val="FFFFFF"/>
                      </a:solidFill>
                    </a:lnT>
                    <a:solidFill>
                      <a:srgbClr val="D0DEEF"/>
                    </a:solidFill>
                  </a:tcPr>
                </a:tc>
                <a:tc>
                  <a:txBody>
                    <a:bodyPr/>
                    <a:lstStyle/>
                    <a:p>
                      <a:pPr marL="285750" indent="-285750" algn="l">
                        <a:buSzPct val="100000"/>
                        <a:buFont typeface="Arial"/>
                        <a:buChar char="•"/>
                        <a:defRPr sz="1400">
                          <a:sym typeface="Arial"/>
                        </a:defRPr>
                      </a:pPr>
                      <a:r>
                        <a:t>Smart sensing.</a:t>
                      </a:r>
                    </a:p>
                    <a:p>
                      <a:pPr marL="285750" indent="-285750" algn="l">
                        <a:buSzPct val="100000"/>
                        <a:buFont typeface="Arial"/>
                        <a:buChar char="•"/>
                        <a:defRPr sz="1400">
                          <a:sym typeface="Arial"/>
                        </a:defRPr>
                      </a:pPr>
                      <a:r>
                        <a:t>Efficient log management.</a:t>
                      </a:r>
                    </a:p>
                    <a:p>
                      <a:pPr marL="285750" indent="-285750" algn="l">
                        <a:buSzPct val="100000"/>
                        <a:buFont typeface="Arial"/>
                        <a:buChar char="•"/>
                        <a:defRPr sz="1400">
                          <a:sym typeface="Arial"/>
                        </a:defRPr>
                      </a:pPr>
                      <a:r>
                        <a:t>Broadcasts the most recent time atmospheric status</a:t>
                      </a:r>
                    </a:p>
                    <a:p>
                      <a:pPr marL="285750" indent="-285750" algn="l">
                        <a:buSzPct val="100000"/>
                        <a:buFont typeface="Arial"/>
                        <a:buChar char="•"/>
                        <a:defRPr sz="1400">
                          <a:sym typeface="Arial"/>
                        </a:defRPr>
                      </a:pPr>
                      <a:r>
                        <a:t>Cost efficient</a:t>
                      </a:r>
                    </a:p>
                    <a:p>
                      <a:pPr algn="l">
                        <a:defRPr sz="1400">
                          <a:sym typeface="Arial"/>
                        </a:defRPr>
                      </a:pPr>
                    </a:p>
                    <a:p>
                      <a:pPr algn="l">
                        <a:defRPr sz="1400">
                          <a:sym typeface="Arial"/>
                        </a:defRPr>
                      </a:pPr>
                    </a:p>
                    <a:p>
                      <a:pPr algn="l">
                        <a:defRPr sz="1400">
                          <a:sym typeface="Arial"/>
                        </a:defRPr>
                      </a:pPr>
                    </a:p>
                    <a:p>
                      <a:pPr algn="l">
                        <a:defRPr sz="1400">
                          <a:sym typeface="Arial"/>
                        </a:defRPr>
                      </a:pPr>
                    </a:p>
                    <a:p>
                      <a:pPr algn="l">
                        <a:defRPr sz="1400">
                          <a:sym typeface="Arial"/>
                        </a:defRPr>
                      </a:pPr>
                    </a:p>
                    <a:p>
                      <a:pPr algn="l">
                        <a:defRPr sz="1400">
                          <a:sym typeface="Arial"/>
                        </a:defRPr>
                      </a:pPr>
                    </a:p>
                    <a:p>
                      <a:pPr marL="285750" indent="-285750" algn="l">
                        <a:buClr>
                          <a:srgbClr val="000000"/>
                        </a:buClr>
                        <a:buSzPct val="100000"/>
                        <a:buFont typeface="Arial"/>
                        <a:buChar char="•"/>
                        <a:defRPr sz="1400">
                          <a:sym typeface="Arial"/>
                        </a:defRPr>
                      </a:pPr>
                      <a:r>
                        <a:t>Smart sensing systems offer real-time monitoring of Emission, send’s vehicle number to the user by using RFID, helping to detect smoke, CO, or NOx promptly.</a:t>
                      </a:r>
                    </a:p>
                  </a:txBody>
                  <a:tcPr marL="47625" marR="47625" marT="47625" marB="47625" anchor="t" anchorCtr="0" horzOverflow="overflow">
                    <a:lnT w="38100">
                      <a:solidFill>
                        <a:srgbClr val="FFFFFF"/>
                      </a:solidFill>
                    </a:lnT>
                    <a:solidFill>
                      <a:srgbClr val="D0DEEF"/>
                    </a:solidFill>
                  </a:tcPr>
                </a:tc>
                <a:tc>
                  <a:txBody>
                    <a:bodyPr/>
                    <a:lstStyle/>
                    <a:p>
                      <a:pPr marL="285750" indent="-285750" algn="l">
                        <a:buSzPct val="100000"/>
                        <a:buFont typeface="Arial"/>
                        <a:buChar char="•"/>
                        <a:defRPr sz="1400">
                          <a:sym typeface="Arial"/>
                        </a:defRPr>
                      </a:pPr>
                      <a:r>
                        <a:t>Only one gas can be detected</a:t>
                      </a:r>
                    </a:p>
                    <a:p>
                      <a:pPr marL="285750" indent="-285750" algn="l">
                        <a:buSzPct val="100000"/>
                        <a:buFont typeface="Arial"/>
                        <a:buChar char="•"/>
                        <a:defRPr sz="1400">
                          <a:sym typeface="Arial"/>
                        </a:defRPr>
                      </a:pPr>
                      <a:r>
                        <a:t>Does not measure the humidity and temperature </a:t>
                      </a:r>
                    </a:p>
                    <a:p>
                      <a:pPr marL="285750" indent="-285750" algn="l">
                        <a:buSzPct val="100000"/>
                        <a:buFont typeface="Arial"/>
                        <a:buChar char="•"/>
                        <a:defRPr sz="1400">
                          <a:sym typeface="Arial"/>
                        </a:defRPr>
                      </a:pPr>
                      <a:r>
                        <a:t>It can withstand till 70% only</a:t>
                      </a:r>
                    </a:p>
                    <a:p>
                      <a:pPr algn="l">
                        <a:defRPr sz="1400">
                          <a:sym typeface="Arial"/>
                        </a:defRPr>
                      </a:pPr>
                    </a:p>
                    <a:p>
                      <a:pPr algn="l">
                        <a:defRPr sz="1400">
                          <a:sym typeface="Arial"/>
                        </a:defRPr>
                      </a:pPr>
                    </a:p>
                    <a:p>
                      <a:pPr algn="l">
                        <a:defRPr sz="1400">
                          <a:sym typeface="Arial"/>
                        </a:defRPr>
                      </a:pPr>
                    </a:p>
                    <a:p>
                      <a:pPr algn="l">
                        <a:defRPr sz="1400">
                          <a:sym typeface="Arial"/>
                        </a:defRPr>
                      </a:pPr>
                    </a:p>
                    <a:p>
                      <a:pPr algn="l">
                        <a:defRPr sz="1400">
                          <a:sym typeface="Arial"/>
                        </a:defRPr>
                      </a:pPr>
                    </a:p>
                    <a:p>
                      <a:pPr algn="l">
                        <a:defRPr sz="1400">
                          <a:sym typeface="Arial"/>
                        </a:defRPr>
                      </a:pPr>
                    </a:p>
                    <a:p>
                      <a:pPr marL="285750" indent="-285750" algn="l">
                        <a:buClr>
                          <a:srgbClr val="000000"/>
                        </a:buClr>
                        <a:buSzPct val="100000"/>
                        <a:buFont typeface="Arial"/>
                        <a:buChar char="•"/>
                        <a:defRPr sz="1400">
                          <a:sym typeface="Arial"/>
                        </a:defRPr>
                      </a:pPr>
                      <a:r>
                        <a:t>Challenges include the high cost of implementation, the need for accurate calibration and maintenance, and need large machineries to implement the task.</a:t>
                      </a:r>
                    </a:p>
                  </a:txBody>
                  <a:tcPr marL="47625" marR="47625" marT="47625" marB="47625" anchor="t" anchorCtr="0" horzOverflow="overflow">
                    <a:lnT w="38100">
                      <a:solidFill>
                        <a:srgbClr val="FFFFFF"/>
                      </a:solidFill>
                    </a:lnT>
                    <a:solidFill>
                      <a:srgbClr val="D0DEEF"/>
                    </a:solidFill>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Google Shape;206;p5"/>
          <p:cNvSpPr txBox="1"/>
          <p:nvPr/>
        </p:nvSpPr>
        <p:spPr>
          <a:xfrm>
            <a:off x="2758445" y="6312319"/>
            <a:ext cx="6675109" cy="81529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p>
            <a:pPr algn="ctr">
              <a:defRPr sz="1600">
                <a:solidFill>
                  <a:srgbClr val="888888"/>
                </a:solidFill>
                <a:latin typeface="Angsana New"/>
                <a:ea typeface="Angsana New"/>
                <a:cs typeface="Angsana New"/>
                <a:sym typeface="Angsana New"/>
              </a:defRPr>
            </a:pPr>
            <a:r>
              <a:t>PROJECT-</a:t>
            </a:r>
            <a:r>
              <a:t>THIRD</a:t>
            </a:r>
            <a:r>
              <a:t>  REVIEW , </a:t>
            </a:r>
          </a:p>
          <a:p>
            <a:pPr algn="ctr">
              <a:defRPr sz="1600">
                <a:solidFill>
                  <a:srgbClr val="888888"/>
                </a:solidFill>
                <a:latin typeface="Angsana New"/>
                <a:ea typeface="Angsana New"/>
                <a:cs typeface="Angsana New"/>
                <a:sym typeface="Angsana New"/>
              </a:defRPr>
            </a:pPr>
            <a:r>
              <a:t>Department of CSE, KGiSL  Institute of Technology, Coimbatore </a:t>
            </a:r>
          </a:p>
          <a:p>
            <a:pPr algn="ctr">
              <a:defRPr sz="1600">
                <a:solidFill>
                  <a:srgbClr val="888888"/>
                </a:solidFill>
                <a:latin typeface="Angsana New"/>
                <a:ea typeface="Angsana New"/>
                <a:cs typeface="Angsana New"/>
                <a:sym typeface="Angsana New"/>
              </a:defRPr>
            </a:pPr>
            <a:r>
              <a:t>                                                                                </a:t>
            </a:r>
          </a:p>
        </p:txBody>
      </p:sp>
      <p:sp>
        <p:nvSpPr>
          <p:cNvPr id="248" name="Google Shape;201;p5"/>
          <p:cNvSpPr txBox="1"/>
          <p:nvPr>
            <p:ph type="title"/>
          </p:nvPr>
        </p:nvSpPr>
        <p:spPr>
          <a:xfrm>
            <a:off x="158510" y="17118"/>
            <a:ext cx="10515604" cy="844697"/>
          </a:xfrm>
          <a:prstGeom prst="rect">
            <a:avLst/>
          </a:prstGeom>
        </p:spPr>
        <p:txBody>
          <a:bodyPr/>
          <a:lstStyle>
            <a:lvl1pPr indent="84133">
              <a:defRPr>
                <a:latin typeface="Century Schoolbook"/>
                <a:ea typeface="Century Schoolbook"/>
                <a:cs typeface="Century Schoolbook"/>
                <a:sym typeface="Century Schoolbook"/>
              </a:defRPr>
            </a:lvl1pPr>
          </a:lstStyle>
          <a:p>
            <a:pPr/>
            <a:r>
              <a:t>Literature Survey</a:t>
            </a:r>
          </a:p>
        </p:txBody>
      </p:sp>
      <p:pic>
        <p:nvPicPr>
          <p:cNvPr id="249" name="Google Shape;205;p5" descr="Google Shape;205;p5"/>
          <p:cNvPicPr>
            <a:picLocks noChangeAspect="1"/>
          </p:cNvPicPr>
          <p:nvPr/>
        </p:nvPicPr>
        <p:blipFill>
          <a:blip r:embed="rId2">
            <a:extLst/>
          </a:blip>
          <a:stretch>
            <a:fillRect/>
          </a:stretch>
        </p:blipFill>
        <p:spPr>
          <a:xfrm>
            <a:off x="11049000" y="0"/>
            <a:ext cx="1143000" cy="1203962"/>
          </a:xfrm>
          <a:prstGeom prst="rect">
            <a:avLst/>
          </a:prstGeom>
          <a:ln w="12700">
            <a:miter lim="400000"/>
          </a:ln>
        </p:spPr>
      </p:pic>
      <p:graphicFrame>
        <p:nvGraphicFramePr>
          <p:cNvPr id="250" name="Content Placeholder 6"/>
          <p:cNvGraphicFramePr/>
          <p:nvPr/>
        </p:nvGraphicFramePr>
        <p:xfrm>
          <a:off x="903521" y="671058"/>
          <a:ext cx="10384959" cy="5639278"/>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536879"/>
                <a:gridCol w="1666710"/>
                <a:gridCol w="2067123"/>
                <a:gridCol w="2076483"/>
                <a:gridCol w="2037763"/>
              </a:tblGrid>
              <a:tr h="331503">
                <a:tc>
                  <a:txBody>
                    <a:bodyPr/>
                    <a:lstStyle/>
                    <a:p>
                      <a:pPr algn="l">
                        <a:defRPr sz="1800"/>
                      </a:pPr>
                      <a:r>
                        <a:rPr b="1" sz="1600">
                          <a:solidFill>
                            <a:srgbClr val="0000FF"/>
                          </a:solidFill>
                          <a:latin typeface="Times New Roman"/>
                          <a:ea typeface="Times New Roman"/>
                          <a:cs typeface="Times New Roman"/>
                          <a:sym typeface="Times New Roman"/>
                        </a:rPr>
                        <a:t>Name of the Paper</a:t>
                      </a:r>
                    </a:p>
                  </a:txBody>
                  <a:tcPr marL="47625" marR="47625" marT="47625" marB="47625" anchor="t" anchorCtr="0" horzOverflow="overflow">
                    <a:lnB w="38100">
                      <a:solidFill>
                        <a:srgbClr val="FFFFFF"/>
                      </a:solidFill>
                    </a:lnB>
                    <a:solidFill>
                      <a:schemeClr val="accent5"/>
                    </a:solidFill>
                  </a:tcPr>
                </a:tc>
                <a:tc>
                  <a:txBody>
                    <a:bodyPr/>
                    <a:lstStyle/>
                    <a:p>
                      <a:pPr algn="l">
                        <a:defRPr sz="1800"/>
                      </a:pPr>
                      <a:r>
                        <a:rPr b="1" sz="1600">
                          <a:solidFill>
                            <a:srgbClr val="0000FF"/>
                          </a:solidFill>
                          <a:latin typeface="Times New Roman"/>
                          <a:ea typeface="Times New Roman"/>
                          <a:cs typeface="Times New Roman"/>
                          <a:sym typeface="Times New Roman"/>
                        </a:rPr>
                        <a:t>Author</a:t>
                      </a:r>
                    </a:p>
                  </a:txBody>
                  <a:tcPr marL="47625" marR="47625" marT="47625" marB="47625" anchor="t" anchorCtr="0" horzOverflow="overflow">
                    <a:lnB w="38100">
                      <a:solidFill>
                        <a:srgbClr val="FFFFFF"/>
                      </a:solidFill>
                    </a:lnB>
                    <a:solidFill>
                      <a:schemeClr val="accent5"/>
                    </a:solidFill>
                  </a:tcPr>
                </a:tc>
                <a:tc>
                  <a:txBody>
                    <a:bodyPr/>
                    <a:lstStyle/>
                    <a:p>
                      <a:pPr algn="l">
                        <a:defRPr sz="1800"/>
                      </a:pPr>
                      <a:r>
                        <a:rPr b="1" sz="1600">
                          <a:solidFill>
                            <a:srgbClr val="0000FF"/>
                          </a:solidFill>
                          <a:latin typeface="Times New Roman"/>
                          <a:ea typeface="Times New Roman"/>
                          <a:cs typeface="Times New Roman"/>
                          <a:sym typeface="Times New Roman"/>
                        </a:rPr>
                        <a:t>About the work</a:t>
                      </a:r>
                    </a:p>
                  </a:txBody>
                  <a:tcPr marL="47625" marR="47625" marT="47625" marB="47625" anchor="t" anchorCtr="0" horzOverflow="overflow">
                    <a:lnB w="38100">
                      <a:solidFill>
                        <a:srgbClr val="FFFFFF"/>
                      </a:solidFill>
                    </a:lnB>
                    <a:solidFill>
                      <a:schemeClr val="accent5"/>
                    </a:solidFill>
                  </a:tcPr>
                </a:tc>
                <a:tc>
                  <a:txBody>
                    <a:bodyPr/>
                    <a:lstStyle/>
                    <a:p>
                      <a:pPr algn="l">
                        <a:defRPr sz="1800"/>
                      </a:pPr>
                      <a:r>
                        <a:rPr b="1" sz="1600">
                          <a:solidFill>
                            <a:srgbClr val="0000FF"/>
                          </a:solidFill>
                          <a:latin typeface="Times New Roman"/>
                          <a:ea typeface="Times New Roman"/>
                          <a:cs typeface="Times New Roman"/>
                          <a:sym typeface="Times New Roman"/>
                        </a:rPr>
                        <a:t>Advantage </a:t>
                      </a:r>
                    </a:p>
                  </a:txBody>
                  <a:tcPr marL="47625" marR="47625" marT="47625" marB="47625" anchor="t" anchorCtr="0" horzOverflow="overflow">
                    <a:lnB w="38100">
                      <a:solidFill>
                        <a:srgbClr val="FFFFFF"/>
                      </a:solidFill>
                    </a:lnB>
                    <a:solidFill>
                      <a:schemeClr val="accent5"/>
                    </a:solidFill>
                  </a:tcPr>
                </a:tc>
                <a:tc>
                  <a:txBody>
                    <a:bodyPr/>
                    <a:lstStyle/>
                    <a:p>
                      <a:pPr algn="l">
                        <a:defRPr sz="1800"/>
                      </a:pPr>
                      <a:r>
                        <a:rPr b="1" sz="1600">
                          <a:solidFill>
                            <a:srgbClr val="0000FF"/>
                          </a:solidFill>
                          <a:latin typeface="Times New Roman"/>
                          <a:ea typeface="Times New Roman"/>
                          <a:cs typeface="Times New Roman"/>
                          <a:sym typeface="Times New Roman"/>
                        </a:rPr>
                        <a:t>Disadvantage</a:t>
                      </a:r>
                    </a:p>
                  </a:txBody>
                  <a:tcPr marL="47625" marR="47625" marT="47625" marB="47625" anchor="t" anchorCtr="0" horzOverflow="overflow">
                    <a:lnB w="38100">
                      <a:solidFill>
                        <a:srgbClr val="FFFFFF"/>
                      </a:solidFill>
                    </a:lnB>
                    <a:solidFill>
                      <a:schemeClr val="accent5"/>
                    </a:solidFill>
                  </a:tcPr>
                </a:tc>
              </a:tr>
              <a:tr h="5307774">
                <a:tc>
                  <a:txBody>
                    <a:bodyPr/>
                    <a:lstStyle/>
                    <a:p>
                      <a:pPr algn="l">
                        <a:lnSpc>
                          <a:spcPct val="150000"/>
                        </a:lnSpc>
                        <a:defRPr sz="1600">
                          <a:sym typeface="Arial"/>
                        </a:defRPr>
                      </a:pPr>
                      <a:r>
                        <a:t>Vehicle Pollution Monitoring System using IOT [2020]</a:t>
                      </a:r>
                    </a:p>
                    <a:p>
                      <a:pPr algn="l">
                        <a:lnSpc>
                          <a:spcPct val="150000"/>
                        </a:lnSpc>
                        <a:defRPr sz="1600">
                          <a:sym typeface="Arial"/>
                        </a:defRPr>
                      </a:pPr>
                    </a:p>
                    <a:p>
                      <a:pPr algn="l">
                        <a:lnSpc>
                          <a:spcPct val="150000"/>
                        </a:lnSpc>
                        <a:defRPr sz="1600">
                          <a:sym typeface="Arial"/>
                        </a:defRPr>
                      </a:pPr>
                    </a:p>
                    <a:p>
                      <a:pPr algn="l">
                        <a:lnSpc>
                          <a:spcPct val="150000"/>
                        </a:lnSpc>
                        <a:defRPr sz="1600">
                          <a:sym typeface="Arial"/>
                        </a:defRPr>
                      </a:pPr>
                    </a:p>
                    <a:p>
                      <a:pPr algn="l">
                        <a:lnSpc>
                          <a:spcPct val="150000"/>
                        </a:lnSpc>
                        <a:defRPr sz="1600">
                          <a:sym typeface="Arial"/>
                        </a:defRPr>
                      </a:pPr>
                    </a:p>
                    <a:p>
                      <a:pPr algn="l">
                        <a:lnSpc>
                          <a:spcPct val="150000"/>
                        </a:lnSpc>
                        <a:defRPr sz="1600">
                          <a:sym typeface="Arial"/>
                        </a:defRPr>
                      </a:pPr>
                    </a:p>
                    <a:p>
                      <a:pPr algn="l">
                        <a:lnSpc>
                          <a:spcPct val="150000"/>
                        </a:lnSpc>
                        <a:defRPr sz="1600">
                          <a:sym typeface="Arial"/>
                        </a:defRPr>
                      </a:pPr>
                    </a:p>
                    <a:p>
                      <a:pPr algn="l">
                        <a:lnSpc>
                          <a:spcPct val="150000"/>
                        </a:lnSpc>
                        <a:defRPr sz="1600">
                          <a:sym typeface="Arial"/>
                        </a:defRPr>
                      </a:pPr>
                      <a:r>
                        <a:t>Vehicle pollution Monitoring System using IOT [2022]</a:t>
                      </a:r>
                    </a:p>
                  </a:txBody>
                  <a:tcPr marL="47625" marR="47625" marT="47625" marB="47625" anchor="t" anchorCtr="0" horzOverflow="overflow">
                    <a:lnT w="38100">
                      <a:solidFill>
                        <a:srgbClr val="FFFFFF"/>
                      </a:solidFill>
                    </a:lnT>
                    <a:solidFill>
                      <a:srgbClr val="D0DEEF"/>
                    </a:solidFill>
                  </a:tcPr>
                </a:tc>
                <a:tc>
                  <a:txBody>
                    <a:bodyPr/>
                    <a:lstStyle/>
                    <a:p>
                      <a:pPr algn="ctr">
                        <a:defRPr sz="1600">
                          <a:sym typeface="Arial"/>
                        </a:defRPr>
                      </a:pPr>
                      <a:r>
                        <a:t>Suvitha vani p,</a:t>
                      </a:r>
                      <a:endParaRPr sz="1800"/>
                    </a:p>
                    <a:p>
                      <a:pPr algn="ctr">
                        <a:defRPr sz="1600">
                          <a:sym typeface="Arial"/>
                        </a:defRPr>
                      </a:pPr>
                      <a:r>
                        <a:t>Karthika S ,Nabhanya K ,</a:t>
                      </a:r>
                      <a:endParaRPr sz="1800"/>
                    </a:p>
                    <a:p>
                      <a:pPr algn="ctr">
                        <a:defRPr sz="1600">
                          <a:sym typeface="Arial"/>
                        </a:defRPr>
                      </a:pPr>
                      <a:r>
                        <a:t>Gowtham Ram S  </a:t>
                      </a:r>
                      <a:endParaRPr sz="1800"/>
                    </a:p>
                    <a:p>
                      <a:pPr algn="ctr">
                        <a:defRPr sz="1800">
                          <a:sym typeface="Arial"/>
                        </a:defRPr>
                      </a:pPr>
                    </a:p>
                    <a:p>
                      <a:pPr algn="ctr">
                        <a:defRPr sz="1800">
                          <a:sym typeface="Arial"/>
                        </a:defRPr>
                      </a:pPr>
                    </a:p>
                    <a:p>
                      <a:pPr algn="ctr">
                        <a:defRPr sz="1800">
                          <a:sym typeface="Arial"/>
                        </a:defRPr>
                      </a:pPr>
                    </a:p>
                    <a:p>
                      <a:pPr algn="ctr">
                        <a:defRPr sz="1800">
                          <a:sym typeface="Arial"/>
                        </a:defRPr>
                      </a:pPr>
                    </a:p>
                    <a:p>
                      <a:pPr algn="ctr">
                        <a:defRPr sz="1800">
                          <a:sym typeface="Arial"/>
                        </a:defRPr>
                      </a:pPr>
                    </a:p>
                    <a:p>
                      <a:pPr algn="ctr">
                        <a:defRPr sz="1800">
                          <a:sym typeface="Arial"/>
                        </a:defRPr>
                      </a:pPr>
                    </a:p>
                    <a:p>
                      <a:pPr algn="ctr">
                        <a:defRPr sz="1800">
                          <a:sym typeface="Arial"/>
                        </a:defRPr>
                      </a:pPr>
                    </a:p>
                    <a:p>
                      <a:pPr algn="ctr">
                        <a:defRPr sz="1800">
                          <a:sym typeface="Arial"/>
                        </a:defRPr>
                      </a:pPr>
                    </a:p>
                    <a:p>
                      <a:pPr algn="ctr">
                        <a:defRPr sz="1600">
                          <a:sym typeface="Arial"/>
                        </a:defRPr>
                      </a:pPr>
                      <a:r>
                        <a:t>Bharathraj P,</a:t>
                      </a:r>
                      <a:endParaRPr sz="1800"/>
                    </a:p>
                    <a:p>
                      <a:pPr algn="ctr">
                        <a:defRPr sz="1600">
                          <a:sym typeface="Arial"/>
                        </a:defRPr>
                      </a:pPr>
                      <a:r>
                        <a:t>Arun Prasad V S, </a:t>
                      </a:r>
                      <a:endParaRPr sz="1800"/>
                    </a:p>
                    <a:p>
                      <a:pPr algn="ctr">
                        <a:defRPr sz="1600">
                          <a:sym typeface="Arial"/>
                        </a:defRPr>
                      </a:pPr>
                      <a:r>
                        <a:t>Aswin kumar M</a:t>
                      </a:r>
                    </a:p>
                  </a:txBody>
                  <a:tcPr marL="47625" marR="47625" marT="47625" marB="47625" anchor="t" anchorCtr="0" horzOverflow="overflow">
                    <a:lnT w="38100">
                      <a:solidFill>
                        <a:srgbClr val="FFFFFF"/>
                      </a:solidFill>
                    </a:lnT>
                    <a:solidFill>
                      <a:srgbClr val="D0DEEF"/>
                    </a:solidFill>
                  </a:tcPr>
                </a:tc>
                <a:tc>
                  <a:txBody>
                    <a:bodyPr/>
                    <a:lstStyle/>
                    <a:p>
                      <a:pPr algn="l">
                        <a:defRPr sz="1400">
                          <a:sym typeface="Arial"/>
                        </a:defRPr>
                      </a:pPr>
                      <a:r>
                        <a:t>This paper is about the level of CO Emitted</a:t>
                      </a:r>
                    </a:p>
                    <a:p>
                      <a:pPr algn="l">
                        <a:defRPr sz="1400">
                          <a:sym typeface="Arial"/>
                        </a:defRPr>
                      </a:pPr>
                      <a:r>
                        <a:t>from the vehicle if the level is above the gov standards the user will get notified.</a:t>
                      </a:r>
                    </a:p>
                    <a:p>
                      <a:pPr algn="l">
                        <a:defRPr sz="1400">
                          <a:sym typeface="Arial"/>
                        </a:defRPr>
                      </a:pPr>
                    </a:p>
                    <a:p>
                      <a:pPr algn="l">
                        <a:defRPr sz="1400">
                          <a:sym typeface="Arial"/>
                        </a:defRPr>
                      </a:pPr>
                    </a:p>
                    <a:p>
                      <a:pPr algn="l">
                        <a:defRPr sz="1400">
                          <a:sym typeface="Arial"/>
                        </a:defRPr>
                      </a:pPr>
                    </a:p>
                    <a:p>
                      <a:pPr algn="l">
                        <a:defRPr sz="1400">
                          <a:sym typeface="Arial"/>
                        </a:defRPr>
                      </a:pPr>
                    </a:p>
                    <a:p>
                      <a:pPr algn="l">
                        <a:defRPr sz="1400">
                          <a:sym typeface="Arial"/>
                        </a:defRPr>
                      </a:pPr>
                    </a:p>
                    <a:p>
                      <a:pPr algn="l">
                        <a:defRPr sz="1400">
                          <a:sym typeface="Arial"/>
                        </a:defRPr>
                      </a:pPr>
                    </a:p>
                    <a:p>
                      <a:pPr algn="l">
                        <a:defRPr sz="1400">
                          <a:sym typeface="Arial"/>
                        </a:defRPr>
                      </a:pPr>
                      <a:r>
                        <a:t> </a:t>
                      </a:r>
                    </a:p>
                    <a:p>
                      <a:pPr algn="l">
                        <a:defRPr sz="1400">
                          <a:sym typeface="Arial"/>
                        </a:defRPr>
                      </a:pPr>
                    </a:p>
                    <a:p>
                      <a:pPr algn="l">
                        <a:defRPr sz="1400">
                          <a:sym typeface="Arial"/>
                        </a:defRPr>
                      </a:pPr>
                      <a:r>
                        <a:t>This paper is about the level of CO2 Emitted</a:t>
                      </a:r>
                    </a:p>
                    <a:p>
                      <a:pPr algn="l">
                        <a:defRPr sz="1400">
                          <a:sym typeface="Arial"/>
                        </a:defRPr>
                      </a:pPr>
                      <a:r>
                        <a:t>from the vehicle if the level is above the gov standards the user will get notified.</a:t>
                      </a:r>
                    </a:p>
                  </a:txBody>
                  <a:tcPr marL="47625" marR="47625" marT="47625" marB="47625" anchor="t" anchorCtr="0" horzOverflow="overflow">
                    <a:lnT w="38100">
                      <a:solidFill>
                        <a:srgbClr val="FFFFFF"/>
                      </a:solidFill>
                    </a:lnT>
                    <a:solidFill>
                      <a:srgbClr val="D0DEEF"/>
                    </a:solidFill>
                  </a:tcPr>
                </a:tc>
                <a:tc>
                  <a:txBody>
                    <a:bodyPr/>
                    <a:lstStyle/>
                    <a:p>
                      <a:pPr marL="285750" indent="-285750" algn="l">
                        <a:buClr>
                          <a:srgbClr val="000000"/>
                        </a:buClr>
                        <a:buSzPct val="100000"/>
                        <a:buFont typeface="Arial"/>
                        <a:buChar char="•"/>
                        <a:defRPr sz="1400">
                          <a:sym typeface="Arial"/>
                        </a:defRPr>
                      </a:pPr>
                      <a:r>
                        <a:t>It is a system with the low costs </a:t>
                      </a:r>
                    </a:p>
                    <a:p>
                      <a:pPr marL="285750" indent="-285750" algn="l">
                        <a:buSzPct val="100000"/>
                        <a:buFont typeface="Arial"/>
                        <a:buChar char="•"/>
                        <a:defRPr sz="1400">
                          <a:sym typeface="Arial"/>
                        </a:defRPr>
                      </a:pPr>
                      <a:r>
                        <a:t>Unacceptable vehicle emissions can be reduced to 98%</a:t>
                      </a:r>
                    </a:p>
                    <a:p>
                      <a:pPr marL="285750" indent="-285750" algn="l">
                        <a:buSzPct val="100000"/>
                        <a:buFont typeface="Arial"/>
                        <a:buChar char="•"/>
                        <a:defRPr sz="1400">
                          <a:sym typeface="Arial"/>
                        </a:defRPr>
                      </a:pPr>
                      <a:r>
                        <a:t>The emission of the vehicles can be easily tested in advance by the vehicle owner without a visit to RTO office.</a:t>
                      </a:r>
                    </a:p>
                    <a:p>
                      <a:pPr algn="l">
                        <a:defRPr sz="1400">
                          <a:sym typeface="Arial"/>
                        </a:defRPr>
                      </a:pPr>
                    </a:p>
                    <a:p>
                      <a:pPr marL="285750" indent="-285750" algn="l">
                        <a:buClr>
                          <a:srgbClr val="000000"/>
                        </a:buClr>
                        <a:buSzPct val="100000"/>
                        <a:buFont typeface="Arial"/>
                        <a:buChar char="•"/>
                        <a:defRPr sz="1400">
                          <a:sym typeface="Arial"/>
                        </a:defRPr>
                      </a:pPr>
                      <a:r>
                        <a:t>It is a system with the low costs </a:t>
                      </a:r>
                    </a:p>
                    <a:p>
                      <a:pPr marL="285750" indent="-285750" algn="l">
                        <a:buSzPct val="100000"/>
                        <a:buFont typeface="Arial"/>
                        <a:buChar char="•"/>
                        <a:defRPr sz="1400">
                          <a:sym typeface="Arial"/>
                        </a:defRPr>
                      </a:pPr>
                      <a:r>
                        <a:t>Unacceptable vehicle emissions can be reduced to 98%</a:t>
                      </a:r>
                    </a:p>
                    <a:p>
                      <a:pPr marL="285750" indent="-285750" algn="l">
                        <a:buSzPct val="100000"/>
                        <a:buFont typeface="Arial"/>
                        <a:buChar char="•"/>
                        <a:defRPr sz="1400">
                          <a:sym typeface="Arial"/>
                        </a:defRPr>
                      </a:pPr>
                      <a:r>
                        <a:t>The emission of the vehicles can be easily tested in advance by the vehicle owner without a visit to RTO office.</a:t>
                      </a:r>
                    </a:p>
                  </a:txBody>
                  <a:tcPr marL="47625" marR="47625" marT="47625" marB="47625" anchor="t" anchorCtr="0" horzOverflow="overflow">
                    <a:lnT w="38100">
                      <a:solidFill>
                        <a:srgbClr val="FFFFFF"/>
                      </a:solidFill>
                    </a:lnT>
                    <a:solidFill>
                      <a:srgbClr val="D0DEEF"/>
                    </a:solidFill>
                  </a:tcPr>
                </a:tc>
                <a:tc>
                  <a:txBody>
                    <a:bodyPr/>
                    <a:lstStyle/>
                    <a:p>
                      <a:pPr marL="285750" indent="-285750" algn="l">
                        <a:buClr>
                          <a:srgbClr val="000000"/>
                        </a:buClr>
                        <a:buSzPct val="100000"/>
                        <a:buFont typeface="Arial"/>
                        <a:buChar char="•"/>
                        <a:defRPr sz="1400">
                          <a:sym typeface="Arial"/>
                        </a:defRPr>
                      </a:pPr>
                      <a:r>
                        <a:t>Only one type of gas is detected.</a:t>
                      </a:r>
                    </a:p>
                    <a:p>
                      <a:pPr marL="285750" indent="-285750" algn="l">
                        <a:buClr>
                          <a:srgbClr val="000000"/>
                        </a:buClr>
                        <a:buSzPct val="100000"/>
                        <a:buFont typeface="Arial"/>
                        <a:buChar char="•"/>
                        <a:defRPr sz="1400">
                          <a:sym typeface="Arial"/>
                        </a:defRPr>
                      </a:pPr>
                      <a:r>
                        <a:t>The system can withstand only in temperature less than 70%</a:t>
                      </a:r>
                    </a:p>
                    <a:p>
                      <a:pPr algn="l">
                        <a:defRPr sz="1400">
                          <a:sym typeface="Arial"/>
                        </a:defRPr>
                      </a:pPr>
                    </a:p>
                    <a:p>
                      <a:pPr algn="l">
                        <a:defRPr sz="1400">
                          <a:sym typeface="Arial"/>
                        </a:defRPr>
                      </a:pPr>
                    </a:p>
                    <a:p>
                      <a:pPr algn="l">
                        <a:defRPr sz="1400">
                          <a:sym typeface="Arial"/>
                        </a:defRPr>
                      </a:pPr>
                    </a:p>
                    <a:p>
                      <a:pPr algn="l">
                        <a:defRPr sz="1400">
                          <a:sym typeface="Arial"/>
                        </a:defRPr>
                      </a:pPr>
                    </a:p>
                    <a:p>
                      <a:pPr algn="l">
                        <a:defRPr sz="1400">
                          <a:sym typeface="Arial"/>
                        </a:defRPr>
                      </a:pPr>
                    </a:p>
                    <a:p>
                      <a:pPr algn="l">
                        <a:defRPr sz="1400">
                          <a:sym typeface="Arial"/>
                        </a:defRPr>
                      </a:pPr>
                    </a:p>
                    <a:p>
                      <a:pPr algn="l">
                        <a:defRPr sz="1400">
                          <a:sym typeface="Arial"/>
                        </a:defRPr>
                      </a:pPr>
                    </a:p>
                    <a:p>
                      <a:pPr algn="l">
                        <a:defRPr sz="1400">
                          <a:sym typeface="Arial"/>
                        </a:defRPr>
                      </a:pPr>
                    </a:p>
                    <a:p>
                      <a:pPr marL="285750" indent="-285750" algn="l">
                        <a:buClr>
                          <a:srgbClr val="000000"/>
                        </a:buClr>
                        <a:buSzPct val="100000"/>
                        <a:buFont typeface="Arial"/>
                        <a:buChar char="•"/>
                        <a:defRPr sz="1400">
                          <a:sym typeface="Arial"/>
                        </a:defRPr>
                      </a:pPr>
                      <a:r>
                        <a:t>Only one type of gas is detected.</a:t>
                      </a:r>
                    </a:p>
                    <a:p>
                      <a:pPr marL="285750" indent="-285750" algn="l">
                        <a:buClr>
                          <a:srgbClr val="000000"/>
                        </a:buClr>
                        <a:buSzPct val="100000"/>
                        <a:buFont typeface="Arial"/>
                        <a:buChar char="•"/>
                        <a:defRPr sz="1400">
                          <a:sym typeface="Arial"/>
                        </a:defRPr>
                      </a:pPr>
                      <a:r>
                        <a:t>The system can withstand only in temperature less than 70%</a:t>
                      </a:r>
                    </a:p>
                  </a:txBody>
                  <a:tcPr marL="47625" marR="47625" marT="47625" marB="47625" anchor="t" anchorCtr="0" horzOverflow="overflow">
                    <a:lnT w="38100">
                      <a:solidFill>
                        <a:srgbClr val="FFFFFF"/>
                      </a:solidFill>
                    </a:lnT>
                    <a:solidFill>
                      <a:srgbClr val="D0DEEF"/>
                    </a:solidFill>
                  </a:tcPr>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Google Shape;215;p6"/>
          <p:cNvSpPr txBox="1"/>
          <p:nvPr/>
        </p:nvSpPr>
        <p:spPr>
          <a:xfrm>
            <a:off x="2758445" y="6166728"/>
            <a:ext cx="6675109" cy="57399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p>
            <a:pPr algn="ctr">
              <a:defRPr sz="1600">
                <a:solidFill>
                  <a:srgbClr val="888888"/>
                </a:solidFill>
                <a:latin typeface="Angsana New"/>
                <a:ea typeface="Angsana New"/>
                <a:cs typeface="Angsana New"/>
                <a:sym typeface="Angsana New"/>
              </a:defRPr>
            </a:pPr>
            <a:r>
              <a:t>PROJECT-</a:t>
            </a:r>
            <a:r>
              <a:t>THIRD</a:t>
            </a:r>
            <a:r>
              <a:t> REVIEW , </a:t>
            </a:r>
          </a:p>
          <a:p>
            <a:pPr algn="ctr">
              <a:defRPr sz="1600">
                <a:solidFill>
                  <a:srgbClr val="888888"/>
                </a:solidFill>
                <a:latin typeface="Angsana New"/>
                <a:ea typeface="Angsana New"/>
                <a:cs typeface="Angsana New"/>
                <a:sym typeface="Angsana New"/>
              </a:defRPr>
            </a:pPr>
            <a:r>
              <a:t>Department of CSE, KGiSL  Institute of Technology, Coimbatore </a:t>
            </a:r>
          </a:p>
        </p:txBody>
      </p:sp>
      <p:sp>
        <p:nvSpPr>
          <p:cNvPr id="253" name="Google Shape;211;p6"/>
          <p:cNvSpPr txBox="1"/>
          <p:nvPr>
            <p:ph type="title"/>
          </p:nvPr>
        </p:nvSpPr>
        <p:spPr>
          <a:xfrm>
            <a:off x="134815" y="111906"/>
            <a:ext cx="10515601" cy="844697"/>
          </a:xfrm>
          <a:prstGeom prst="rect">
            <a:avLst/>
          </a:prstGeom>
        </p:spPr>
        <p:txBody>
          <a:bodyPr/>
          <a:lstStyle>
            <a:lvl1pPr>
              <a:defRPr>
                <a:latin typeface="Century Schoolbook"/>
                <a:ea typeface="Century Schoolbook"/>
                <a:cs typeface="Century Schoolbook"/>
                <a:sym typeface="Century Schoolbook"/>
              </a:defRPr>
            </a:lvl1pPr>
          </a:lstStyle>
          <a:p>
            <a:pPr/>
            <a:r>
              <a:t>PROPOSED SYSTEM  </a:t>
            </a:r>
          </a:p>
        </p:txBody>
      </p:sp>
      <p:pic>
        <p:nvPicPr>
          <p:cNvPr id="254" name="Google Shape;214;p6" descr="Google Shape;214;p6"/>
          <p:cNvPicPr>
            <a:picLocks noChangeAspect="1"/>
          </p:cNvPicPr>
          <p:nvPr/>
        </p:nvPicPr>
        <p:blipFill>
          <a:blip r:embed="rId2">
            <a:extLst/>
          </a:blip>
          <a:stretch>
            <a:fillRect/>
          </a:stretch>
        </p:blipFill>
        <p:spPr>
          <a:xfrm>
            <a:off x="11049000" y="0"/>
            <a:ext cx="1143000" cy="1203962"/>
          </a:xfrm>
          <a:prstGeom prst="rect">
            <a:avLst/>
          </a:prstGeom>
          <a:ln w="12700">
            <a:miter lim="400000"/>
          </a:ln>
        </p:spPr>
      </p:pic>
      <p:sp>
        <p:nvSpPr>
          <p:cNvPr id="255" name="Rectangle 1"/>
          <p:cNvSpPr txBox="1"/>
          <p:nvPr/>
        </p:nvSpPr>
        <p:spPr>
          <a:xfrm>
            <a:off x="592679" y="882223"/>
            <a:ext cx="10493541" cy="4879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just">
              <a:defRPr b="0">
                <a:solidFill>
                  <a:srgbClr val="0D0D0D"/>
                </a:solidFill>
                <a:latin typeface="Söhne"/>
                <a:ea typeface="Söhne"/>
                <a:cs typeface="Söhne"/>
                <a:sym typeface="Söhne"/>
              </a:defRPr>
            </a:lvl1pPr>
          </a:lstStyle>
          <a:p>
            <a:pPr/>
            <a:r>
              <a:t>In this system Mq2, Mq7, Mq135 sensors placed at the vehicle exhaust, monitor the hydrocarbon, carbon monoxide and nitrogen oxide value emitted from the exhaust. The analog value received from the sensors is processed by the controller with wifi connection to the internet. The value obtained from the sensors is continuously updated to LCD and cloud. When the value obtained from the sensor reaches the threshold limit, the controller will give engine service alert to the user through LCD in the instrument cluster . The Node MCU connected to the sensors helps to update the value obtained from the sensors to cloud when wifi is connected to the internet. The value is continuously updated to vehicle instrument cluster, when the value reaches the threshold limit set by the government, it will indicate it to the vehicle owner. When the vehicle owner ignores the alert, the entire details will be shared with the transport office.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ADVANTAGES OF PROPOSED SYSTEM"/>
          <p:cNvSpPr txBox="1"/>
          <p:nvPr>
            <p:ph type="ctrTitle"/>
          </p:nvPr>
        </p:nvSpPr>
        <p:spPr>
          <a:xfrm>
            <a:off x="291766" y="-1626468"/>
            <a:ext cx="11085935" cy="2560474"/>
          </a:xfrm>
          <a:prstGeom prst="rect">
            <a:avLst/>
          </a:prstGeom>
        </p:spPr>
        <p:txBody>
          <a:bodyPr/>
          <a:lstStyle>
            <a:lvl1pPr algn="l">
              <a:defRPr sz="4200">
                <a:latin typeface="Century Schoolbook"/>
                <a:ea typeface="Century Schoolbook"/>
                <a:cs typeface="Century Schoolbook"/>
                <a:sym typeface="Century Schoolbook"/>
              </a:defRPr>
            </a:lvl1pPr>
          </a:lstStyle>
          <a:p>
            <a:pPr/>
            <a:r>
              <a:t>ADVANTAGES OF PROPOSED SYSTEM  </a:t>
            </a:r>
          </a:p>
        </p:txBody>
      </p:sp>
      <p:sp>
        <p:nvSpPr>
          <p:cNvPr id="258" name="Compact in size and Low Maintenance.…"/>
          <p:cNvSpPr txBox="1"/>
          <p:nvPr>
            <p:ph type="subTitle" idx="1"/>
          </p:nvPr>
        </p:nvSpPr>
        <p:spPr>
          <a:xfrm>
            <a:off x="445795" y="1279748"/>
            <a:ext cx="11085935" cy="5486880"/>
          </a:xfrm>
          <a:prstGeom prst="rect">
            <a:avLst/>
          </a:prstGeom>
        </p:spPr>
        <p:txBody>
          <a:bodyPr/>
          <a:lstStyle/>
          <a:p>
            <a:pPr marL="320841" indent="-320841" algn="just">
              <a:buSzPct val="100000"/>
              <a:buAutoNum type="arabicPeriod" startAt="1"/>
              <a:defRPr sz="2800"/>
            </a:pPr>
            <a:r>
              <a:t>Compact in size and Low Maintenance.</a:t>
            </a:r>
          </a:p>
          <a:p>
            <a:pPr marL="320841" indent="-320841" algn="just">
              <a:buSzPct val="100000"/>
              <a:buAutoNum type="arabicPeriod" startAt="1"/>
              <a:defRPr sz="2800"/>
            </a:pPr>
            <a:r>
              <a:t>Not Necessary to visit Emission station every time for testing pollution.</a:t>
            </a:r>
          </a:p>
          <a:p>
            <a:pPr marL="320841" indent="-320841" algn="just">
              <a:buSzPct val="100000"/>
              <a:buAutoNum type="arabicPeriod" startAt="1"/>
              <a:defRPr sz="2800"/>
            </a:pPr>
            <a:r>
              <a:t>Very Economy only low level Initial Investment is needed.</a:t>
            </a:r>
          </a:p>
          <a:p>
            <a:pPr marL="320841" indent="-320841" algn="just">
              <a:buSzPct val="100000"/>
              <a:buAutoNum type="arabicPeriod" startAt="1"/>
              <a:defRPr sz="2800"/>
            </a:pPr>
            <a:r>
              <a:t>Easy to set-up, also intimates user with the report Earlier after detecting the issue sends a message as well as displays in the server with graphical representation.</a:t>
            </a:r>
          </a:p>
          <a:p>
            <a:pPr marL="320841" indent="-320841" algn="just">
              <a:buSzPct val="100000"/>
              <a:buAutoNum type="arabicPeriod" startAt="1"/>
              <a:defRPr sz="2800"/>
            </a:pPr>
            <a:r>
              <a:t>If the user fails to take action within four consecutive alerts, the system will automatically send a report to the Regional Transport Office (RTO).</a:t>
            </a:r>
          </a:p>
        </p:txBody>
      </p:sp>
      <p:pic>
        <p:nvPicPr>
          <p:cNvPr id="259" name="Google Shape;225;p7" descr="Google Shape;225;p7"/>
          <p:cNvPicPr>
            <a:picLocks noChangeAspect="1"/>
          </p:cNvPicPr>
          <p:nvPr/>
        </p:nvPicPr>
        <p:blipFill>
          <a:blip r:embed="rId2">
            <a:extLst/>
          </a:blip>
          <a:stretch>
            <a:fillRect/>
          </a:stretch>
        </p:blipFill>
        <p:spPr>
          <a:xfrm>
            <a:off x="11049000" y="0"/>
            <a:ext cx="1143000" cy="1203962"/>
          </a:xfrm>
          <a:prstGeom prst="rect">
            <a:avLst/>
          </a:prstGeom>
          <a:ln w="12700">
            <a:miter lim="400000"/>
          </a:ln>
        </p:spPr>
      </p:pic>
      <p:sp>
        <p:nvSpPr>
          <p:cNvPr id="260" name="TextBox 1"/>
          <p:cNvSpPr txBox="1"/>
          <p:nvPr/>
        </p:nvSpPr>
        <p:spPr>
          <a:xfrm>
            <a:off x="2791326" y="6057248"/>
            <a:ext cx="6609348" cy="91966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sz="1600">
                <a:solidFill>
                  <a:srgbClr val="808080"/>
                </a:solidFill>
                <a:latin typeface="Angsana New"/>
                <a:ea typeface="Angsana New"/>
                <a:cs typeface="Angsana New"/>
                <a:sym typeface="Angsana New"/>
              </a:defRPr>
            </a:pPr>
            <a:r>
              <a:t>PROJECT-THIRD REVIEW </a:t>
            </a:r>
            <a:endParaRPr>
              <a:latin typeface="+mn-lt"/>
              <a:ea typeface="+mn-ea"/>
              <a:cs typeface="+mn-cs"/>
              <a:sym typeface="Arial"/>
            </a:endParaRPr>
          </a:p>
          <a:p>
            <a:pPr algn="ctr">
              <a:defRPr sz="1600">
                <a:solidFill>
                  <a:srgbClr val="808080"/>
                </a:solidFill>
                <a:latin typeface="Angsana New"/>
                <a:ea typeface="Angsana New"/>
                <a:cs typeface="Angsana New"/>
                <a:sym typeface="Angsana New"/>
              </a:defRPr>
            </a:pPr>
            <a:r>
              <a:t>, Department of CSE, KGiSL  Institute of Technology, Coimbatore </a:t>
            </a:r>
            <a:endParaRPr>
              <a:latin typeface="+mn-lt"/>
              <a:ea typeface="+mn-ea"/>
              <a:cs typeface="+mn-cs"/>
              <a:sym typeface="Arial"/>
            </a:endParaR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