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6" r:id="rId1"/>
  </p:sldMasterIdLst>
  <p:sldIdLst>
    <p:sldId id="256" r:id="rId2"/>
    <p:sldId id="257" r:id="rId3"/>
    <p:sldId id="264" r:id="rId4"/>
    <p:sldId id="266" r:id="rId5"/>
    <p:sldId id="267" r:id="rId6"/>
    <p:sldId id="268" r:id="rId7"/>
    <p:sldId id="271" r:id="rId8"/>
    <p:sldId id="272" r:id="rId9"/>
    <p:sldId id="269" r:id="rId10"/>
    <p:sldId id="270" r:id="rId11"/>
    <p:sldId id="263" r:id="rId12"/>
    <p:sldId id="262" r:id="rId13"/>
  </p:sldIdLst>
  <p:sldSz cx="9144000" cy="5143500" type="screen16x9"/>
  <p:notesSz cx="9144000" cy="5143500"/>
  <p:embeddedFontLst>
    <p:embeddedFont>
      <p:font typeface="Arial Black" panose="020B0A04020102020204" pitchFamily="34" charset="0"/>
      <p:bold r:id="rId14"/>
    </p:embeddedFont>
    <p:embeddedFont>
      <p:font typeface="Arial Rounded MT Bold" panose="020F0704030504030204" pitchFamily="34" charset="0"/>
      <p:regular r:id="rId15"/>
    </p:embeddedFont>
    <p:embeddedFont>
      <p:font typeface="Calibri" panose="020F0502020204030204" pitchFamily="34" charset="0"/>
      <p:regular r:id="rId16"/>
      <p:bold r:id="rId17"/>
      <p:italic r:id="rId18"/>
      <p:boldItalic r:id="rId19"/>
    </p:embeddedFont>
    <p:embeddedFont>
      <p:font typeface="CFJCTS+PublicSans-Bold" panose="020B0604020202020204"/>
      <p:regular r:id="rId20"/>
    </p:embeddedFont>
    <p:embeddedFont>
      <p:font typeface="CFRUAJ+EBGaramond-Medium" panose="020B0604020202020204"/>
      <p:regular r:id="rId21"/>
    </p:embeddedFont>
    <p:embeddedFont>
      <p:font typeface="Constantia" panose="02030602050306030303" pitchFamily="18" charset="0"/>
      <p:regular r:id="rId22"/>
      <p:bold r:id="rId23"/>
      <p:italic r:id="rId24"/>
      <p:boldItalic r:id="rId25"/>
    </p:embeddedFont>
    <p:embeddedFont>
      <p:font typeface="ILIIOR+EBGaramond-Bold" panose="020B0604020202020204"/>
      <p:regular r:id="rId26"/>
    </p:embeddedFont>
    <p:embeddedFont>
      <p:font typeface="KQGMTU+Arial-BoldMT" panose="020B0604020202020204"/>
      <p:regular r:id="rId27"/>
    </p:embeddedFont>
    <p:embeddedFont>
      <p:font typeface="PVLNNE+ArialMT" panose="020B0604020202020204"/>
      <p:regular r:id="rId28"/>
    </p:embeddedFont>
    <p:embeddedFont>
      <p:font typeface="RMKPBC+PublicSans-BoldItalic" panose="020B0604020202020204"/>
      <p:regular r:id="rId29"/>
    </p:embeddedFont>
    <p:embeddedFont>
      <p:font typeface="Wingdings 2" panose="05020102010507070707" pitchFamily="18" charset="2"/>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5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8" d="100"/>
          <a:sy n="98" d="100"/>
        </p:scale>
        <p:origin x="1018" y="58"/>
      </p:cViewPr>
      <p:guideLst>
        <p:guide orient="horz" pos="3168"/>
        <p:guide pos="24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028700"/>
            <a:ext cx="7851648" cy="13716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2421402"/>
            <a:ext cx="7854696" cy="131445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1D8BD707-D9CF-40AE-B4C6-C98DA3205C09}" type="datetimeFigureOut">
              <a:rPr lang="en-US" smtClean="0"/>
              <a:pPr/>
              <a:t>11/18/2023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85801"/>
            <a:ext cx="2057400" cy="3908822"/>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85801"/>
            <a:ext cx="6019800" cy="3908822"/>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pPr/>
              <a:t>11/18/2023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987552"/>
            <a:ext cx="7772400" cy="1021842"/>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028498"/>
            <a:ext cx="7772400" cy="1132284"/>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a:lstStyle/>
          <a:p>
            <a:r>
              <a:rPr kumimoji="0" lang="en-US"/>
              <a:t>Click to edit Master title style</a:t>
            </a:r>
          </a:p>
        </p:txBody>
      </p:sp>
      <p:sp>
        <p:nvSpPr>
          <p:cNvPr id="3" name="Content Placeholder 2"/>
          <p:cNvSpPr>
            <a:spLocks noGrp="1"/>
          </p:cNvSpPr>
          <p:nvPr>
            <p:ph sz="half" idx="1"/>
          </p:nvPr>
        </p:nvSpPr>
        <p:spPr>
          <a:xfrm>
            <a:off x="457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391436"/>
            <a:ext cx="4040188" cy="494514"/>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1394818"/>
            <a:ext cx="4041775" cy="491132"/>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885950"/>
            <a:ext cx="4040188"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6" y="1885950"/>
            <a:ext cx="4041775"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305800" cy="85725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385764"/>
            <a:ext cx="2743200" cy="871538"/>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257300"/>
            <a:ext cx="2743200" cy="3429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257300"/>
            <a:ext cx="5111750" cy="3429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831058"/>
            <a:ext cx="5257800" cy="30861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4019827"/>
            <a:ext cx="155448" cy="116586"/>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882747"/>
            <a:ext cx="2212848" cy="1186966"/>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121589"/>
            <a:ext cx="2209800" cy="163449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4767263"/>
            <a:ext cx="609600" cy="273844"/>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899638"/>
            <a:ext cx="4617720" cy="294894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4362450"/>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4664869"/>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5358"/>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5358"/>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528066"/>
            <a:ext cx="8229600" cy="85725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451610"/>
            <a:ext cx="8229600" cy="329184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4767263"/>
            <a:ext cx="21336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11/18/2023</a:t>
            </a:fld>
            <a:endParaRPr lang="en-US"/>
          </a:p>
        </p:txBody>
      </p:sp>
      <p:sp>
        <p:nvSpPr>
          <p:cNvPr id="22" name="Footer Placeholder 21"/>
          <p:cNvSpPr>
            <a:spLocks noGrp="1"/>
          </p:cNvSpPr>
          <p:nvPr>
            <p:ph type="ftr" sz="quarter" idx="3"/>
          </p:nvPr>
        </p:nvSpPr>
        <p:spPr>
          <a:xfrm>
            <a:off x="2667000" y="4767263"/>
            <a:ext cx="33528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4767263"/>
            <a:ext cx="762000" cy="273844"/>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151806"/>
            <a:ext cx="9180548" cy="486918"/>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http://business.tutsplus.com/articles/the-secret-to-getting-a-lot-of-web-design-work--fsw-390" TargetMode="External"/><Relationship Id="rId2" Type="http://schemas.openxmlformats.org/officeDocument/2006/relationships/hyperlink" Target="http://www.smashingmagazine.com/2013/06/workflow-design-develop-modern-portfolio-website/" TargetMode="Externa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7147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51520" y="2692811"/>
            <a:ext cx="3528392" cy="1090042"/>
          </a:xfrm>
          <a:prstGeom prst="rect">
            <a:avLst/>
          </a:prstGeom>
        </p:spPr>
        <p:txBody>
          <a:bodyPr vert="horz" wrap="square" lIns="0" tIns="0" rIns="0" bIns="0" rtlCol="0">
            <a:spAutoFit/>
          </a:bodyPr>
          <a:lstStyle/>
          <a:p>
            <a:pPr marL="0" marR="0">
              <a:lnSpc>
                <a:spcPts val="2819"/>
              </a:lnSpc>
              <a:spcBef>
                <a:spcPts val="0"/>
              </a:spcBef>
              <a:spcAft>
                <a:spcPts val="0"/>
              </a:spcAft>
            </a:pPr>
            <a:r>
              <a:rPr sz="2400" b="1" dirty="0">
                <a:solidFill>
                  <a:srgbClr val="223669"/>
                </a:solidFill>
                <a:latin typeface="CFJCTS+PublicSans-Bold"/>
                <a:cs typeface="CFJCTS+PublicSans-Bold"/>
              </a:rPr>
              <a:t>“</a:t>
            </a:r>
            <a:r>
              <a:rPr lang="en-IN" sz="2400" b="1" dirty="0">
                <a:solidFill>
                  <a:srgbClr val="223669"/>
                </a:solidFill>
                <a:latin typeface="CFJCTS+PublicSans-Bold"/>
                <a:cs typeface="CFJCTS+PublicSans-Bold"/>
              </a:rPr>
              <a:t> </a:t>
            </a:r>
            <a:r>
              <a:rPr lang="en-US" sz="2400" b="1" dirty="0">
                <a:solidFill>
                  <a:srgbClr val="223669"/>
                </a:solidFill>
                <a:latin typeface="Arial Rounded MT Bold" panose="020F0704030504030204" pitchFamily="34" charset="0"/>
                <a:cs typeface="CFJCTS+PublicSans-Bold"/>
              </a:rPr>
              <a:t>E-Commerce website</a:t>
            </a:r>
            <a:r>
              <a:rPr sz="2400" b="1" dirty="0">
                <a:solidFill>
                  <a:srgbClr val="223669"/>
                </a:solidFill>
                <a:latin typeface="CFJCTS+PublicSans-Bold"/>
                <a:cs typeface="CFJCTS+PublicSans-Bold"/>
              </a:rPr>
              <a:t>”</a:t>
            </a:r>
          </a:p>
          <a:p>
            <a:pPr marL="12" marR="0">
              <a:lnSpc>
                <a:spcPts val="2819"/>
              </a:lnSpc>
              <a:spcBef>
                <a:spcPts val="2852"/>
              </a:spcBef>
              <a:spcAft>
                <a:spcPts val="0"/>
              </a:spcAft>
            </a:pPr>
            <a:r>
              <a:rPr sz="2400" b="1" dirty="0">
                <a:solidFill>
                  <a:srgbClr val="223669"/>
                </a:solidFill>
                <a:latin typeface="CFJCTS+PublicSans-Bold"/>
                <a:cs typeface="CFJCTS+PublicSans-Bold"/>
              </a:rPr>
              <a:t>Task - 1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771550"/>
            <a:ext cx="6696744" cy="4121362"/>
          </a:xfrm>
          <a:prstGeom prst="rect">
            <a:avLst/>
          </a:prstGeom>
        </p:spPr>
      </p:pic>
    </p:spTree>
    <p:extLst>
      <p:ext uri="{BB962C8B-B14F-4D97-AF65-F5344CB8AC3E}">
        <p14:creationId xmlns:p14="http://schemas.microsoft.com/office/powerpoint/2010/main" val="151017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109541"/>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RMKPBC+PublicSans-BoldItalic"/>
                <a:cs typeface="RMKPBC+PublicSans-BoldItalic"/>
              </a:rPr>
              <a:t>Submission</a:t>
            </a:r>
            <a:r>
              <a:rPr sz="1800" b="1" spc="-45" dirty="0">
                <a:solidFill>
                  <a:srgbClr val="FFFFFF"/>
                </a:solidFill>
                <a:latin typeface="RMKPBC+PublicSans-BoldItalic"/>
                <a:cs typeface="RMKPBC+PublicSans-BoldItalic"/>
              </a:rPr>
              <a:t> </a:t>
            </a:r>
            <a:r>
              <a:rPr sz="1800" b="1" dirty="0">
                <a:solidFill>
                  <a:srgbClr val="FFFFFF"/>
                </a:solidFill>
                <a:latin typeface="RMKPBC+PublicSans-BoldItalic"/>
                <a:cs typeface="RMKPBC+PublicSans-BoldItalic"/>
              </a:rPr>
              <a:t>Github</a:t>
            </a:r>
          </a:p>
        </p:txBody>
      </p:sp>
      <p:sp>
        <p:nvSpPr>
          <p:cNvPr id="4" name="object 4"/>
          <p:cNvSpPr txBox="1"/>
          <p:nvPr/>
        </p:nvSpPr>
        <p:spPr>
          <a:xfrm>
            <a:off x="4273458" y="2270922"/>
            <a:ext cx="2527274" cy="410369"/>
          </a:xfrm>
          <a:prstGeom prst="rect">
            <a:avLst/>
          </a:prstGeom>
        </p:spPr>
        <p:txBody>
          <a:bodyPr vert="horz" wrap="square" lIns="0" tIns="0" rIns="0" bIns="0" rtlCol="0">
            <a:spAutoFit/>
          </a:bodyPr>
          <a:lstStyle/>
          <a:p>
            <a:pPr>
              <a:lnSpc>
                <a:spcPts val="1645"/>
              </a:lnSpc>
            </a:pPr>
            <a:r>
              <a:rPr lang="en-IN" sz="1400" b="1" dirty="0">
                <a:solidFill>
                  <a:srgbClr val="BD8738"/>
                </a:solidFill>
                <a:latin typeface="Arial Black" panose="020B0A04020102020204" pitchFamily="34" charset="0"/>
                <a:cs typeface="RMKPBC+PublicSans-BoldItalic"/>
              </a:rPr>
              <a:t>https://github.com/ashwin3212/NM-DSCET-6</a:t>
            </a:r>
            <a:endParaRPr sz="1400" b="1" dirty="0">
              <a:solidFill>
                <a:srgbClr val="BD8738"/>
              </a:solidFill>
              <a:latin typeface="Arial Black" panose="020B0A04020102020204" pitchFamily="34" charset="0"/>
              <a:cs typeface="RMKPBC+PublicSans-BoldItalic"/>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15984"/>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234710" y="825130"/>
            <a:ext cx="2024601" cy="340764"/>
          </a:xfrm>
          <a:prstGeom prst="rect">
            <a:avLst/>
          </a:prstGeom>
        </p:spPr>
        <p:txBody>
          <a:bodyPr vert="horz" wrap="square" lIns="0" tIns="0" rIns="0" bIns="0" rtlCol="0">
            <a:spAutoFit/>
          </a:bodyPr>
          <a:lstStyle/>
          <a:p>
            <a:pPr marL="0" marR="0">
              <a:lnSpc>
                <a:spcPts val="2383"/>
              </a:lnSpc>
              <a:spcBef>
                <a:spcPts val="0"/>
              </a:spcBef>
              <a:spcAft>
                <a:spcPts val="0"/>
              </a:spcAft>
            </a:pPr>
            <a:r>
              <a:rPr sz="1850" b="1" spc="-10" dirty="0">
                <a:solidFill>
                  <a:srgbClr val="C88C32"/>
                </a:solidFill>
                <a:latin typeface="ILIIOR+EBGaramond-Bold"/>
                <a:cs typeface="ILIIOR+EBGaramond-Bold"/>
              </a:rPr>
              <a:t>YourꢀProjectꢀName</a:t>
            </a:r>
          </a:p>
        </p:txBody>
      </p:sp>
      <p:sp>
        <p:nvSpPr>
          <p:cNvPr id="4" name="object 4"/>
          <p:cNvSpPr txBox="1"/>
          <p:nvPr/>
        </p:nvSpPr>
        <p:spPr>
          <a:xfrm>
            <a:off x="236135" y="1345039"/>
            <a:ext cx="215428"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FFFFFF"/>
                </a:solidFill>
                <a:latin typeface="PVLNNE+ArialMT"/>
                <a:cs typeface="PVLNNE+ArialMT"/>
              </a:rPr>
              <a:t>▪</a:t>
            </a:r>
          </a:p>
        </p:txBody>
      </p:sp>
      <p:sp>
        <p:nvSpPr>
          <p:cNvPr id="5" name="object 5"/>
          <p:cNvSpPr txBox="1"/>
          <p:nvPr/>
        </p:nvSpPr>
        <p:spPr>
          <a:xfrm>
            <a:off x="528235" y="1330152"/>
            <a:ext cx="2006320" cy="266750"/>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FFFFFF"/>
                </a:solidFill>
                <a:latin typeface="CFRUAJ+EBGaramond-Medium"/>
                <a:cs typeface="CFRUAJ+EBGaramond-Medium"/>
              </a:rPr>
              <a:t>YourꢀProjectꢀIntroduction</a:t>
            </a:r>
          </a:p>
        </p:txBody>
      </p:sp>
      <p:sp>
        <p:nvSpPr>
          <p:cNvPr id="6" name="object 6"/>
          <p:cNvSpPr txBox="1"/>
          <p:nvPr/>
        </p:nvSpPr>
        <p:spPr>
          <a:xfrm>
            <a:off x="373050" y="2448880"/>
            <a:ext cx="1436143"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LMS Username</a:t>
            </a:r>
          </a:p>
        </p:txBody>
      </p:sp>
      <p:sp>
        <p:nvSpPr>
          <p:cNvPr id="7" name="object 7"/>
          <p:cNvSpPr txBox="1"/>
          <p:nvPr/>
        </p:nvSpPr>
        <p:spPr>
          <a:xfrm>
            <a:off x="2504906" y="2448880"/>
            <a:ext cx="636661"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Name</a:t>
            </a:r>
          </a:p>
        </p:txBody>
      </p:sp>
      <p:sp>
        <p:nvSpPr>
          <p:cNvPr id="8" name="object 8"/>
          <p:cNvSpPr txBox="1"/>
          <p:nvPr/>
        </p:nvSpPr>
        <p:spPr>
          <a:xfrm>
            <a:off x="3771000" y="2448880"/>
            <a:ext cx="646385"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Batch</a:t>
            </a:r>
          </a:p>
        </p:txBody>
      </p:sp>
      <p:sp>
        <p:nvSpPr>
          <p:cNvPr id="9" name="Rectangle 8"/>
          <p:cNvSpPr/>
          <p:nvPr/>
        </p:nvSpPr>
        <p:spPr>
          <a:xfrm>
            <a:off x="6875" y="2283718"/>
            <a:ext cx="4716016" cy="2448272"/>
          </a:xfrm>
          <a:prstGeom prst="rect">
            <a:avLst/>
          </a:prstGeom>
          <a:solidFill>
            <a:srgbClr val="243569"/>
          </a:solidFill>
          <a:ln>
            <a:solidFill>
              <a:srgbClr val="243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10" name="Table 9"/>
          <p:cNvGraphicFramePr>
            <a:graphicFrameLocks noGrp="1"/>
          </p:cNvGraphicFramePr>
          <p:nvPr>
            <p:extLst>
              <p:ext uri="{D42A27DB-BD31-4B8C-83A1-F6EECF244321}">
                <p14:modId xmlns:p14="http://schemas.microsoft.com/office/powerpoint/2010/main" val="3395219332"/>
              </p:ext>
            </p:extLst>
          </p:nvPr>
        </p:nvGraphicFramePr>
        <p:xfrm>
          <a:off x="6875" y="2265756"/>
          <a:ext cx="4716015" cy="1391931"/>
        </p:xfrm>
        <a:graphic>
          <a:graphicData uri="http://schemas.openxmlformats.org/drawingml/2006/table">
            <a:tbl>
              <a:tblPr firstRow="1" bandRow="1">
                <a:tableStyleId>{69CF1AB2-1976-4502-BF36-3FF5EA218861}</a:tableStyleId>
              </a:tblPr>
              <a:tblGrid>
                <a:gridCol w="1572005">
                  <a:extLst>
                    <a:ext uri="{9D8B030D-6E8A-4147-A177-3AD203B41FA5}">
                      <a16:colId xmlns:a16="http://schemas.microsoft.com/office/drawing/2014/main" val="88392167"/>
                    </a:ext>
                  </a:extLst>
                </a:gridCol>
                <a:gridCol w="1552960">
                  <a:extLst>
                    <a:ext uri="{9D8B030D-6E8A-4147-A177-3AD203B41FA5}">
                      <a16:colId xmlns:a16="http://schemas.microsoft.com/office/drawing/2014/main" val="1097259738"/>
                    </a:ext>
                  </a:extLst>
                </a:gridCol>
                <a:gridCol w="1591050">
                  <a:extLst>
                    <a:ext uri="{9D8B030D-6E8A-4147-A177-3AD203B41FA5}">
                      <a16:colId xmlns:a16="http://schemas.microsoft.com/office/drawing/2014/main" val="2014544899"/>
                    </a:ext>
                  </a:extLst>
                </a:gridCol>
              </a:tblGrid>
              <a:tr h="471386">
                <a:tc>
                  <a:txBody>
                    <a:bodyPr/>
                    <a:lstStyle/>
                    <a:p>
                      <a:pPr algn="ctr"/>
                      <a:r>
                        <a:rPr lang="en-IN" sz="1400" dirty="0"/>
                        <a:t>LMS Username</a:t>
                      </a:r>
                    </a:p>
                  </a:txBody>
                  <a:tcPr anchor="ctr"/>
                </a:tc>
                <a:tc>
                  <a:txBody>
                    <a:bodyPr/>
                    <a:lstStyle/>
                    <a:p>
                      <a:pPr algn="ctr"/>
                      <a:r>
                        <a:rPr lang="en-IN" sz="1400" dirty="0"/>
                        <a:t>Name</a:t>
                      </a:r>
                    </a:p>
                  </a:txBody>
                  <a:tcPr anchor="ctr"/>
                </a:tc>
                <a:tc>
                  <a:txBody>
                    <a:bodyPr/>
                    <a:lstStyle/>
                    <a:p>
                      <a:pPr algn="ctr"/>
                      <a:r>
                        <a:rPr lang="en-IN" sz="1400" dirty="0"/>
                        <a:t> Batch</a:t>
                      </a:r>
                    </a:p>
                  </a:txBody>
                  <a:tcPr anchor="ctr"/>
                </a:tc>
                <a:extLst>
                  <a:ext uri="{0D108BD9-81ED-4DB2-BD59-A6C34878D82A}">
                    <a16:rowId xmlns:a16="http://schemas.microsoft.com/office/drawing/2014/main" val="3142620878"/>
                  </a:ext>
                </a:extLst>
              </a:tr>
              <a:tr h="465144">
                <a:tc>
                  <a:txBody>
                    <a:bodyPr/>
                    <a:lstStyle/>
                    <a:p>
                      <a:pPr algn="ctr"/>
                      <a:r>
                        <a:rPr lang="en-IN" sz="1400" dirty="0"/>
                        <a:t>au310520104018</a:t>
                      </a:r>
                    </a:p>
                  </a:txBody>
                  <a:tcPr anchor="ctr"/>
                </a:tc>
                <a:tc>
                  <a:txBody>
                    <a:bodyPr/>
                    <a:lstStyle/>
                    <a:p>
                      <a:pPr algn="ctr"/>
                      <a:r>
                        <a:rPr lang="en-IN" sz="1400" dirty="0"/>
                        <a:t>V. Ashwin Raj</a:t>
                      </a:r>
                    </a:p>
                  </a:txBody>
                  <a:tcPr anchor="ctr"/>
                </a:tc>
                <a:tc>
                  <a:txBody>
                    <a:bodyPr/>
                    <a:lstStyle/>
                    <a:p>
                      <a:pPr algn="ctr"/>
                      <a:r>
                        <a:rPr lang="en-US" sz="1400" dirty="0"/>
                        <a:t>06</a:t>
                      </a:r>
                      <a:endParaRPr lang="en-IN" sz="1400" dirty="0"/>
                    </a:p>
                  </a:txBody>
                  <a:tcPr anchor="ctr"/>
                </a:tc>
                <a:extLst>
                  <a:ext uri="{0D108BD9-81ED-4DB2-BD59-A6C34878D82A}">
                    <a16:rowId xmlns:a16="http://schemas.microsoft.com/office/drawing/2014/main" val="2106771650"/>
                  </a:ext>
                </a:extLst>
              </a:tr>
              <a:tr h="455401">
                <a:tc>
                  <a:txBody>
                    <a:bodyPr/>
                    <a:lstStyle/>
                    <a:p>
                      <a:pPr algn="ctr"/>
                      <a:r>
                        <a:rPr lang="en-IN" sz="1400" dirty="0"/>
                        <a:t>au310520104020</a:t>
                      </a:r>
                    </a:p>
                  </a:txBody>
                  <a:tcPr anchor="ctr"/>
                </a:tc>
                <a:tc>
                  <a:txBody>
                    <a:bodyPr/>
                    <a:lstStyle/>
                    <a:p>
                      <a:pPr algn="ctr"/>
                      <a:r>
                        <a:rPr lang="en-IN" sz="1400" dirty="0"/>
                        <a:t>S. </a:t>
                      </a:r>
                      <a:r>
                        <a:rPr lang="en-IN" sz="1400" dirty="0" err="1"/>
                        <a:t>Bagavathi</a:t>
                      </a:r>
                      <a:endParaRPr lang="en-IN" sz="1400" dirty="0"/>
                    </a:p>
                  </a:txBody>
                  <a:tcPr anchor="ctr"/>
                </a:tc>
                <a:tc>
                  <a:txBody>
                    <a:bodyPr/>
                    <a:lstStyle/>
                    <a:p>
                      <a:pPr algn="ctr"/>
                      <a:r>
                        <a:rPr lang="en-US" sz="1400" dirty="0"/>
                        <a:t>06</a:t>
                      </a:r>
                      <a:endParaRPr lang="en-IN" sz="1400" dirty="0"/>
                    </a:p>
                  </a:txBody>
                  <a:tcPr anchor="ctr"/>
                </a:tc>
                <a:extLst>
                  <a:ext uri="{0D108BD9-81ED-4DB2-BD59-A6C34878D82A}">
                    <a16:rowId xmlns:a16="http://schemas.microsoft.com/office/drawing/2014/main" val="1537241669"/>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000114"/>
            <a:ext cx="6797992" cy="276999"/>
          </a:xfrm>
        </p:spPr>
        <p:txBody>
          <a:bodyPr>
            <a:noAutofit/>
          </a:bodyPr>
          <a:lstStyle/>
          <a:p>
            <a:r>
              <a:rPr lang="en-US" sz="3200" dirty="0">
                <a:latin typeface="Times New Roman" panose="02020603050405020304" pitchFamily="18" charset="0"/>
                <a:cs typeface="Times New Roman" panose="02020603050405020304" pitchFamily="18" charset="0"/>
              </a:rPr>
              <a:t>INTRODUCTION</a:t>
            </a:r>
          </a:p>
        </p:txBody>
      </p:sp>
      <p:sp>
        <p:nvSpPr>
          <p:cNvPr id="3" name="Text Placeholder 2"/>
          <p:cNvSpPr>
            <a:spLocks noGrp="1"/>
          </p:cNvSpPr>
          <p:nvPr>
            <p:ph type="body" idx="1"/>
          </p:nvPr>
        </p:nvSpPr>
        <p:spPr/>
        <p:txBody>
          <a:bodyPr>
            <a:normAutofit fontScale="85000" lnSpcReduction="10000"/>
          </a:bodyPr>
          <a:lstStyle/>
          <a:p>
            <a:pPr>
              <a:buNone/>
            </a:pPr>
            <a:r>
              <a:rPr lang="en-US" b="0" i="0" dirty="0">
                <a:solidFill>
                  <a:srgbClr val="0F0F0F"/>
                </a:solidFill>
                <a:effectLst/>
                <a:latin typeface="Söhne"/>
              </a:rPr>
              <a:t>  </a:t>
            </a:r>
            <a:r>
              <a:rPr lang="en-US" b="0" i="0" dirty="0">
                <a:solidFill>
                  <a:srgbClr val="0F0F0F"/>
                </a:solidFill>
                <a:effectLst/>
                <a:latin typeface="Times New Roman" panose="02020603050405020304" pitchFamily="18" charset="0"/>
                <a:cs typeface="Times New Roman" panose="02020603050405020304" pitchFamily="18" charset="0"/>
              </a:rPr>
              <a:t>  An e-commerce website is a digital marketplace revolutionizing retail. It empowers users to explore an extensive array of products and services, facilitating transactions and interactions online. Through intuitive interfaces and secure payment gateways, these platforms offer convenience and accessibility, accommodating diverse consumer needs. They often incorporate features like personalized recommendations and user reviews, enhancing the shopping experience. Catering to global audiences, e-commerce sites redefine traditional commerce by enabling seamless transactions and connections between buyers and sellers worldwide.</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Scope of Development Project</a:t>
            </a:r>
          </a:p>
        </p:txBody>
      </p:sp>
      <p:sp>
        <p:nvSpPr>
          <p:cNvPr id="3" name="Text Placeholder 2"/>
          <p:cNvSpPr>
            <a:spLocks noGrp="1"/>
          </p:cNvSpPr>
          <p:nvPr>
            <p:ph type="body" idx="1"/>
          </p:nvPr>
        </p:nvSpPr>
        <p:spPr/>
        <p:txBody>
          <a:bodyPr>
            <a:normAutofit fontScale="92500"/>
          </a:bodyPr>
          <a:lstStyle/>
          <a:p>
            <a:pPr marL="0" indent="0">
              <a:buNone/>
            </a:pPr>
            <a:r>
              <a:rPr lang="en-US" b="0" i="0" dirty="0">
                <a:solidFill>
                  <a:srgbClr val="0F0F0F"/>
                </a:solidFill>
                <a:effectLst/>
                <a:latin typeface="Times New Roman" panose="02020603050405020304" pitchFamily="18" charset="0"/>
                <a:cs typeface="Times New Roman" panose="02020603050405020304" pitchFamily="18" charset="0"/>
              </a:rPr>
              <a:t>The project scope entails developing an intuitive e-commerce platform, encompassing product management, user accounts, and secure checkout features. It involves robust security measures, mobile responsiveness, and customer support channels for inquiries. Marketing tools and analytics for insights into user behavior and sales performance are integral. Efficient logistics management and scalability planning ensure smooth operations and future growth readiness within the project scope.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2071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5566"/>
            <a:ext cx="8229600" cy="648072"/>
          </a:xfrm>
        </p:spPr>
        <p:txBody>
          <a:bodyPr>
            <a:normAutofit fontScale="90000"/>
          </a:bodyPr>
          <a:lstStyle/>
          <a:p>
            <a:r>
              <a:rPr lang="en-IN" dirty="0">
                <a:latin typeface="Times New Roman" panose="02020603050405020304" pitchFamily="18" charset="0"/>
                <a:cs typeface="Times New Roman" panose="02020603050405020304" pitchFamily="18" charset="0"/>
              </a:rPr>
              <a:t> </a:t>
            </a:r>
            <a:r>
              <a:rPr lang="en-IN" sz="3200" b="1" dirty="0">
                <a:latin typeface="Times New Roman" panose="02020603050405020304" pitchFamily="18" charset="0"/>
                <a:cs typeface="Times New Roman" panose="02020603050405020304" pitchFamily="18" charset="0"/>
              </a:rPr>
              <a:t>Definitions, Acronyms and Abbreviations</a:t>
            </a:r>
          </a:p>
        </p:txBody>
      </p:sp>
      <p:sp>
        <p:nvSpPr>
          <p:cNvPr id="3" name="Text Placeholder 2"/>
          <p:cNvSpPr>
            <a:spLocks noGrp="1"/>
          </p:cNvSpPr>
          <p:nvPr>
            <p:ph type="body" idx="1"/>
          </p:nvPr>
        </p:nvSpPr>
        <p:spPr>
          <a:xfrm>
            <a:off x="457200" y="1923678"/>
            <a:ext cx="8229600" cy="2531740"/>
          </a:xfrm>
        </p:spPr>
        <p:txBody>
          <a:bodyPr>
            <a:normAutofit lnSpcReduction="10000"/>
          </a:bodyPr>
          <a:lstStyle/>
          <a:p>
            <a:r>
              <a:rPr lang="en-US" dirty="0"/>
              <a:t>HTML -&gt; Hyper Text Markup Language</a:t>
            </a:r>
          </a:p>
          <a:p>
            <a:r>
              <a:rPr lang="en-US" dirty="0"/>
              <a:t>CSS-&gt; Cascading Style Sheet</a:t>
            </a:r>
          </a:p>
          <a:p>
            <a:r>
              <a:rPr lang="en-US" dirty="0"/>
              <a:t>BOOTSTRAP-&gt; </a:t>
            </a:r>
            <a:r>
              <a:rPr lang="en-US" b="0" i="0" dirty="0">
                <a:solidFill>
                  <a:srgbClr val="0F0F0F"/>
                </a:solidFill>
                <a:effectLst/>
                <a:latin typeface="Times New Roman" panose="02020603050405020304" pitchFamily="18" charset="0"/>
                <a:cs typeface="Times New Roman" panose="02020603050405020304" pitchFamily="18" charset="0"/>
              </a:rPr>
              <a:t>Strategically Transforming Resources and Accelerating Progress</a:t>
            </a:r>
          </a:p>
          <a:p>
            <a:r>
              <a:rPr lang="en-US" dirty="0"/>
              <a:t>REACT JS-&gt;</a:t>
            </a:r>
            <a:r>
              <a:rPr lang="en-US" b="0" i="0" dirty="0">
                <a:solidFill>
                  <a:srgbClr val="0F0F0F"/>
                </a:solidFill>
                <a:effectLst/>
                <a:latin typeface="Söhne"/>
              </a:rPr>
              <a:t> </a:t>
            </a:r>
            <a:r>
              <a:rPr lang="en-US" b="0" i="0" dirty="0">
                <a:solidFill>
                  <a:srgbClr val="0F0F0F"/>
                </a:solidFill>
                <a:effectLst/>
                <a:latin typeface="Times New Roman" panose="02020603050405020304" pitchFamily="18" charset="0"/>
                <a:cs typeface="Times New Roman" panose="02020603050405020304" pitchFamily="18" charset="0"/>
              </a:rPr>
              <a:t>Responsive Engineering: Adaptable Component Technology, JavaScript's Strengths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1171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References</a:t>
            </a:r>
          </a:p>
        </p:txBody>
      </p:sp>
      <p:sp>
        <p:nvSpPr>
          <p:cNvPr id="3" name="Text Placeholder 2"/>
          <p:cNvSpPr>
            <a:spLocks noGrp="1"/>
          </p:cNvSpPr>
          <p:nvPr>
            <p:ph type="body" idx="1"/>
          </p:nvPr>
        </p:nvSpPr>
        <p:spPr/>
        <p:txBody>
          <a:bodyPr>
            <a:normAutofit/>
          </a:bodyPr>
          <a:lstStyle/>
          <a:p>
            <a:pPr>
              <a:buFont typeface="Wingdings" panose="05000000000000000000" pitchFamily="2" charset="2"/>
              <a:buChar char="Ø"/>
            </a:pPr>
            <a:r>
              <a:rPr lang="en-US" dirty="0"/>
              <a:t> </a:t>
            </a:r>
            <a:r>
              <a:rPr lang="en-US" b="1" dirty="0"/>
              <a:t>Books</a:t>
            </a:r>
          </a:p>
          <a:p>
            <a:pPr marL="0" indent="0">
              <a:buNone/>
            </a:pPr>
            <a:r>
              <a:rPr lang="en-US" sz="2000" dirty="0"/>
              <a:t>       ○   Airey, D., 2010. Logo Design Love: A Guide to Creating Iconic Brand Identities</a:t>
            </a:r>
          </a:p>
          <a:p>
            <a:pPr marL="0" indent="0">
              <a:buNone/>
            </a:pPr>
            <a:r>
              <a:rPr lang="en-US" sz="2000" dirty="0"/>
              <a:t>       ○   Berkeley, CA: New Riders</a:t>
            </a:r>
          </a:p>
          <a:p>
            <a:pPr>
              <a:buFont typeface="Wingdings" panose="05000000000000000000" pitchFamily="2" charset="2"/>
              <a:buChar char="Ø"/>
            </a:pPr>
            <a:r>
              <a:rPr lang="en-US" sz="2000" b="1" dirty="0"/>
              <a:t>Websites</a:t>
            </a:r>
          </a:p>
          <a:p>
            <a:pPr marL="0" indent="0">
              <a:buNone/>
            </a:pPr>
            <a:r>
              <a:rPr lang="en-US" sz="2000" dirty="0"/>
              <a:t>       ○   </a:t>
            </a:r>
            <a:r>
              <a:rPr lang="en-US" sz="2000" dirty="0">
                <a:hlinkClick r:id="rId2"/>
              </a:rPr>
              <a:t>http://www.smashingmagazine.com/2013/06/workflow-design-develop-modern-e commerce-website/</a:t>
            </a:r>
            <a:endParaRPr lang="en-US" sz="2000" dirty="0"/>
          </a:p>
          <a:p>
            <a:pPr marL="0" indent="0">
              <a:buNone/>
            </a:pPr>
            <a:r>
              <a:rPr lang="en-IN" sz="2000" dirty="0"/>
              <a:t>       </a:t>
            </a:r>
            <a:r>
              <a:rPr lang="en-US" sz="2000" dirty="0"/>
              <a:t>○ </a:t>
            </a:r>
            <a:r>
              <a:rPr lang="en-IN" sz="2000" dirty="0"/>
              <a:t>  </a:t>
            </a:r>
            <a:r>
              <a:rPr lang="en-IN" sz="2000" dirty="0">
                <a:hlinkClick r:id="rId3"/>
              </a:rPr>
              <a:t>http://business.tutsplus.com/articles/the-secret-to-getting-a-lot-of-web-design-work--fsw-390            </a:t>
            </a:r>
            <a:endParaRPr lang="en-IN" sz="2000" dirty="0"/>
          </a:p>
        </p:txBody>
      </p:sp>
    </p:spTree>
    <p:extLst>
      <p:ext uri="{BB962C8B-B14F-4D97-AF65-F5344CB8AC3E}">
        <p14:creationId xmlns:p14="http://schemas.microsoft.com/office/powerpoint/2010/main" val="1354345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Overall description </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451610"/>
            <a:ext cx="8651304" cy="3291840"/>
          </a:xfrm>
        </p:spPr>
        <p:txBody>
          <a:bodyPr/>
          <a:lstStyle/>
          <a:p>
            <a:r>
              <a:rPr lang="en-US" sz="2000" b="1" dirty="0"/>
              <a:t>Product perspective</a:t>
            </a:r>
            <a:endParaRPr lang="en-IN" sz="2000" b="1" dirty="0"/>
          </a:p>
          <a:p>
            <a:pPr marL="0" indent="0">
              <a:buNone/>
            </a:pPr>
            <a:r>
              <a:rPr lang="en-US" sz="1800" dirty="0"/>
              <a:t>   Use case diagram of e commerce website</a:t>
            </a:r>
          </a:p>
          <a:p>
            <a:endParaRPr lang="en-IN" dirty="0"/>
          </a:p>
        </p:txBody>
      </p:sp>
      <p:pic>
        <p:nvPicPr>
          <p:cNvPr id="1030" name="Picture 6" descr="Simple e-commerce system use case diagram. | Download Scientific Diagram">
            <a:extLst>
              <a:ext uri="{FF2B5EF4-FFF2-40B4-BE49-F238E27FC236}">
                <a16:creationId xmlns:a16="http://schemas.microsoft.com/office/drawing/2014/main" id="{29DB9654-4F58-FA23-AD50-4A3543E10E6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7824" y="2355726"/>
            <a:ext cx="2880320" cy="2259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0926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71550"/>
            <a:ext cx="8229600" cy="432048"/>
          </a:xfrm>
        </p:spPr>
        <p:txBody>
          <a:bodyPr>
            <a:normAutofit fontScale="90000"/>
          </a:bodyPr>
          <a:lstStyle/>
          <a:p>
            <a:r>
              <a:rPr lang="en-IN" dirty="0">
                <a:latin typeface="Times New Roman" panose="02020603050405020304" pitchFamily="18" charset="0"/>
                <a:cs typeface="Times New Roman" panose="02020603050405020304" pitchFamily="18" charset="0"/>
              </a:rPr>
              <a:t>Product function</a:t>
            </a:r>
          </a:p>
        </p:txBody>
      </p:sp>
      <p:sp>
        <p:nvSpPr>
          <p:cNvPr id="3" name="Text Placeholder 2"/>
          <p:cNvSpPr>
            <a:spLocks noGrp="1"/>
          </p:cNvSpPr>
          <p:nvPr>
            <p:ph type="body" idx="1"/>
          </p:nvPr>
        </p:nvSpPr>
        <p:spPr>
          <a:xfrm>
            <a:off x="444901" y="1275606"/>
            <a:ext cx="8229600" cy="3744416"/>
          </a:xfrm>
        </p:spPr>
        <p:txBody>
          <a:bodyPr>
            <a:normAutofit/>
          </a:bodyPr>
          <a:lstStyle/>
          <a:p>
            <a:r>
              <a:rPr lang="en-US" sz="1800" dirty="0"/>
              <a:t>Entity Relationship Diagram of E-commerce Management System</a:t>
            </a:r>
            <a:endParaRPr lang="en-IN" sz="1800" dirty="0"/>
          </a:p>
        </p:txBody>
      </p:sp>
      <p:pic>
        <p:nvPicPr>
          <p:cNvPr id="2050" name="Picture 2" descr="What is E-Commerce and Types of E-Commerce · Blog - Cue Hosting">
            <a:extLst>
              <a:ext uri="{FF2B5EF4-FFF2-40B4-BE49-F238E27FC236}">
                <a16:creationId xmlns:a16="http://schemas.microsoft.com/office/drawing/2014/main" id="{4E3185D2-A517-E85F-474E-F01EB34C59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779662"/>
            <a:ext cx="7200800" cy="2952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7134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Class diagram </a:t>
            </a:r>
          </a:p>
        </p:txBody>
      </p:sp>
      <p:sp>
        <p:nvSpPr>
          <p:cNvPr id="3" name="Text Placeholder 2"/>
          <p:cNvSpPr>
            <a:spLocks noGrp="1"/>
          </p:cNvSpPr>
          <p:nvPr>
            <p:ph type="body" idx="1"/>
          </p:nvPr>
        </p:nvSpPr>
        <p:spPr/>
        <p:txBody>
          <a:bodyPr>
            <a:noAutofit/>
          </a:bodyPr>
          <a:lstStyle/>
          <a:p>
            <a:pPr marL="0" indent="0">
              <a:buNone/>
            </a:pPr>
            <a:r>
              <a:rPr lang="en-US" sz="1500" dirty="0"/>
              <a:t>A class is an abstract, user-defined description of a type of data. It identifies the attributes of the</a:t>
            </a:r>
          </a:p>
          <a:p>
            <a:pPr marL="0" indent="0">
              <a:buNone/>
            </a:pPr>
            <a:r>
              <a:rPr lang="en-US" sz="1500" dirty="0"/>
              <a:t>data and the operations that can be performed on instances (i.e. objects) of the data. A class of</a:t>
            </a:r>
          </a:p>
          <a:p>
            <a:pPr marL="0" indent="0">
              <a:buNone/>
            </a:pPr>
            <a:r>
              <a:rPr lang="en-US" sz="1500" dirty="0"/>
              <a:t>data has a name, a set of attributes that describes its characteristics, and a set of operations that</a:t>
            </a:r>
          </a:p>
          <a:p>
            <a:pPr marL="0" indent="0">
              <a:buNone/>
            </a:pPr>
            <a:r>
              <a:rPr lang="en-US" sz="1500" dirty="0"/>
              <a:t>can be performed on the objects of that class. The classes’ structure and their relationships to</a:t>
            </a:r>
          </a:p>
          <a:p>
            <a:pPr marL="0" indent="0">
              <a:buNone/>
            </a:pPr>
            <a:r>
              <a:rPr lang="en-US" sz="1500" dirty="0"/>
              <a:t>each other frozen in time represent the static model. In this project there are certain main classes which are related to other classes required for their working. There are different kinds of</a:t>
            </a:r>
          </a:p>
          <a:p>
            <a:pPr marL="0" indent="0">
              <a:buNone/>
            </a:pPr>
            <a:r>
              <a:rPr lang="en-US" sz="1500" dirty="0"/>
              <a:t>relationships between the classes as shown in the diagram like normal association, aggregation,</a:t>
            </a:r>
          </a:p>
          <a:p>
            <a:pPr marL="0" indent="0">
              <a:buNone/>
            </a:pPr>
            <a:r>
              <a:rPr lang="en-US" sz="1500" dirty="0"/>
              <a:t>and generalization. The relationships are depicted using a role name and multiplicities. Here</a:t>
            </a:r>
          </a:p>
          <a:p>
            <a:pPr marL="0" indent="0">
              <a:buNone/>
            </a:pPr>
            <a:r>
              <a:rPr lang="en-US" sz="1500" dirty="0"/>
              <a:t>‘user’, ‘project’ , ‘Contact form’ and ‘about me’ are the most important classes which are related to other classes</a:t>
            </a:r>
            <a:r>
              <a:rPr lang="en-US" sz="1400" dirty="0"/>
              <a:t>.</a:t>
            </a:r>
            <a:endParaRPr lang="en-IN" sz="1400" dirty="0"/>
          </a:p>
        </p:txBody>
      </p:sp>
    </p:spTree>
    <p:extLst>
      <p:ext uri="{BB962C8B-B14F-4D97-AF65-F5344CB8AC3E}">
        <p14:creationId xmlns:p14="http://schemas.microsoft.com/office/powerpoint/2010/main" val="14455050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Custom 1">
      <a:dk1>
        <a:sysClr val="windowText" lastClr="000000"/>
      </a:dk1>
      <a:lt1>
        <a:sysClr val="window" lastClr="FFFFFF"/>
      </a:lt1>
      <a:dk2>
        <a:srgbClr val="073763"/>
      </a:dk2>
      <a:lt2>
        <a:srgbClr val="073763"/>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847</TotalTime>
  <Words>508</Words>
  <Application>Microsoft Office PowerPoint</Application>
  <PresentationFormat>On-screen Show (16:9)</PresentationFormat>
  <Paragraphs>49</Paragraphs>
  <Slides>12</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12</vt:i4>
      </vt:variant>
    </vt:vector>
  </HeadingPairs>
  <TitlesOfParts>
    <vt:vector size="28" baseType="lpstr">
      <vt:lpstr>CFRUAJ+EBGaramond-Medium</vt:lpstr>
      <vt:lpstr>KQGMTU+Arial-BoldMT</vt:lpstr>
      <vt:lpstr>Söhne</vt:lpstr>
      <vt:lpstr>PVLNNE+ArialMT</vt:lpstr>
      <vt:lpstr>RMKPBC+PublicSans-BoldItalic</vt:lpstr>
      <vt:lpstr>Wingdings 2</vt:lpstr>
      <vt:lpstr>Arial Black</vt:lpstr>
      <vt:lpstr>ILIIOR+EBGaramond-Bold</vt:lpstr>
      <vt:lpstr>Wingdings</vt:lpstr>
      <vt:lpstr>Times New Roman</vt:lpstr>
      <vt:lpstr>CFJCTS+PublicSans-Bold</vt:lpstr>
      <vt:lpstr>Calibri</vt:lpstr>
      <vt:lpstr>Arial Rounded MT Bold</vt:lpstr>
      <vt:lpstr>Constantia</vt:lpstr>
      <vt:lpstr>Arial</vt:lpstr>
      <vt:lpstr>Flow</vt:lpstr>
      <vt:lpstr>PowerPoint Presentation</vt:lpstr>
      <vt:lpstr>PowerPoint Presentation</vt:lpstr>
      <vt:lpstr>INTRODUCTION</vt:lpstr>
      <vt:lpstr>Scope of Development Project</vt:lpstr>
      <vt:lpstr> Definitions, Acronyms and Abbreviations</vt:lpstr>
      <vt:lpstr>References</vt:lpstr>
      <vt:lpstr>Overall description </vt:lpstr>
      <vt:lpstr>Product function</vt:lpstr>
      <vt:lpstr>Class diagram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HP</dc:creator>
  <cp:lastModifiedBy>Surya K S</cp:lastModifiedBy>
  <cp:revision>32</cp:revision>
  <dcterms:modified xsi:type="dcterms:W3CDTF">2023-11-18T11:27:35Z</dcterms:modified>
</cp:coreProperties>
</file>