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6" r:id="rId2"/>
    <p:sldId id="257" r:id="rId3"/>
    <p:sldId id="258" r:id="rId4"/>
    <p:sldId id="263" r:id="rId5"/>
    <p:sldId id="259" r:id="rId6"/>
    <p:sldId id="265" r:id="rId7"/>
    <p:sldId id="261" r:id="rId8"/>
    <p:sldId id="262"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D2495-5811-4ACA-A44F-8DAB4D90757F}" v="1" dt="2025-08-13T18:21:56.9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snapToObjects="1">
      <p:cViewPr varScale="1">
        <p:scale>
          <a:sx n="83" d="100"/>
          <a:sy n="83" d="100"/>
        </p:scale>
        <p:origin x="708" y="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37008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497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97793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30849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42086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8/14/2025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37888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8/14/2025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89627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94263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2829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52572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21457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047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71754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9511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7286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2721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79347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8/14/2025</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90316341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573" y="443057"/>
            <a:ext cx="8752115" cy="2043953"/>
          </a:xfrm>
        </p:spPr>
        <p:txBody>
          <a:bodyPr>
            <a:normAutofit/>
          </a:bodyPr>
          <a:lstStyle/>
          <a:p>
            <a:r>
              <a:rPr sz="3300" dirty="0"/>
              <a:t>Mining Tweets for </a:t>
            </a:r>
            <a:r>
              <a:rPr lang="en-US" sz="3300" dirty="0"/>
              <a:t>Sentimental analysis and Comparing with Stock Movement</a:t>
            </a:r>
            <a:endParaRPr sz="2700" dirty="0"/>
          </a:p>
        </p:txBody>
      </p:sp>
      <p:sp>
        <p:nvSpPr>
          <p:cNvPr id="3" name="Subtitle 2"/>
          <p:cNvSpPr>
            <a:spLocks noGrp="1"/>
          </p:cNvSpPr>
          <p:nvPr>
            <p:ph type="subTitle" idx="1"/>
          </p:nvPr>
        </p:nvSpPr>
        <p:spPr>
          <a:xfrm>
            <a:off x="5924390" y="3179534"/>
            <a:ext cx="2989089" cy="1813432"/>
          </a:xfrm>
        </p:spPr>
        <p:txBody>
          <a:bodyPr>
            <a:normAutofit fontScale="25000" lnSpcReduction="20000"/>
          </a:bodyPr>
          <a:lstStyle/>
          <a:p>
            <a:r>
              <a:rPr lang="en-US" dirty="0"/>
              <a:t>													</a:t>
            </a:r>
            <a:r>
              <a:rPr lang="en-US" sz="6200" dirty="0"/>
              <a:t>	</a:t>
            </a:r>
            <a:r>
              <a:rPr lang="en-US" sz="7200" dirty="0"/>
              <a:t>~G.SUKUMAR</a:t>
            </a:r>
          </a:p>
          <a:p>
            <a:r>
              <a:rPr lang="en-US" sz="7200" dirty="0"/>
              <a:t>	23bd1a662m</a:t>
            </a:r>
          </a:p>
          <a:p>
            <a:r>
              <a:rPr lang="en-US" sz="7200" dirty="0"/>
              <a:t>	G468</a:t>
            </a:r>
          </a:p>
          <a:p>
            <a:endParaRPr dirty="0"/>
          </a:p>
        </p:txBody>
      </p:sp>
      <p:pic>
        <p:nvPicPr>
          <p:cNvPr id="4" name="Graphic 3" descr="Bar graph with downward trend with solid fill">
            <a:extLst>
              <a:ext uri="{FF2B5EF4-FFF2-40B4-BE49-F238E27FC236}">
                <a16:creationId xmlns:a16="http://schemas.microsoft.com/office/drawing/2014/main" id="{16662CAC-893B-6EAE-6472-F70AB72555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835408"/>
            <a:ext cx="914400" cy="914400"/>
          </a:xfrm>
          <a:prstGeom prst="rect">
            <a:avLst/>
          </a:prstGeom>
        </p:spPr>
      </p:pic>
      <p:sp>
        <p:nvSpPr>
          <p:cNvPr id="5" name="TextBox 4">
            <a:extLst>
              <a:ext uri="{FF2B5EF4-FFF2-40B4-BE49-F238E27FC236}">
                <a16:creationId xmlns:a16="http://schemas.microsoft.com/office/drawing/2014/main" id="{94C7BB61-2BA7-14E9-5009-B2062B06644C}"/>
              </a:ext>
            </a:extLst>
          </p:cNvPr>
          <p:cNvSpPr txBox="1"/>
          <p:nvPr/>
        </p:nvSpPr>
        <p:spPr>
          <a:xfrm>
            <a:off x="3480865" y="2625536"/>
            <a:ext cx="3480868" cy="553998"/>
          </a:xfrm>
          <a:prstGeom prst="rect">
            <a:avLst/>
          </a:prstGeom>
          <a:noFill/>
        </p:spPr>
        <p:txBody>
          <a:bodyPr wrap="square" rtlCol="0">
            <a:spAutoFit/>
          </a:bodyPr>
          <a:lstStyle/>
          <a:p>
            <a:r>
              <a:rPr lang="en-US" sz="3000" dirty="0"/>
              <a:t>MILESTONE-1</a:t>
            </a:r>
            <a:endParaRPr lang="en-IN" sz="3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836044"/>
            <a:ext cx="7055380" cy="1400530"/>
          </a:xfrm>
        </p:spPr>
        <p:txBody>
          <a:bodyPr/>
          <a:lstStyle/>
          <a:p>
            <a:r>
              <a:rPr dirty="0"/>
              <a:t>Scope of the Project</a:t>
            </a:r>
          </a:p>
        </p:txBody>
      </p:sp>
      <p:sp>
        <p:nvSpPr>
          <p:cNvPr id="9" name="Content Placeholder 8">
            <a:extLst>
              <a:ext uri="{FF2B5EF4-FFF2-40B4-BE49-F238E27FC236}">
                <a16:creationId xmlns:a16="http://schemas.microsoft.com/office/drawing/2014/main" id="{B120CE2B-3F38-92C2-4563-E7F0BD0DC018}"/>
              </a:ext>
            </a:extLst>
          </p:cNvPr>
          <p:cNvSpPr>
            <a:spLocks noGrp="1"/>
          </p:cNvSpPr>
          <p:nvPr>
            <p:ph idx="1"/>
          </p:nvPr>
        </p:nvSpPr>
        <p:spPr>
          <a:xfrm>
            <a:off x="417216" y="2052926"/>
            <a:ext cx="7858488" cy="3594840"/>
          </a:xfrm>
        </p:spPr>
        <p:txBody>
          <a:bodyPr>
            <a:normAutofit lnSpcReduction="10000"/>
          </a:bodyPr>
          <a:lstStyle/>
          <a:p>
            <a:r>
              <a:rPr lang="en-US" b="1" dirty="0"/>
              <a:t>Collect tweets</a:t>
            </a:r>
            <a:r>
              <a:rPr lang="en-US" dirty="0"/>
              <a:t> in real-time using the </a:t>
            </a:r>
            <a:r>
              <a:rPr lang="en-US" b="1" dirty="0"/>
              <a:t>Twitter API</a:t>
            </a:r>
            <a:r>
              <a:rPr lang="en-US" dirty="0"/>
              <a:t>.</a:t>
            </a:r>
          </a:p>
          <a:p>
            <a:r>
              <a:rPr lang="en-US" b="1" dirty="0"/>
              <a:t>Perform sentiment analysis</a:t>
            </a:r>
            <a:r>
              <a:rPr lang="en-US" dirty="0"/>
              <a:t> using to extract polarity (positive/negative/neutral) and subjectivity scores.</a:t>
            </a:r>
          </a:p>
          <a:p>
            <a:r>
              <a:rPr lang="en-US" b="1" dirty="0"/>
              <a:t>compare sentiment trends</a:t>
            </a:r>
            <a:r>
              <a:rPr lang="en-US" dirty="0"/>
              <a:t> over time with stock market data to identify possible correlations.</a:t>
            </a:r>
          </a:p>
          <a:p>
            <a:r>
              <a:rPr lang="en-US" b="1" dirty="0"/>
              <a:t>Build a SOFNN(Self organizing fuzzy neural network)model</a:t>
            </a:r>
            <a:r>
              <a:rPr lang="en-US" dirty="0"/>
              <a:t> to forecast stock market movement using sentiment and market data.</a:t>
            </a:r>
          </a:p>
          <a:p>
            <a:r>
              <a:rPr lang="en-US" dirty="0"/>
              <a:t>Present findings in an </a:t>
            </a:r>
            <a:r>
              <a:rPr lang="en-US" b="1" dirty="0"/>
              <a:t>interactive dashboard</a:t>
            </a:r>
            <a:r>
              <a:rPr lang="en-US" dirty="0"/>
              <a:t>.</a:t>
            </a:r>
            <a:endParaRPr lang="en-IN" dirty="0"/>
          </a:p>
        </p:txBody>
      </p:sp>
      <p:sp>
        <p:nvSpPr>
          <p:cNvPr id="5" name="Rectangle 2">
            <a:extLst>
              <a:ext uri="{FF2B5EF4-FFF2-40B4-BE49-F238E27FC236}">
                <a16:creationId xmlns:a16="http://schemas.microsoft.com/office/drawing/2014/main" id="{9FCA9D40-2755-3518-6388-DECEA1C8403A}"/>
              </a:ext>
            </a:extLst>
          </p:cNvPr>
          <p:cNvSpPr>
            <a:spLocks noChangeArrowheads="1"/>
          </p:cNvSpPr>
          <p:nvPr/>
        </p:nvSpPr>
        <p:spPr bwMode="auto">
          <a:xfrm>
            <a:off x="152400" y="-1707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355156"/>
            <a:ext cx="7765321" cy="1326321"/>
          </a:xfrm>
        </p:spPr>
        <p:txBody>
          <a:bodyPr/>
          <a:lstStyle/>
          <a:p>
            <a:r>
              <a:rPr lang="en-US" dirty="0"/>
              <a:t>WHAT I EXPECT TO DEVELOP BY THE END OF THIS PROJECT</a:t>
            </a:r>
            <a:endParaRPr dirty="0"/>
          </a:p>
        </p:txBody>
      </p:sp>
      <p:sp>
        <p:nvSpPr>
          <p:cNvPr id="4" name="Rectangle 1">
            <a:extLst>
              <a:ext uri="{FF2B5EF4-FFF2-40B4-BE49-F238E27FC236}">
                <a16:creationId xmlns:a16="http://schemas.microsoft.com/office/drawing/2014/main" id="{617DD364-092F-2D46-416B-B58066774327}"/>
              </a:ext>
            </a:extLst>
          </p:cNvPr>
          <p:cNvSpPr>
            <a:spLocks noGrp="1" noChangeArrowheads="1"/>
          </p:cNvSpPr>
          <p:nvPr>
            <p:ph idx="1"/>
          </p:nvPr>
        </p:nvSpPr>
        <p:spPr bwMode="auto">
          <a:xfrm>
            <a:off x="376519" y="1681477"/>
            <a:ext cx="85676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charset="0"/>
              </a:rPr>
              <a:t>A system that can </a:t>
            </a:r>
            <a:r>
              <a:rPr kumimoji="0" lang="en-US" altLang="en-US" sz="1800" b="1" i="0" u="none" strike="noStrike" cap="none" normalizeH="0" baseline="0" dirty="0">
                <a:ln>
                  <a:noFill/>
                </a:ln>
                <a:solidFill>
                  <a:schemeClr val="tx1"/>
                </a:solidFill>
                <a:effectLst/>
                <a:latin typeface="Arial" panose="020B0604020202020204" charset="0"/>
              </a:rPr>
              <a:t>collect tweets</a:t>
            </a:r>
            <a:r>
              <a:rPr kumimoji="0" lang="en-US" altLang="en-US" sz="1800" b="0" i="0" u="none" strike="noStrike" cap="none" normalizeH="0" baseline="0" dirty="0">
                <a:ln>
                  <a:noFill/>
                </a:ln>
                <a:solidFill>
                  <a:schemeClr val="tx1"/>
                </a:solidFill>
                <a:effectLst/>
                <a:latin typeface="Arial" panose="020B0604020202020204" charset="0"/>
              </a:rPr>
              <a:t> in real time from Twitter.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charset="0"/>
              </a:rPr>
              <a:t>A </a:t>
            </a:r>
            <a:r>
              <a:rPr kumimoji="0" lang="en-US" altLang="en-US" sz="1800" b="1" i="0" u="none" strike="noStrike" cap="none" normalizeH="0" baseline="0" dirty="0">
                <a:ln>
                  <a:noFill/>
                </a:ln>
                <a:solidFill>
                  <a:schemeClr val="tx1"/>
                </a:solidFill>
                <a:effectLst/>
                <a:latin typeface="Arial" panose="020B0604020202020204" charset="0"/>
              </a:rPr>
              <a:t>clean and organized dataset</a:t>
            </a:r>
            <a:r>
              <a:rPr kumimoji="0" lang="en-US" altLang="en-US" sz="1800" b="0" i="0" u="none" strike="noStrike" cap="none" normalizeH="0" baseline="0" dirty="0">
                <a:ln>
                  <a:noFill/>
                </a:ln>
                <a:solidFill>
                  <a:schemeClr val="tx1"/>
                </a:solidFill>
                <a:effectLst/>
                <a:latin typeface="Arial" panose="020B0604020202020204" charset="0"/>
              </a:rPr>
              <a:t> of tweets for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charset="0"/>
              </a:rPr>
              <a:t>Sentiment results from </a:t>
            </a:r>
            <a:r>
              <a:rPr kumimoji="0" lang="en-US" altLang="en-US" sz="1800" b="1" i="0" u="none" strike="noStrike" cap="none" normalizeH="0" baseline="0" dirty="0">
                <a:ln>
                  <a:noFill/>
                </a:ln>
                <a:solidFill>
                  <a:schemeClr val="tx1"/>
                </a:solidFill>
                <a:effectLst/>
                <a:latin typeface="Arial" panose="020B0604020202020204" charset="0"/>
              </a:rPr>
              <a:t>both VADER and Text Blob</a:t>
            </a:r>
            <a:r>
              <a:rPr kumimoji="0" lang="en-US" altLang="en-US" sz="1800" b="0" i="0" u="none" strike="noStrike" cap="none" normalizeH="0" baseline="0" dirty="0">
                <a:ln>
                  <a:noFill/>
                </a:ln>
                <a:solidFill>
                  <a:schemeClr val="tx1"/>
                </a:solidFill>
                <a:effectLst/>
                <a:latin typeface="Arial" panose="020B0604020202020204" charset="0"/>
              </a:rPr>
              <a:t>, showing if tweets are positive, negative, or neutral.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charset="0"/>
              </a:rPr>
              <a:t>A simple </a:t>
            </a:r>
            <a:r>
              <a:rPr kumimoji="0" lang="en-US" altLang="en-US" sz="1800" b="1" i="0" u="none" strike="noStrike" cap="none" normalizeH="0" baseline="0" dirty="0">
                <a:ln>
                  <a:noFill/>
                </a:ln>
                <a:solidFill>
                  <a:schemeClr val="tx1"/>
                </a:solidFill>
                <a:effectLst/>
                <a:latin typeface="Arial" panose="020B0604020202020204" charset="0"/>
              </a:rPr>
              <a:t>comparison report</a:t>
            </a:r>
            <a:r>
              <a:rPr kumimoji="0" lang="en-US" altLang="en-US" sz="1800" b="0" i="0" u="none" strike="noStrike" cap="none" normalizeH="0" baseline="0" dirty="0">
                <a:ln>
                  <a:noFill/>
                </a:ln>
                <a:solidFill>
                  <a:schemeClr val="tx1"/>
                </a:solidFill>
                <a:effectLst/>
                <a:latin typeface="Arial" panose="020B0604020202020204" charset="0"/>
              </a:rPr>
              <a:t> to see how sentiment trends match with stock market movements.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charset="0"/>
            </a:endParaRPr>
          </a:p>
          <a:p>
            <a:pPr marL="0" lvl="0" indent="0" eaLnBrk="0" fontAlgn="base" hangingPunct="0">
              <a:lnSpc>
                <a:spcPct val="100000"/>
              </a:lnSpc>
              <a:spcBef>
                <a:spcPct val="0"/>
              </a:spcBef>
              <a:spcAft>
                <a:spcPct val="0"/>
              </a:spcAft>
              <a:buFontTx/>
              <a:buChar char="•"/>
            </a:pPr>
            <a:r>
              <a:rPr lang="en-US" sz="1800" dirty="0"/>
              <a:t>A</a:t>
            </a:r>
            <a:r>
              <a:rPr lang="en-US" sz="1800" b="1" dirty="0"/>
              <a:t> prediction model</a:t>
            </a:r>
            <a:r>
              <a:rPr lang="en-US" sz="1800" dirty="0"/>
              <a:t> that uses sentiment and stock data to forecast possible stock movement</a:t>
            </a:r>
            <a:endParaRPr kumimoji="0" lang="en-US" altLang="en-US" sz="1800" b="0" i="0" u="none" strike="noStrike" cap="none" normalizeH="0" baseline="0" dirty="0">
              <a:ln>
                <a:noFill/>
              </a:ln>
              <a:solidFill>
                <a:schemeClr val="tx1"/>
              </a:solidFill>
              <a:effectLst/>
              <a:latin typeface="Arial"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charset="0"/>
              </a:rPr>
              <a:t>An </a:t>
            </a:r>
            <a:r>
              <a:rPr kumimoji="0" lang="en-US" altLang="en-US" sz="1800" b="1" i="0" u="none" strike="noStrike" cap="none" normalizeH="0" baseline="0" dirty="0">
                <a:ln>
                  <a:noFill/>
                </a:ln>
                <a:solidFill>
                  <a:schemeClr val="tx1"/>
                </a:solidFill>
                <a:effectLst/>
                <a:latin typeface="Arial" panose="020B0604020202020204" charset="0"/>
              </a:rPr>
              <a:t>easy-to-use dashboard</a:t>
            </a:r>
            <a:r>
              <a:rPr kumimoji="0" lang="en-US" altLang="en-US" sz="1800" b="0" i="0" u="none" strike="noStrike" cap="none" normalizeH="0" baseline="0" dirty="0">
                <a:ln>
                  <a:noFill/>
                </a:ln>
                <a:solidFill>
                  <a:schemeClr val="tx1"/>
                </a:solidFill>
                <a:effectLst/>
                <a:latin typeface="Arial" panose="020B0604020202020204" charset="0"/>
              </a:rPr>
              <a:t> to explore the data and results.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charset="0"/>
              </a:rPr>
              <a:t>A design that can </a:t>
            </a:r>
            <a:r>
              <a:rPr kumimoji="0" lang="en-US" altLang="en-US" sz="1800" b="1" i="0" u="none" strike="noStrike" cap="none" normalizeH="0" baseline="0" dirty="0">
                <a:ln>
                  <a:noFill/>
                </a:ln>
                <a:solidFill>
                  <a:schemeClr val="tx1"/>
                </a:solidFill>
                <a:effectLst/>
                <a:latin typeface="Arial" panose="020B0604020202020204" charset="0"/>
              </a:rPr>
              <a:t>add new models or tools</a:t>
            </a:r>
            <a:r>
              <a:rPr kumimoji="0" lang="en-US" altLang="en-US" sz="1800" b="0" i="0" u="none" strike="noStrike" cap="none" normalizeH="0" baseline="0" dirty="0">
                <a:ln>
                  <a:noFill/>
                </a:ln>
                <a:solidFill>
                  <a:schemeClr val="tx1"/>
                </a:solidFill>
                <a:effectLst/>
                <a:latin typeface="Arial" panose="020B0604020202020204" charset="0"/>
              </a:rPr>
              <a:t> later without starting from scratch.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49CF5-3BBD-04A7-DF67-D1D781150A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5338B7-06C4-7E86-F070-00106EE91FD4}"/>
              </a:ext>
            </a:extLst>
          </p:cNvPr>
          <p:cNvSpPr>
            <a:spLocks noGrp="1"/>
          </p:cNvSpPr>
          <p:nvPr>
            <p:ph type="title"/>
          </p:nvPr>
        </p:nvSpPr>
        <p:spPr>
          <a:xfrm>
            <a:off x="190295" y="1015580"/>
            <a:ext cx="8292878" cy="2145134"/>
          </a:xfrm>
        </p:spPr>
        <p:txBody>
          <a:bodyPr>
            <a:normAutofit fontScale="90000"/>
          </a:bodyPr>
          <a:lstStyle/>
          <a:p>
            <a:pPr algn="l"/>
            <a:r>
              <a:rPr dirty="0"/>
              <a:t>Basic Understanding of the Base Paper</a:t>
            </a:r>
            <a:br>
              <a:rPr lang="en-US" dirty="0"/>
            </a:br>
            <a:br>
              <a:rPr lang="en-US" sz="1500" dirty="0"/>
            </a:br>
            <a:r>
              <a:rPr lang="en-US" sz="1500" dirty="0"/>
              <a:t>The base paper, </a:t>
            </a:r>
            <a:r>
              <a:rPr lang="en-US" sz="1500" i="1" dirty="0"/>
              <a:t>“Twitter Mood Predicts the Stock Market”</a:t>
            </a:r>
            <a:r>
              <a:rPr lang="en-US" sz="1500" dirty="0"/>
              <a:t>, investigates whether public mood extracted from Twitter can predict the </a:t>
            </a:r>
            <a:r>
              <a:rPr lang="en-US" sz="1500" b="1" dirty="0"/>
              <a:t>Dow Jones Industrial Average (DJIA)</a:t>
            </a:r>
            <a:r>
              <a:rPr lang="en-US" sz="1500" dirty="0"/>
              <a:t>.</a:t>
            </a:r>
            <a:br>
              <a:rPr lang="en-US" sz="1500" dirty="0"/>
            </a:br>
            <a:br>
              <a:rPr lang="en-US" sz="1500" dirty="0"/>
            </a:br>
            <a:r>
              <a:rPr lang="en-US" sz="1800" dirty="0"/>
              <a:t>Key details:</a:t>
            </a:r>
            <a:br>
              <a:rPr lang="en-US" sz="1800" dirty="0"/>
            </a:br>
            <a:endParaRPr sz="1800" dirty="0"/>
          </a:p>
        </p:txBody>
      </p:sp>
      <p:sp>
        <p:nvSpPr>
          <p:cNvPr id="3" name="Content Placeholder 2">
            <a:extLst>
              <a:ext uri="{FF2B5EF4-FFF2-40B4-BE49-F238E27FC236}">
                <a16:creationId xmlns:a16="http://schemas.microsoft.com/office/drawing/2014/main" id="{2828AB50-6E80-923F-936F-9D12481043B2}"/>
              </a:ext>
            </a:extLst>
          </p:cNvPr>
          <p:cNvSpPr>
            <a:spLocks noGrp="1"/>
          </p:cNvSpPr>
          <p:nvPr>
            <p:ph idx="1"/>
          </p:nvPr>
        </p:nvSpPr>
        <p:spPr>
          <a:xfrm>
            <a:off x="113086" y="3144058"/>
            <a:ext cx="7563264" cy="4195481"/>
          </a:xfrm>
        </p:spPr>
        <p:txBody>
          <a:bodyPr>
            <a:normAutofit/>
          </a:bodyPr>
          <a:lstStyle/>
          <a:p>
            <a:r>
              <a:rPr sz="1800" dirty="0"/>
              <a:t>The paper investigates correlation between public mood from Twitter and DJIA.</a:t>
            </a:r>
          </a:p>
          <a:p>
            <a:r>
              <a:rPr sz="1800" dirty="0"/>
              <a:t>Opinion</a:t>
            </a:r>
            <a:r>
              <a:rPr lang="en-US" sz="1800" dirty="0"/>
              <a:t> </a:t>
            </a:r>
            <a:r>
              <a:rPr sz="1800" dirty="0"/>
              <a:t>Finder measures positive/negative sentiment.</a:t>
            </a:r>
          </a:p>
          <a:p>
            <a:r>
              <a:rPr sz="1800" dirty="0"/>
              <a:t>GPOMS captures six mood dimensions: Calm, Alert, Sure, Vital, Kind, Happy.</a:t>
            </a:r>
          </a:p>
          <a:p>
            <a:r>
              <a:rPr sz="1800" dirty="0"/>
              <a:t>Granger causality &amp; Self-Organizing Fuzzy Neural Network used for prediction.</a:t>
            </a:r>
          </a:p>
          <a:p>
            <a:r>
              <a:rPr sz="1800" dirty="0"/>
              <a:t>Key finding: 'Calm' dimension improves DJIA prediction accuracy.</a:t>
            </a:r>
          </a:p>
        </p:txBody>
      </p:sp>
    </p:spTree>
    <p:extLst>
      <p:ext uri="{BB962C8B-B14F-4D97-AF65-F5344CB8AC3E}">
        <p14:creationId xmlns:p14="http://schemas.microsoft.com/office/powerpoint/2010/main" val="2699411534"/>
      </p:ext>
    </p:extLst>
  </p:cSld>
  <p:clrMapOvr>
    <a:masterClrMapping/>
  </p:clrMapOvr>
  <mc:AlternateContent xmlns:mc="http://schemas.openxmlformats.org/markup-compatibility/2006" xmlns:p14="http://schemas.microsoft.com/office/powerpoint/2010/main">
    <mc:Choice Requires="p14">
      <p:transition spd="slow" p14:dur="2000" advTm="45777"/>
    </mc:Choice>
    <mc:Fallback xmlns="">
      <p:transition spd="slow" advTm="4577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716" y="1205755"/>
            <a:ext cx="7166374" cy="592311"/>
          </a:xfrm>
        </p:spPr>
        <p:txBody>
          <a:bodyPr>
            <a:normAutofit fontScale="90000"/>
          </a:bodyPr>
          <a:lstStyle/>
          <a:p>
            <a:r>
              <a:rPr sz="3300" dirty="0"/>
              <a:t>Business Problem Being Addressed</a:t>
            </a:r>
            <a:br>
              <a:rPr lang="en-US" sz="2700" dirty="0"/>
            </a:br>
            <a:br>
              <a:rPr lang="en-US" sz="1800" dirty="0"/>
            </a:br>
            <a:endParaRPr sz="1800" dirty="0"/>
          </a:p>
        </p:txBody>
      </p:sp>
      <p:sp>
        <p:nvSpPr>
          <p:cNvPr id="3" name="Content Placeholder 2"/>
          <p:cNvSpPr>
            <a:spLocks noGrp="1"/>
          </p:cNvSpPr>
          <p:nvPr>
            <p:ph idx="1"/>
          </p:nvPr>
        </p:nvSpPr>
        <p:spPr>
          <a:xfrm>
            <a:off x="165510" y="2838895"/>
            <a:ext cx="8033353" cy="3589427"/>
          </a:xfrm>
        </p:spPr>
        <p:txBody>
          <a:bodyPr>
            <a:normAutofit lnSpcReduction="10000"/>
          </a:bodyPr>
          <a:lstStyle/>
          <a:p>
            <a:r>
              <a:rPr lang="en-US" dirty="0"/>
              <a:t>Traditional stock prediction relies on past prices and news sentiment, ignoring large-scale social media mood data </a:t>
            </a:r>
            <a:r>
              <a:rPr dirty="0"/>
              <a:t>Conventional stock prediction often ignores large-scale public mood data.</a:t>
            </a:r>
          </a:p>
          <a:p>
            <a:r>
              <a:rPr lang="en-US" dirty="0"/>
              <a:t>Without early warning signals, market participants risk </a:t>
            </a:r>
            <a:r>
              <a:rPr lang="en-US" b="1" dirty="0"/>
              <a:t>reacting late</a:t>
            </a:r>
            <a:r>
              <a:rPr lang="en-US" dirty="0"/>
              <a:t> to sentiment shifts, leading to missed opportunities or poor risk management.</a:t>
            </a:r>
          </a:p>
          <a:p>
            <a:r>
              <a:rPr lang="en-US" dirty="0"/>
              <a:t>Our Project aims to address this gap by providing a </a:t>
            </a:r>
            <a:r>
              <a:rPr lang="en-US" b="1" dirty="0"/>
              <a:t>fast, cost-effective, and automated</a:t>
            </a:r>
            <a:r>
              <a:rPr lang="en-US" dirty="0"/>
              <a:t> mood tracking system.</a:t>
            </a:r>
          </a:p>
        </p:txBody>
      </p:sp>
      <p:sp>
        <p:nvSpPr>
          <p:cNvPr id="4" name="TextBox 3">
            <a:extLst>
              <a:ext uri="{FF2B5EF4-FFF2-40B4-BE49-F238E27FC236}">
                <a16:creationId xmlns:a16="http://schemas.microsoft.com/office/drawing/2014/main" id="{E7421F6C-21A9-BD2B-4AD6-DBAFA515CBA5}"/>
              </a:ext>
            </a:extLst>
          </p:cNvPr>
          <p:cNvSpPr txBox="1"/>
          <p:nvPr/>
        </p:nvSpPr>
        <p:spPr>
          <a:xfrm>
            <a:off x="373716" y="2037577"/>
            <a:ext cx="6608269" cy="646331"/>
          </a:xfrm>
          <a:prstGeom prst="rect">
            <a:avLst/>
          </a:prstGeom>
          <a:noFill/>
        </p:spPr>
        <p:txBody>
          <a:bodyPr wrap="square" rtlCol="0">
            <a:spAutoFit/>
          </a:bodyPr>
          <a:lstStyle/>
          <a:p>
            <a:r>
              <a:rPr lang="en-US" dirty="0"/>
              <a:t>Financial decision-makers often lack </a:t>
            </a:r>
            <a:r>
              <a:rPr lang="en-US" b="1" dirty="0"/>
              <a:t>early indicators of public sentiment</a:t>
            </a:r>
            <a:r>
              <a:rPr lang="en-US" dirty="0"/>
              <a:t> that could influence market trends.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0589"/>
    </mc:Choice>
    <mc:Fallback xmlns="">
      <p:transition spd="slow" advTm="3058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B0E07-4C70-93C4-D1EE-5AFC52BD3D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0B37F6-D6E5-1A17-F66A-466A9EDE3A7C}"/>
              </a:ext>
            </a:extLst>
          </p:cNvPr>
          <p:cNvSpPr>
            <a:spLocks noGrp="1"/>
          </p:cNvSpPr>
          <p:nvPr>
            <p:ph type="title"/>
          </p:nvPr>
        </p:nvSpPr>
        <p:spPr>
          <a:xfrm>
            <a:off x="-391886" y="2443523"/>
            <a:ext cx="7055380" cy="1118736"/>
          </a:xfrm>
        </p:spPr>
        <p:txBody>
          <a:bodyPr/>
          <a:lstStyle/>
          <a:p>
            <a:r>
              <a:rPr dirty="0"/>
              <a:t>Proposed Solution</a:t>
            </a:r>
          </a:p>
        </p:txBody>
      </p:sp>
      <p:sp>
        <p:nvSpPr>
          <p:cNvPr id="3" name="Content Placeholder 2">
            <a:extLst>
              <a:ext uri="{FF2B5EF4-FFF2-40B4-BE49-F238E27FC236}">
                <a16:creationId xmlns:a16="http://schemas.microsoft.com/office/drawing/2014/main" id="{95A68BB9-3AA8-CF6E-A40F-0F12E41AD07A}"/>
              </a:ext>
            </a:extLst>
          </p:cNvPr>
          <p:cNvSpPr>
            <a:spLocks noGrp="1"/>
          </p:cNvSpPr>
          <p:nvPr>
            <p:ph idx="1"/>
          </p:nvPr>
        </p:nvSpPr>
        <p:spPr>
          <a:xfrm>
            <a:off x="481336" y="2773936"/>
            <a:ext cx="7699808" cy="3939348"/>
          </a:xfrm>
        </p:spPr>
        <p:txBody>
          <a:bodyPr>
            <a:normAutofit/>
          </a:bodyPr>
          <a:lstStyle/>
          <a:p>
            <a:endParaRPr lang="en-US" dirty="0"/>
          </a:p>
          <a:p>
            <a:r>
              <a:rPr lang="en-US" dirty="0"/>
              <a:t>Collects and cleans tweets in real time.</a:t>
            </a:r>
          </a:p>
          <a:p>
            <a:r>
              <a:rPr lang="en-US" dirty="0"/>
              <a:t>Runs sentiment analysis using multiple approaches( VADER, Text Blob).</a:t>
            </a:r>
          </a:p>
          <a:p>
            <a:r>
              <a:rPr lang="en-US" dirty="0"/>
              <a:t>Compares sentiment trends with stock market movements.</a:t>
            </a:r>
          </a:p>
          <a:p>
            <a:r>
              <a:rPr lang="en-US" dirty="0"/>
              <a:t>Uses predictive models to forecast market direction.</a:t>
            </a:r>
          </a:p>
          <a:p>
            <a:r>
              <a:rPr lang="en-US" dirty="0"/>
              <a:t>Displays actionable insights through a user-friendly dashboard.</a:t>
            </a:r>
            <a:r>
              <a:rPr dirty="0"/>
              <a:t>.</a:t>
            </a:r>
          </a:p>
        </p:txBody>
      </p:sp>
      <p:sp>
        <p:nvSpPr>
          <p:cNvPr id="4" name="Rectangle 1">
            <a:extLst>
              <a:ext uri="{FF2B5EF4-FFF2-40B4-BE49-F238E27FC236}">
                <a16:creationId xmlns:a16="http://schemas.microsoft.com/office/drawing/2014/main" id="{4E0BA8FB-12BA-B598-FBE9-55CDF201F01B}"/>
              </a:ext>
            </a:extLst>
          </p:cNvPr>
          <p:cNvSpPr>
            <a:spLocks noChangeArrowheads="1"/>
          </p:cNvSpPr>
          <p:nvPr/>
        </p:nvSpPr>
        <p:spPr bwMode="auto">
          <a:xfrm>
            <a:off x="-814508" y="-323165"/>
            <a:ext cx="7146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B81B88E-5A14-D0C4-A385-56363ECDC42B}"/>
              </a:ext>
            </a:extLst>
          </p:cNvPr>
          <p:cNvSpPr>
            <a:spLocks noChangeArrowheads="1"/>
          </p:cNvSpPr>
          <p:nvPr/>
        </p:nvSpPr>
        <p:spPr bwMode="auto">
          <a:xfrm>
            <a:off x="152400" y="-1707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E41E593-11E6-797C-B2B8-9761FFF23087}"/>
              </a:ext>
            </a:extLst>
          </p:cNvPr>
          <p:cNvSpPr txBox="1"/>
          <p:nvPr/>
        </p:nvSpPr>
        <p:spPr>
          <a:xfrm>
            <a:off x="560934" y="323166"/>
            <a:ext cx="7430461" cy="2308324"/>
          </a:xfrm>
          <a:prstGeom prst="rect">
            <a:avLst/>
          </a:prstGeom>
          <a:noFill/>
        </p:spPr>
        <p:txBody>
          <a:bodyPr wrap="square" rtlCol="0">
            <a:spAutoFit/>
          </a:bodyPr>
          <a:lstStyle/>
          <a:p>
            <a:endParaRPr lang="en-US" sz="3600" dirty="0"/>
          </a:p>
          <a:p>
            <a:endParaRPr lang="en-US" sz="3600" dirty="0"/>
          </a:p>
          <a:p>
            <a:endParaRPr lang="en-US" sz="3600" dirty="0"/>
          </a:p>
          <a:p>
            <a:endParaRPr lang="en-IN" sz="3600" dirty="0"/>
          </a:p>
        </p:txBody>
      </p:sp>
      <p:sp>
        <p:nvSpPr>
          <p:cNvPr id="8" name="TextBox 7">
            <a:extLst>
              <a:ext uri="{FF2B5EF4-FFF2-40B4-BE49-F238E27FC236}">
                <a16:creationId xmlns:a16="http://schemas.microsoft.com/office/drawing/2014/main" id="{8D153DFB-FCE9-24B4-29BE-55F38A598269}"/>
              </a:ext>
            </a:extLst>
          </p:cNvPr>
          <p:cNvSpPr txBox="1"/>
          <p:nvPr/>
        </p:nvSpPr>
        <p:spPr>
          <a:xfrm>
            <a:off x="560933" y="315434"/>
            <a:ext cx="7430461" cy="2677656"/>
          </a:xfrm>
          <a:prstGeom prst="rect">
            <a:avLst/>
          </a:prstGeom>
          <a:noFill/>
        </p:spPr>
        <p:txBody>
          <a:bodyPr wrap="square" rtlCol="0">
            <a:spAutoFit/>
          </a:bodyPr>
          <a:lstStyle/>
          <a:p>
            <a:r>
              <a:rPr lang="en-US" sz="3600" b="1" dirty="0"/>
              <a:t>Research Idea</a:t>
            </a:r>
          </a:p>
          <a:p>
            <a:endParaRPr lang="en-US" sz="3600" b="1" dirty="0"/>
          </a:p>
          <a:p>
            <a:r>
              <a:rPr lang="en-US" sz="2000" i="1" dirty="0"/>
              <a:t>"Investigating the Effectiveness of Multi-Model Sentiment Fusion in Predicting Stock Market Movements from Real-Time Twitter Data"</a:t>
            </a:r>
            <a:endParaRPr lang="en-US" sz="2000" dirty="0"/>
          </a:p>
          <a:p>
            <a:endParaRPr lang="en-US" sz="3600" dirty="0"/>
          </a:p>
        </p:txBody>
      </p:sp>
    </p:spTree>
    <p:extLst>
      <p:ext uri="{BB962C8B-B14F-4D97-AF65-F5344CB8AC3E}">
        <p14:creationId xmlns:p14="http://schemas.microsoft.com/office/powerpoint/2010/main" val="1489635880"/>
      </p:ext>
    </p:extLst>
  </p:cSld>
  <p:clrMapOvr>
    <a:masterClrMapping/>
  </p:clrMapOvr>
  <mc:AlternateContent xmlns:mc="http://schemas.openxmlformats.org/markup-compatibility/2006" xmlns:p14="http://schemas.microsoft.com/office/powerpoint/2010/main">
    <mc:Choice Requires="p14">
      <p:transition spd="slow" p14:dur="2000" advTm="53663"/>
    </mc:Choice>
    <mc:Fallback xmlns="">
      <p:transition spd="slow" advTm="5366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379080"/>
            <a:ext cx="7765321" cy="1326321"/>
          </a:xfrm>
        </p:spPr>
        <p:txBody>
          <a:bodyPr/>
          <a:lstStyle/>
          <a:p>
            <a:r>
              <a:rPr dirty="0"/>
              <a:t>Basic Architecture Diagram</a:t>
            </a:r>
          </a:p>
        </p:txBody>
      </p:sp>
      <p:pic>
        <p:nvPicPr>
          <p:cNvPr id="4" name="Picture 3">
            <a:extLst>
              <a:ext uri="{FF2B5EF4-FFF2-40B4-BE49-F238E27FC236}">
                <a16:creationId xmlns:a16="http://schemas.microsoft.com/office/drawing/2014/main" id="{21161E2F-1102-F03B-4B98-7F6B53E2AD1D}"/>
              </a:ext>
            </a:extLst>
          </p:cNvPr>
          <p:cNvPicPr>
            <a:picLocks noChangeAspect="1"/>
          </p:cNvPicPr>
          <p:nvPr/>
        </p:nvPicPr>
        <p:blipFill>
          <a:blip r:embed="rId2"/>
          <a:stretch>
            <a:fillRect/>
          </a:stretch>
        </p:blipFill>
        <p:spPr>
          <a:xfrm>
            <a:off x="238053" y="1567335"/>
            <a:ext cx="8659907" cy="40189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1395799"/>
            <a:ext cx="7055380" cy="1400530"/>
          </a:xfrm>
        </p:spPr>
        <p:txBody>
          <a:bodyPr/>
          <a:lstStyle/>
          <a:p>
            <a:r>
              <a:rPr dirty="0"/>
              <a:t>Future Enhancements</a:t>
            </a:r>
          </a:p>
        </p:txBody>
      </p:sp>
      <p:sp>
        <p:nvSpPr>
          <p:cNvPr id="3" name="Content Placeholder 2"/>
          <p:cNvSpPr>
            <a:spLocks noGrp="1"/>
          </p:cNvSpPr>
          <p:nvPr>
            <p:ph idx="1"/>
          </p:nvPr>
        </p:nvSpPr>
        <p:spPr>
          <a:xfrm>
            <a:off x="685346" y="2541738"/>
            <a:ext cx="7765322" cy="3695136"/>
          </a:xfrm>
        </p:spPr>
        <p:txBody>
          <a:bodyPr/>
          <a:lstStyle/>
          <a:p>
            <a:r>
              <a:rPr dirty="0"/>
              <a:t>Include multilingual tweet analysis for global markets.</a:t>
            </a:r>
          </a:p>
          <a:p>
            <a:r>
              <a:rPr dirty="0"/>
              <a:t>Integrate with news sentiment for improved predictions.</a:t>
            </a:r>
          </a:p>
          <a:p>
            <a:r>
              <a:rPr dirty="0"/>
              <a:t>Enhance real-time analytics with streaming data pipelines.</a:t>
            </a:r>
          </a:p>
          <a:p>
            <a:r>
              <a:rPr dirty="0"/>
              <a:t>Apply to other economic indicators and industries.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60FD-FF31-781D-7136-81A3D4CFD798}"/>
              </a:ext>
            </a:extLst>
          </p:cNvPr>
          <p:cNvSpPr>
            <a:spLocks noGrp="1"/>
          </p:cNvSpPr>
          <p:nvPr>
            <p:ph type="title"/>
          </p:nvPr>
        </p:nvSpPr>
        <p:spPr>
          <a:xfrm>
            <a:off x="1276166" y="2550458"/>
            <a:ext cx="7055380" cy="1400530"/>
          </a:xfrm>
        </p:spPr>
        <p:txBody>
          <a:bodyPr/>
          <a:lstStyle/>
          <a:p>
            <a:r>
              <a:rPr lang="en-US" sz="7200" dirty="0"/>
              <a:t>THANK YOU</a:t>
            </a:r>
            <a:endParaRPr lang="en-IN" sz="7200" dirty="0"/>
          </a:p>
        </p:txBody>
      </p:sp>
      <p:pic>
        <p:nvPicPr>
          <p:cNvPr id="7" name="Graphic 6" descr="Bar graph with downward trend with solid fill">
            <a:extLst>
              <a:ext uri="{FF2B5EF4-FFF2-40B4-BE49-F238E27FC236}">
                <a16:creationId xmlns:a16="http://schemas.microsoft.com/office/drawing/2014/main" id="{B20B3A3A-BBA5-543D-DF1F-8CAC7AD6AF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635854"/>
            <a:ext cx="914400" cy="914400"/>
          </a:xfrm>
          <a:prstGeom prst="rect">
            <a:avLst/>
          </a:prstGeom>
        </p:spPr>
      </p:pic>
    </p:spTree>
    <p:extLst>
      <p:ext uri="{BB962C8B-B14F-4D97-AF65-F5344CB8AC3E}">
        <p14:creationId xmlns:p14="http://schemas.microsoft.com/office/powerpoint/2010/main" val="38575897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MINING_TWEETS_MILESTONE-1[1]</Template>
  <TotalTime>99</TotalTime>
  <Words>516</Words>
  <Application>Microsoft Office PowerPoint</Application>
  <PresentationFormat>On-screen Show (4:3)</PresentationFormat>
  <Paragraphs>57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Bookman Old Style</vt:lpstr>
      <vt:lpstr>Rockwell</vt:lpstr>
      <vt:lpstr>Damask</vt:lpstr>
      <vt:lpstr>Mining Tweets for Sentimental analysis and Comparing with Stock Movement</vt:lpstr>
      <vt:lpstr>Scope of the Project</vt:lpstr>
      <vt:lpstr>WHAT I EXPECT TO DEVELOP BY THE END OF THIS PROJECT</vt:lpstr>
      <vt:lpstr>Basic Understanding of the Base Paper  The base paper, “Twitter Mood Predicts the Stock Market”, investigates whether public mood extracted from Twitter can predict the Dow Jones Industrial Average (DJIA).  Key details: </vt:lpstr>
      <vt:lpstr>Business Problem Being Addressed  </vt:lpstr>
      <vt:lpstr>Proposed Solution</vt:lpstr>
      <vt:lpstr>Basic Architecture Diagram</vt:lpstr>
      <vt:lpstr>Future Enhancements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shettysukumar251@outlook.com</dc:creator>
  <cp:keywords/>
  <dc:description>generated using python-pptx</dc:description>
  <cp:lastModifiedBy>shettysukumar251@outlook.com</cp:lastModifiedBy>
  <cp:revision>13</cp:revision>
  <dcterms:created xsi:type="dcterms:W3CDTF">2025-08-13T18:20:26Z</dcterms:created>
  <dcterms:modified xsi:type="dcterms:W3CDTF">2025-08-14T10:15:29Z</dcterms:modified>
  <cp:category/>
</cp:coreProperties>
</file>