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A595F-0F69-472F-9CB4-B5291A71ECD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D5FFE-06E1-43EA-B8F6-041869AE0B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1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Menet</a:t>
            </a:r>
            <a:r>
              <a:rPr lang="en-GB" baseline="0" dirty="0" smtClean="0"/>
              <a:t> Khufu, completed by a master scribe – 1900BC 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D5FFE-06E1-43EA-B8F6-041869AE0B2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92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05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49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64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57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98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7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16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8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8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23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Origins of Encryption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620" y="1340433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Many term the beginnings of encryption as with the Egyptians</a:t>
            </a:r>
          </a:p>
          <a:p>
            <a:pPr lvl="1"/>
            <a:r>
              <a:rPr lang="en-GB" sz="1800" dirty="0" smtClean="0"/>
              <a:t>Using unusual hieroglyphics rather than normal ones.</a:t>
            </a:r>
          </a:p>
          <a:p>
            <a:pPr lvl="1"/>
            <a:r>
              <a:rPr lang="en-GB" sz="1800" dirty="0" smtClean="0"/>
              <a:t>Purpose of code was to add a sense of dignity and authority.</a:t>
            </a:r>
          </a:p>
          <a:p>
            <a:pPr lvl="1"/>
            <a:r>
              <a:rPr lang="en-GB" sz="1800" dirty="0" smtClean="0"/>
              <a:t>Evolved into using an entirely different hieroglyphics system.</a:t>
            </a:r>
          </a:p>
          <a:p>
            <a:r>
              <a:rPr lang="en-GB" sz="2200" dirty="0" smtClean="0"/>
              <a:t>Polybius Square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20" y="332519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0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5902"/>
            <a:ext cx="10515600" cy="6774025"/>
          </a:xfrm>
        </p:spPr>
        <p:txBody>
          <a:bodyPr/>
          <a:lstStyle/>
          <a:p>
            <a:r>
              <a:rPr lang="en-GB" sz="2400" dirty="0" smtClean="0"/>
              <a:t>Caesar Cipher</a:t>
            </a:r>
          </a:p>
          <a:p>
            <a:pPr lvl="1"/>
            <a:r>
              <a:rPr lang="en-GB" sz="2000" dirty="0" smtClean="0"/>
              <a:t>A specific shift (3) of a substitution cipher used famously by Julius Caesar, however used for over 300 years afterwards, through much of the Roman Empire – actually first used by Hebrew Scholars</a:t>
            </a:r>
          </a:p>
          <a:p>
            <a:pPr lvl="1"/>
            <a:r>
              <a:rPr lang="en-GB" sz="2000" dirty="0" smtClean="0"/>
              <a:t>The weakness was only published 800 years later, by the Arab mathematician Al-</a:t>
            </a:r>
            <a:r>
              <a:rPr lang="en-GB" sz="2000" dirty="0" err="1" smtClean="0"/>
              <a:t>Kindi</a:t>
            </a:r>
            <a:r>
              <a:rPr lang="en-GB" sz="2000" dirty="0" smtClean="0"/>
              <a:t> (also created polyalphabetic ciphers)</a:t>
            </a:r>
          </a:p>
          <a:p>
            <a:pPr lvl="2"/>
            <a:r>
              <a:rPr lang="en-GB" sz="1800" dirty="0" smtClean="0"/>
              <a:t>Frequency Analysis</a:t>
            </a:r>
          </a:p>
          <a:p>
            <a:pPr lvl="2"/>
            <a:endParaRPr lang="en-GB" sz="24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 smtClean="0"/>
              <a:t>Polyalphabetic Ciphers</a:t>
            </a:r>
          </a:p>
          <a:p>
            <a:pPr lvl="1"/>
            <a:r>
              <a:rPr lang="en-GB" sz="1800" dirty="0" smtClean="0"/>
              <a:t>Using a shift word – flattens the frequency distribution graph</a:t>
            </a:r>
          </a:p>
          <a:p>
            <a:pPr lvl="2"/>
            <a:r>
              <a:rPr lang="en-GB" sz="1600" dirty="0" smtClean="0"/>
              <a:t>Solved by using repeated strings – allows you to find the length of the shift word, therefore you can do a frequency analysis on every nth character, thus finding the shift word.</a:t>
            </a:r>
          </a:p>
          <a:p>
            <a:pPr lvl="1"/>
            <a:r>
              <a:rPr lang="en-GB" sz="1800" dirty="0" smtClean="0"/>
              <a:t>Investigated by a number of famous mathematicians throughout history</a:t>
            </a:r>
          </a:p>
          <a:p>
            <a:pPr lvl="2"/>
            <a:r>
              <a:rPr lang="en-GB" sz="1600" dirty="0" smtClean="0"/>
              <a:t>Al-</a:t>
            </a:r>
            <a:r>
              <a:rPr lang="en-GB" sz="1600" dirty="0" err="1" smtClean="0"/>
              <a:t>Kindi</a:t>
            </a:r>
            <a:r>
              <a:rPr lang="en-GB" sz="1600" dirty="0" smtClean="0"/>
              <a:t> – 800AD,  Charles Babbage, Blaise de </a:t>
            </a:r>
            <a:r>
              <a:rPr lang="en-GB" sz="1600" dirty="0" err="1" smtClean="0"/>
              <a:t>Viginere</a:t>
            </a:r>
            <a:endParaRPr lang="en-GB" sz="1600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  <p:pic>
        <p:nvPicPr>
          <p:cNvPr id="4" name="Picture 2" descr="http://crypto.interactive-maths.com/uploads/1/1/3/4/11345755/5749995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811" y="2609813"/>
            <a:ext cx="3106447" cy="186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85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6612"/>
            <a:ext cx="10515600" cy="5990351"/>
          </a:xfrm>
        </p:spPr>
        <p:txBody>
          <a:bodyPr/>
          <a:lstStyle/>
          <a:p>
            <a:r>
              <a:rPr lang="en-GB" dirty="0" smtClean="0"/>
              <a:t>WW1 Ciphers</a:t>
            </a:r>
          </a:p>
          <a:p>
            <a:pPr lvl="1"/>
            <a:r>
              <a:rPr lang="en-GB" dirty="0" smtClean="0"/>
              <a:t>All based off the polyalphabetic ciphers</a:t>
            </a:r>
          </a:p>
          <a:p>
            <a:pPr lvl="2"/>
            <a:r>
              <a:rPr lang="en-GB" dirty="0" smtClean="0"/>
              <a:t>Quite easily broken – apparently the French Cryptographers broke the Russian code in under 10 minutes</a:t>
            </a:r>
          </a:p>
          <a:p>
            <a:pPr lvl="2"/>
            <a:r>
              <a:rPr lang="en-GB" dirty="0" smtClean="0"/>
              <a:t>Thus not relied upon</a:t>
            </a:r>
          </a:p>
          <a:p>
            <a:pPr lvl="1"/>
            <a:r>
              <a:rPr lang="en-GB" dirty="0" smtClean="0"/>
              <a:t>Conscious effort after this to improve codes</a:t>
            </a:r>
          </a:p>
          <a:p>
            <a:r>
              <a:rPr lang="en-GB" dirty="0" smtClean="0"/>
              <a:t>One Time Pad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WW2 Ciphers</a:t>
            </a:r>
          </a:p>
          <a:p>
            <a:pPr lvl="1"/>
            <a:r>
              <a:rPr lang="en-GB" b="1" dirty="0" smtClean="0"/>
              <a:t>Enigma</a:t>
            </a:r>
          </a:p>
          <a:p>
            <a:pPr lvl="2"/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24659"/>
              </p:ext>
            </p:extLst>
          </p:nvPr>
        </p:nvGraphicFramePr>
        <p:xfrm>
          <a:off x="981254" y="3017424"/>
          <a:ext cx="812800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4079789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240709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Caesar Cipher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49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One Time Pad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r>
                        <a:rPr lang="en-GB" baseline="30000" dirty="0" smtClean="0"/>
                        <a:t>n</a:t>
                      </a:r>
                      <a:r>
                        <a:rPr lang="en-GB" dirty="0" smtClean="0"/>
                        <a:t> (where n is the word to encrypt)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5097756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63" y="3848985"/>
            <a:ext cx="5757991" cy="300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0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3961"/>
            <a:ext cx="10515600" cy="5823002"/>
          </a:xfrm>
        </p:spPr>
        <p:txBody>
          <a:bodyPr/>
          <a:lstStyle/>
          <a:p>
            <a:r>
              <a:rPr lang="en-GB" dirty="0" smtClean="0"/>
              <a:t>Public Key Cryptography</a:t>
            </a:r>
          </a:p>
          <a:p>
            <a:pPr lvl="1"/>
            <a:r>
              <a:rPr lang="en-GB" dirty="0" smtClean="0"/>
              <a:t>People needed to share a key (One Time Pad)</a:t>
            </a:r>
          </a:p>
          <a:p>
            <a:pPr lvl="1"/>
            <a:r>
              <a:rPr lang="en-GB" dirty="0" err="1" smtClean="0"/>
              <a:t>Diffie-Helman</a:t>
            </a:r>
            <a:r>
              <a:rPr lang="en-GB" dirty="0" smtClean="0"/>
              <a:t> Key Exchange (still used today)</a:t>
            </a:r>
          </a:p>
          <a:p>
            <a:pPr lvl="2"/>
            <a:r>
              <a:rPr lang="en-GB" dirty="0" smtClean="0"/>
              <a:t>Makes use of modular arithmetic</a:t>
            </a:r>
          </a:p>
          <a:p>
            <a:pPr lvl="2"/>
            <a:r>
              <a:rPr lang="en-GB" dirty="0" err="1" smtClean="0"/>
              <a:t>Generator</a:t>
            </a:r>
            <a:r>
              <a:rPr lang="en-GB" baseline="30000" dirty="0" err="1" smtClean="0"/>
              <a:t>x</a:t>
            </a:r>
            <a:r>
              <a:rPr lang="en-GB" baseline="30000" dirty="0" smtClean="0"/>
              <a:t> </a:t>
            </a:r>
            <a:r>
              <a:rPr lang="en-GB" dirty="0" smtClean="0"/>
              <a:t> mod y = z</a:t>
            </a:r>
          </a:p>
          <a:p>
            <a:pPr lvl="2"/>
            <a:r>
              <a:rPr lang="en-GB" dirty="0" smtClean="0"/>
              <a:t>Vary x</a:t>
            </a:r>
          </a:p>
          <a:p>
            <a:pPr lvl="2"/>
            <a:r>
              <a:rPr lang="en-GB" dirty="0" smtClean="0"/>
              <a:t>Y is a high prime</a:t>
            </a:r>
          </a:p>
          <a:p>
            <a:pPr lvl="2"/>
            <a:r>
              <a:rPr lang="en-GB" dirty="0" smtClean="0"/>
              <a:t>Z is equally likely to be between 0 and y-1</a:t>
            </a:r>
          </a:p>
          <a:p>
            <a:pPr lvl="2"/>
            <a:r>
              <a:rPr lang="en-GB" i="1" dirty="0" smtClean="0"/>
              <a:t>Discrete Logarithm Problem – must be solved using trial and error</a:t>
            </a:r>
          </a:p>
          <a:p>
            <a:pPr lvl="2"/>
            <a:r>
              <a:rPr lang="en-GB" b="1" i="1" dirty="0" smtClean="0"/>
              <a:t>EXAMPLE</a:t>
            </a:r>
          </a:p>
          <a:p>
            <a:pPr lvl="2"/>
            <a:r>
              <a:rPr lang="en-GB" dirty="0" smtClean="0"/>
              <a:t>Flaws</a:t>
            </a:r>
          </a:p>
          <a:p>
            <a:pPr lvl="3"/>
            <a:r>
              <a:rPr lang="en-GB" dirty="0" smtClean="0"/>
              <a:t>Man-in-the-middle hack</a:t>
            </a:r>
          </a:p>
          <a:p>
            <a:pPr lvl="2"/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71305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9148"/>
            <a:ext cx="10515600" cy="5247815"/>
          </a:xfrm>
        </p:spPr>
        <p:txBody>
          <a:bodyPr>
            <a:normAutofit/>
          </a:bodyPr>
          <a:lstStyle/>
          <a:p>
            <a:r>
              <a:rPr lang="en-GB" b="1" dirty="0" smtClean="0">
                <a:effectLst/>
              </a:rPr>
              <a:t>References</a:t>
            </a:r>
          </a:p>
          <a:p>
            <a:r>
              <a:rPr lang="en-GB" dirty="0" smtClean="0">
                <a:effectLst/>
              </a:rPr>
              <a:t>Crypto.interactive-maths.com, (2015). [online] Available at: http://crypto.interactive-maths.com/uploads/1/1/3/4/11345755/5749995_orig.jpg [Accessed 19 Nov. 2015].</a:t>
            </a:r>
          </a:p>
          <a:p>
            <a:r>
              <a:rPr lang="en-GB" dirty="0" smtClean="0">
                <a:effectLst/>
              </a:rPr>
              <a:t>Geocache360.com, (2015). [online] Available at: http://geocache360.com/wp-content/uploads/2013/02/polybius.jpg [Accessed 19 Nov. 2015].</a:t>
            </a:r>
          </a:p>
          <a:p>
            <a:r>
              <a:rPr lang="en-GB" dirty="0" smtClean="0">
                <a:effectLst/>
              </a:rPr>
              <a:t>Mlb.co.jp, (2015). [online] Available at: http://www.mlb.co.jp/linux/science/genigma/enigma-referat/img7.png [Accessed 19 Nov. 2015].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88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369</Words>
  <Application>Microsoft Macintosh PowerPoint</Application>
  <PresentationFormat>Widescreen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Origins of Encryption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Ahuja</dc:creator>
  <cp:lastModifiedBy>Microsoft Office User</cp:lastModifiedBy>
  <cp:revision>11</cp:revision>
  <dcterms:created xsi:type="dcterms:W3CDTF">2015-11-19T02:13:28Z</dcterms:created>
  <dcterms:modified xsi:type="dcterms:W3CDTF">2015-11-19T03:50:08Z</dcterms:modified>
</cp:coreProperties>
</file>