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60" r:id="rId6"/>
    <p:sldId id="262" r:id="rId7"/>
    <p:sldId id="259" r:id="rId8"/>
    <p:sldId id="269" r:id="rId9"/>
    <p:sldId id="271" r:id="rId10"/>
    <p:sldId id="277" r:id="rId11"/>
    <p:sldId id="264" r:id="rId12"/>
    <p:sldId id="275" r:id="rId13"/>
    <p:sldId id="265" r:id="rId14"/>
    <p:sldId id="266" r:id="rId15"/>
    <p:sldId id="267" r:id="rId16"/>
    <p:sldId id="268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D2A16E-3346-498B-8862-B956790F58E7}">
          <p14:sldIdLst>
            <p14:sldId id="256"/>
            <p14:sldId id="272"/>
            <p14:sldId id="257"/>
            <p14:sldId id="273"/>
            <p14:sldId id="260"/>
            <p14:sldId id="262"/>
            <p14:sldId id="259"/>
            <p14:sldId id="269"/>
            <p14:sldId id="271"/>
            <p14:sldId id="277"/>
            <p14:sldId id="264"/>
            <p14:sldId id="275"/>
            <p14:sldId id="265"/>
            <p14:sldId id="266"/>
            <p14:sldId id="267"/>
            <p14:sldId id="268"/>
            <p14:sldId id="279"/>
            <p14:sldId id="278"/>
          </p14:sldIdLst>
        </p14:section>
        <p14:section name="Untitled Section" id="{4DE7D2E4-A672-4E6E-B120-02AFD870F0AE}">
          <p14:sldIdLst/>
        </p14:section>
        <p14:section name="Content" id="{80EA1604-33DF-4F49-A3D5-68AD4AF500A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1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931" y="2789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install?</a:t>
          </a:r>
          <a:endParaRPr lang="en-US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Where to search? Community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install?</a:t>
          </a:r>
          <a:endParaRPr lang="en-US" sz="2400" kern="1200"/>
        </a:p>
      </dsp:txBody>
      <dsp:txXfrm>
        <a:off x="1873137" y="310934"/>
        <a:ext cx="3523623" cy="1494870"/>
      </dsp:txXfrm>
    </dsp:sp>
    <dsp:sp modelId="{EC0C5CAB-3750-4B9C-ABCB-AACB84ABCE4C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825925" y="310934"/>
        <a:ext cx="3523623" cy="1494870"/>
      </dsp:txXfrm>
    </dsp:sp>
    <dsp:sp modelId="{3624FF95-1478-45BE-A920-9DEE8005266B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Where to search? Community</a:t>
          </a:r>
          <a:endParaRPr lang="en-US" sz="2400" kern="1200" dirty="0"/>
        </a:p>
      </dsp:txBody>
      <dsp:txXfrm>
        <a:off x="1873137" y="2545532"/>
        <a:ext cx="3523623" cy="1494870"/>
      </dsp:txXfrm>
    </dsp:sp>
    <dsp:sp modelId="{E133AF7F-86D4-4391-AABB-A02A483C0B9C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825925" y="2545532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F640-EF9A-47AB-9A4D-2F7AACC4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0805-9AD9-4919-B11A-0BCB7931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ADDA-D3F6-44C3-A925-F2DAE4B5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2B8D-4E94-4541-8E64-2ED891E0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8AB7-55B9-4557-AB2E-C2C536D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5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ACF6-1449-4DA3-A941-22830967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16183-1E7D-4061-A3FE-E02B7788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638F-6DF5-4E27-A845-E420C8D8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40A0-9DCE-491F-A110-4F402A89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99E2-D1BE-42BD-A405-A1CABC2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8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4E03F-20A4-4AB9-A601-3B43B7837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7BF1-E180-4EBA-918C-D5D3FB64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7B95-A0FF-4C5C-B507-01EF10B8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D314-C12C-4473-AB9C-34448662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6918-2527-4720-9BB3-311DBE15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2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D5C-A750-4EC4-9DC0-A73221F3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861D-D478-4750-ABD7-C8E95501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FF26-C9A4-4DC2-A333-18D02046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8164-9161-468E-998D-C8457BB2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FB5A-89C2-4021-9695-1F5A4452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6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3BFC-C958-42D2-B7C0-A870B0A5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A648-3141-4473-A457-5E890169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C03D-78DB-4AEC-81B0-C2B4DF0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97BA-75E2-40E8-B00E-F7F7317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2C82-11A9-4EBD-9414-2946B76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23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FD41-902D-4AD0-B1DE-6D58A29D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5DCB-323E-45BB-BFDE-9208ACE7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C685-B527-458A-8AB3-5942CCDB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878CF-3A1F-4F8C-B8AF-6812FB69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7CD65-5675-45F9-83FD-397EA34E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1849-ACBD-4174-A61C-70515F8A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FB81-9420-46AB-B046-89DCD869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2799-177F-47A0-B9FA-F6331E58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95E-7951-4EF2-8FE6-E0AE05E8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3F823-7A02-4A03-8709-A5FA12DC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BFA90-5372-4072-83BD-59545138D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CAE3D-46E1-419E-A852-751A6D24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B4109-EA2B-467B-A0BD-0FB8C6DB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8F7E0-BFDB-4A71-97F2-0BE0AEBC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7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DF24-D2F2-468E-A026-4E5727AE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4DD87-7CE8-4684-A518-B6D7D49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CD92C-A8E0-4E36-9F63-9FD6F1A3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A973-6413-4C42-99B8-BC00F5A5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5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BF87C-A0DF-4CFE-8203-2F7CB7AF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87E6D-C29F-4C55-A396-AD60636F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4CE61-6B1E-421F-B13D-C0C69C7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E95-0477-4B4C-85F5-37E28BCC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72B8-9F93-49FB-A5B4-E1F3F9FD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0093-B96E-417E-AFCD-210F5205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C171-2BDF-426F-BD22-4F74EC7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F1A1-AD1F-415B-9917-450A6DC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EFE51-D92B-4679-A1AC-9617A6F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391-6699-4902-95EF-621A642E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68AA6-0365-488B-8BCE-82889A7A5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06BD4-0F3F-4638-9642-2B48CEB9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618A9-F79C-46B0-BEF3-098A55E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E81F-3B6F-4130-8FBB-6607E0B4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8448-4E56-4855-B91E-FDA7BEB2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9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3623-55FB-4ADE-9B76-EF638EDC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789E-031F-48AF-845F-CF2F246F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335D-22F8-4075-B160-7E2D6ED64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ABC0-A90A-4831-A0C6-FF98078DC336}" type="datetimeFigureOut">
              <a:rPr lang="en-AU" smtClean="0"/>
              <a:t>6/11/2020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C97B-A8C3-4401-A6F3-1402A541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5B14-9121-433E-B4D7-5B807454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F7DD-FF0A-4C44-8063-18C429014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8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CE94F0-0553-44FE-A422-D088122E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Selenium?</a:t>
            </a:r>
          </a:p>
          <a:p>
            <a:r>
              <a:rPr lang="en-AU" dirty="0"/>
              <a:t>Selenium Architecture</a:t>
            </a:r>
          </a:p>
          <a:p>
            <a:r>
              <a:rPr lang="en-AU" dirty="0"/>
              <a:t>Different Selenium projects</a:t>
            </a:r>
          </a:p>
          <a:p>
            <a:r>
              <a:rPr lang="en-AU" dirty="0"/>
              <a:t>DOM basics</a:t>
            </a:r>
          </a:p>
          <a:p>
            <a:r>
              <a:rPr lang="en-AU" dirty="0"/>
              <a:t>Selenium Locators and Actions</a:t>
            </a:r>
          </a:p>
          <a:p>
            <a:r>
              <a:rPr lang="en-AU" dirty="0"/>
              <a:t>Page Object Modelling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_dom">
            <a:extLst>
              <a:ext uri="{FF2B5EF4-FFF2-40B4-BE49-F238E27FC236}">
                <a16:creationId xmlns:a16="http://schemas.microsoft.com/office/drawing/2014/main" id="{B3690499-A924-4BB8-A8BE-6DBF729E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0" y="719191"/>
            <a:ext cx="7746715" cy="50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61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646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Some of the implementation classes are </a:t>
            </a:r>
            <a:r>
              <a:rPr lang="en-US" sz="2800" dirty="0" err="1"/>
              <a:t>AndroidDriver</a:t>
            </a:r>
            <a:r>
              <a:rPr lang="en-US" sz="2800" dirty="0"/>
              <a:t> , </a:t>
            </a:r>
            <a:r>
              <a:rPr lang="en-US" sz="2800" dirty="0" err="1"/>
              <a:t>ChromeDriver</a:t>
            </a:r>
            <a:r>
              <a:rPr lang="en-US" sz="2800" dirty="0"/>
              <a:t> </a:t>
            </a:r>
            <a:r>
              <a:rPr lang="en-US" sz="2800" dirty="0" err="1"/>
              <a:t>FirefoxDriver</a:t>
            </a:r>
            <a:r>
              <a:rPr lang="en-US" sz="2800" dirty="0"/>
              <a:t> , </a:t>
            </a:r>
            <a:r>
              <a:rPr lang="en-US" sz="2800" dirty="0" err="1"/>
              <a:t>InternetExplorerDriver</a:t>
            </a:r>
            <a:r>
              <a:rPr lang="en-US" sz="2800" dirty="0"/>
              <a:t> </a:t>
            </a:r>
            <a:r>
              <a:rPr lang="en-US" sz="2800" dirty="0" err="1"/>
              <a:t>SafariDriver</a:t>
            </a:r>
            <a:r>
              <a:rPr lang="en-US" sz="2800" dirty="0"/>
              <a:t>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8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8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3EA21-BC36-429A-B3CC-93254BDD8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Using Windows capture to GIF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Mouse Interactions</a:t>
            </a:r>
          </a:p>
          <a:p>
            <a:endParaRPr lang="en-AU" dirty="0"/>
          </a:p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Keyboard Actions</a:t>
            </a:r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22" y="2143032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4DAAA-71B5-44B2-8CFF-2FB56281A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189E-062F-48B3-B211-D8EB097D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Selenium is an open-source tool that is used for automating the tests carried out on web browsers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before you get carried away, let me re-iterate that, only testing of web applications is possible with Selenium</a:t>
            </a:r>
            <a:endParaRPr lang="en-AU" dirty="0"/>
          </a:p>
          <a:p>
            <a:r>
              <a:rPr lang="en-AU" dirty="0"/>
              <a:t>Why Selenium?</a:t>
            </a:r>
          </a:p>
          <a:p>
            <a:r>
              <a:rPr lang="en-AU" dirty="0"/>
              <a:t>Stronger and wider Community.</a:t>
            </a:r>
          </a:p>
          <a:p>
            <a:r>
              <a:rPr lang="en-AU" dirty="0"/>
              <a:t>Supports testing in multi browser </a:t>
            </a:r>
            <a:r>
              <a:rPr lang="en-AU" dirty="0" err="1"/>
              <a:t>parallely</a:t>
            </a:r>
            <a:r>
              <a:rPr lang="en-AU" dirty="0"/>
              <a:t> using Grid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8BB9-2D0C-4791-9CF1-2621C14D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04950"/>
            <a:ext cx="97059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5928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60AA94-0765-4DC1-9944-163E9D37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53" y="739739"/>
            <a:ext cx="8465904" cy="56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4CFC28-AEA8-415C-B0BB-A25A7354662A}"/>
              </a:ext>
            </a:extLst>
          </p:cNvPr>
          <p:cNvSpPr/>
          <p:nvPr/>
        </p:nvSpPr>
        <p:spPr>
          <a:xfrm>
            <a:off x="3883631" y="225494"/>
            <a:ext cx="3472666" cy="1294544"/>
          </a:xfrm>
          <a:prstGeom prst="ellipse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F6E65-4022-45ED-8FDF-B6273A83FF70}"/>
              </a:ext>
            </a:extLst>
          </p:cNvPr>
          <p:cNvSpPr txBox="1"/>
          <p:nvPr/>
        </p:nvSpPr>
        <p:spPr>
          <a:xfrm>
            <a:off x="4593404" y="688100"/>
            <a:ext cx="2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Selenium Components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9E6070-A8AD-4004-93B9-BBE1C4B2D85C}"/>
              </a:ext>
            </a:extLst>
          </p:cNvPr>
          <p:cNvSpPr/>
          <p:nvPr/>
        </p:nvSpPr>
        <p:spPr>
          <a:xfrm>
            <a:off x="781696" y="2382320"/>
            <a:ext cx="1702086" cy="1428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Selenium IDE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6F7951-02A1-45D9-B4EC-C7E84FC940AA}"/>
              </a:ext>
            </a:extLst>
          </p:cNvPr>
          <p:cNvSpPr/>
          <p:nvPr/>
        </p:nvSpPr>
        <p:spPr>
          <a:xfrm>
            <a:off x="4758647" y="2359632"/>
            <a:ext cx="1702086" cy="1428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Selenium WebDriver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4B8165-7140-40AC-A723-6C36DFB8A68D}"/>
              </a:ext>
            </a:extLst>
          </p:cNvPr>
          <p:cNvSpPr/>
          <p:nvPr/>
        </p:nvSpPr>
        <p:spPr>
          <a:xfrm>
            <a:off x="9365749" y="2340794"/>
            <a:ext cx="1702086" cy="1428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Selenium 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8FAF1-903C-42C0-B9EF-5EE7D39FA87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19964" y="1520038"/>
            <a:ext cx="0" cy="380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8886DF-A866-4CB9-9FFF-E783675DF25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632739" y="1900720"/>
            <a:ext cx="0" cy="48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DB778-7C83-4E51-AC43-56D8A9AA6E5A}"/>
              </a:ext>
            </a:extLst>
          </p:cNvPr>
          <p:cNvCxnSpPr>
            <a:cxnSpLocks/>
          </p:cNvCxnSpPr>
          <p:nvPr/>
        </p:nvCxnSpPr>
        <p:spPr>
          <a:xfrm flipV="1">
            <a:off x="1591642" y="1891301"/>
            <a:ext cx="8625150" cy="188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3077A2-15CE-401A-BB59-7BE2B7B683B9}"/>
              </a:ext>
            </a:extLst>
          </p:cNvPr>
          <p:cNvCxnSpPr/>
          <p:nvPr/>
        </p:nvCxnSpPr>
        <p:spPr>
          <a:xfrm>
            <a:off x="10216792" y="1900719"/>
            <a:ext cx="0" cy="4400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41BC3F-7265-4EE6-B4C6-753A9C184AE1}"/>
              </a:ext>
            </a:extLst>
          </p:cNvPr>
          <p:cNvCxnSpPr>
            <a:cxnSpLocks/>
          </p:cNvCxnSpPr>
          <p:nvPr/>
        </p:nvCxnSpPr>
        <p:spPr>
          <a:xfrm flipH="1">
            <a:off x="5609690" y="1900718"/>
            <a:ext cx="10274" cy="440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8670DB-9BCB-4CA5-B200-0F8A864F9CD0}"/>
              </a:ext>
            </a:extLst>
          </p:cNvPr>
          <p:cNvCxnSpPr>
            <a:cxnSpLocks/>
          </p:cNvCxnSpPr>
          <p:nvPr/>
        </p:nvCxnSpPr>
        <p:spPr>
          <a:xfrm>
            <a:off x="1632739" y="3810427"/>
            <a:ext cx="0" cy="669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DB9FC7-A0FC-4875-9D43-8DD03751509E}"/>
              </a:ext>
            </a:extLst>
          </p:cNvPr>
          <p:cNvCxnSpPr>
            <a:cxnSpLocks/>
          </p:cNvCxnSpPr>
          <p:nvPr/>
        </p:nvCxnSpPr>
        <p:spPr>
          <a:xfrm>
            <a:off x="5619964" y="3768901"/>
            <a:ext cx="0" cy="669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43788-2615-4031-B0A9-C1E3C5288781}"/>
              </a:ext>
            </a:extLst>
          </p:cNvPr>
          <p:cNvCxnSpPr>
            <a:cxnSpLocks/>
          </p:cNvCxnSpPr>
          <p:nvPr/>
        </p:nvCxnSpPr>
        <p:spPr>
          <a:xfrm>
            <a:off x="10216792" y="3804005"/>
            <a:ext cx="0" cy="669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CEC6AE9-D016-43A0-9996-130E1016A8B3}"/>
              </a:ext>
            </a:extLst>
          </p:cNvPr>
          <p:cNvSpPr/>
          <p:nvPr/>
        </p:nvSpPr>
        <p:spPr>
          <a:xfrm>
            <a:off x="441375" y="4436715"/>
            <a:ext cx="2642162" cy="203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Used to capture/record the user actions in the web browser and playback the scripts.</a:t>
            </a:r>
          </a:p>
          <a:p>
            <a:pPr algn="ctr"/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98F8E6-8E00-4B51-8B5D-94FBE3F1EF06}"/>
              </a:ext>
            </a:extLst>
          </p:cNvPr>
          <p:cNvSpPr/>
          <p:nvPr/>
        </p:nvSpPr>
        <p:spPr>
          <a:xfrm>
            <a:off x="4242379" y="4436715"/>
            <a:ext cx="2642162" cy="201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600" dirty="0"/>
              <a:t>Programming interface that helps create and run test cases. Interacts directly with the browser and does not require an additional server unlike RC.</a:t>
            </a:r>
          </a:p>
          <a:p>
            <a:pPr algn="ctr"/>
            <a:endParaRPr lang="en-AU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00F6B4-B73F-45AD-8822-20D577F9BF14}"/>
              </a:ext>
            </a:extLst>
          </p:cNvPr>
          <p:cNvSpPr/>
          <p:nvPr/>
        </p:nvSpPr>
        <p:spPr>
          <a:xfrm>
            <a:off x="8892292" y="4457272"/>
            <a:ext cx="2642162" cy="2013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Cross-Platform testing at the same time in multiple browsers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E1D13B-3A3C-462E-A6FF-A3D5A3881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82AB0A7-5ADB-43AA-A85D-9EB9D8BC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4214E17-97F3-4B04-AAE9-03BA148AE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C9D92EA-1FC7-47BC-8749-59CAF27E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E484-0688-4163-AF5E-1EF82AB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</a:rPr>
              <a:t>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CEFB-3550-4F6F-B654-1FD9D29A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232591"/>
            <a:ext cx="6149595" cy="3301517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EFFFF"/>
                </a:solidFill>
              </a:rPr>
              <a:t>Record and Playback tool</a:t>
            </a:r>
          </a:p>
          <a:p>
            <a:r>
              <a:rPr lang="en-US" sz="1700" dirty="0">
                <a:solidFill>
                  <a:srgbClr val="FEFFFF"/>
                </a:solidFill>
              </a:rPr>
              <a:t>Capture/record the user actions in the web browser and playback the scripts.</a:t>
            </a:r>
          </a:p>
          <a:p>
            <a:r>
              <a:rPr lang="en-US" sz="1700" dirty="0">
                <a:solidFill>
                  <a:srgbClr val="FEFFFF"/>
                </a:solidFill>
              </a:rPr>
              <a:t>Available as Extensions in the browsers</a:t>
            </a:r>
          </a:p>
          <a:p>
            <a:r>
              <a:rPr lang="en-US" sz="1700" dirty="0">
                <a:solidFill>
                  <a:srgbClr val="FEFFFF"/>
                </a:solidFill>
              </a:rPr>
              <a:t>Can be downloaded from https://www.selenium.dev/selenium-ide/</a:t>
            </a:r>
          </a:p>
          <a:p>
            <a:endParaRPr lang="en-US" sz="1700" dirty="0">
              <a:solidFill>
                <a:srgbClr val="FEFFFF"/>
              </a:solidFill>
            </a:endParaRPr>
          </a:p>
          <a:p>
            <a:endParaRPr lang="en-AU" sz="1700" dirty="0">
              <a:solidFill>
                <a:srgbClr val="FE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2C55A-2724-4C40-A60C-0602DBF86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4098" name="Picture 2" descr="Selenium IDE">
            <a:extLst>
              <a:ext uri="{FF2B5EF4-FFF2-40B4-BE49-F238E27FC236}">
                <a16:creationId xmlns:a16="http://schemas.microsoft.com/office/drawing/2014/main" id="{0052CFE9-DE9D-4EDB-8822-51C12E46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85CF3B1-077C-48E6-A738-D5C389303353}"/>
              </a:ext>
            </a:extLst>
          </p:cNvPr>
          <p:cNvSpPr/>
          <p:nvPr/>
        </p:nvSpPr>
        <p:spPr>
          <a:xfrm>
            <a:off x="5250093" y="2183062"/>
            <a:ext cx="1222625" cy="1253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F5891C-C2B8-47C6-908A-2E04D79076A0}"/>
              </a:ext>
            </a:extLst>
          </p:cNvPr>
          <p:cNvCxnSpPr>
            <a:cxnSpLocks/>
          </p:cNvCxnSpPr>
          <p:nvPr/>
        </p:nvCxnSpPr>
        <p:spPr>
          <a:xfrm flipV="1">
            <a:off x="6472718" y="1844015"/>
            <a:ext cx="933342" cy="632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E85D5-CFE8-4457-AE8B-4AD7DF58F726}"/>
              </a:ext>
            </a:extLst>
          </p:cNvPr>
          <p:cNvCxnSpPr/>
          <p:nvPr/>
        </p:nvCxnSpPr>
        <p:spPr>
          <a:xfrm flipH="1" flipV="1">
            <a:off x="4376791" y="1504968"/>
            <a:ext cx="1150704" cy="6780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898B5A-0972-438C-919C-E8A12A4046B6}"/>
              </a:ext>
            </a:extLst>
          </p:cNvPr>
          <p:cNvCxnSpPr/>
          <p:nvPr/>
        </p:nvCxnSpPr>
        <p:spPr>
          <a:xfrm flipH="1">
            <a:off x="3955549" y="2809785"/>
            <a:ext cx="12226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07E7E8-79CF-4B2F-85C0-CE3C8D1359D0}"/>
              </a:ext>
            </a:extLst>
          </p:cNvPr>
          <p:cNvCxnSpPr>
            <a:cxnSpLocks/>
          </p:cNvCxnSpPr>
          <p:nvPr/>
        </p:nvCxnSpPr>
        <p:spPr>
          <a:xfrm flipH="1">
            <a:off x="4651189" y="3436509"/>
            <a:ext cx="876309" cy="7530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463BA-C23B-4B7C-A636-B273D9ECC708}"/>
              </a:ext>
            </a:extLst>
          </p:cNvPr>
          <p:cNvCxnSpPr>
            <a:cxnSpLocks/>
          </p:cNvCxnSpPr>
          <p:nvPr/>
        </p:nvCxnSpPr>
        <p:spPr>
          <a:xfrm>
            <a:off x="6553305" y="3046091"/>
            <a:ext cx="13064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BCF523-39A8-4C72-AEA1-AB0CAF10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26" y="734609"/>
            <a:ext cx="729466" cy="13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resting facts about Ruby Programming Language - GeeksforGeeks">
            <a:extLst>
              <a:ext uri="{FF2B5EF4-FFF2-40B4-BE49-F238E27FC236}">
                <a16:creationId xmlns:a16="http://schemas.microsoft.com/office/drawing/2014/main" id="{05C82140-43BF-46F8-8465-86A752F1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12" y="2219123"/>
            <a:ext cx="1535120" cy="11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6 reasons why Python is the future programming language - ICTSlab">
            <a:extLst>
              <a:ext uri="{FF2B5EF4-FFF2-40B4-BE49-F238E27FC236}">
                <a16:creationId xmlns:a16="http://schemas.microsoft.com/office/drawing/2014/main" id="{3E27BFE7-4A25-4B32-B96E-394B8D24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39" y="904031"/>
            <a:ext cx="1726057" cy="99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y Use PHP in 2019? - Thoughtful Code">
            <a:extLst>
              <a:ext uri="{FF2B5EF4-FFF2-40B4-BE49-F238E27FC236}">
                <a16:creationId xmlns:a16="http://schemas.microsoft.com/office/drawing/2014/main" id="{176D3EE5-9915-4EB6-A78D-DB497471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69" y="4048215"/>
            <a:ext cx="1535120" cy="99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pload.wikimedia.org/wikipedia/commons/7/7a/C_S...">
            <a:extLst>
              <a:ext uri="{FF2B5EF4-FFF2-40B4-BE49-F238E27FC236}">
                <a16:creationId xmlns:a16="http://schemas.microsoft.com/office/drawing/2014/main" id="{1FE8D9C0-7E76-4A83-AF90-7EBFD48F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27" y="4261336"/>
            <a:ext cx="1130155" cy="10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op Perl companies in US. Perl is a programming language… | by Ardhra  Krishnan | Medium">
            <a:extLst>
              <a:ext uri="{FF2B5EF4-FFF2-40B4-BE49-F238E27FC236}">
                <a16:creationId xmlns:a16="http://schemas.microsoft.com/office/drawing/2014/main" id="{A03565D4-9B10-43DE-871A-AA209BFD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93" y="5096481"/>
            <a:ext cx="2065026" cy="10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# logo, C# Programming language Computer Icons Computer programming,  programming, blue, trademark png | PNGEgg">
            <a:extLst>
              <a:ext uri="{FF2B5EF4-FFF2-40B4-BE49-F238E27FC236}">
                <a16:creationId xmlns:a16="http://schemas.microsoft.com/office/drawing/2014/main" id="{0960CE79-D0E8-400A-9DEB-9D5077D6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97" y="2472402"/>
            <a:ext cx="1017134" cy="8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7A412-5A1F-43E9-8893-2B4C6F3D5811}"/>
              </a:ext>
            </a:extLst>
          </p:cNvPr>
          <p:cNvCxnSpPr>
            <a:cxnSpLocks/>
          </p:cNvCxnSpPr>
          <p:nvPr/>
        </p:nvCxnSpPr>
        <p:spPr>
          <a:xfrm>
            <a:off x="6250427" y="3429000"/>
            <a:ext cx="933342" cy="914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B0F517-48DF-4054-AF7B-6F48202D3BDE}"/>
              </a:ext>
            </a:extLst>
          </p:cNvPr>
          <p:cNvCxnSpPr>
            <a:cxnSpLocks/>
          </p:cNvCxnSpPr>
          <p:nvPr/>
        </p:nvCxnSpPr>
        <p:spPr>
          <a:xfrm>
            <a:off x="5909163" y="3775556"/>
            <a:ext cx="0" cy="11663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3116069" y="380144"/>
            <a:ext cx="32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Selenium – 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036693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myriad-pro</vt:lpstr>
      <vt:lpstr>Open Sans</vt:lpstr>
      <vt:lpstr>Office Theme</vt:lpstr>
      <vt:lpstr>Topics we cover</vt:lpstr>
      <vt:lpstr>Intro</vt:lpstr>
      <vt:lpstr>Selenium Architecture</vt:lpstr>
      <vt:lpstr>What is good to know</vt:lpstr>
      <vt:lpstr>PowerPoint Presentation</vt:lpstr>
      <vt:lpstr>PowerPoint Presentation</vt:lpstr>
      <vt:lpstr>Selenium IDE</vt:lpstr>
      <vt:lpstr>PowerPoint Presentation</vt:lpstr>
      <vt:lpstr>DOM – Document Object Model </vt:lpstr>
      <vt:lpstr>PowerPoint Presentation</vt:lpstr>
      <vt:lpstr>PowerPoint Presentation</vt:lpstr>
      <vt:lpstr>Element locator example</vt:lpstr>
      <vt:lpstr>Actions classes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nithyamuthumanickam@gmail.com</cp:lastModifiedBy>
  <cp:revision>1</cp:revision>
  <dcterms:created xsi:type="dcterms:W3CDTF">2020-11-06T09:30:33Z</dcterms:created>
  <dcterms:modified xsi:type="dcterms:W3CDTF">2020-11-06T09:31:10Z</dcterms:modified>
</cp:coreProperties>
</file>