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Google Shape;10;p2">
            <a:extLst>
              <a:ext uri="{FF2B5EF4-FFF2-40B4-BE49-F238E27FC236}">
                <a16:creationId xmlns:a16="http://schemas.microsoft.com/office/drawing/2014/main" id="{01C47F7D-FC51-4BEB-8CDE-C149F57D622F}"/>
              </a:ext>
            </a:extLst>
          </p:cNvPr>
          <p:cNvSpPr>
            <a:spLocks noChangeAspect="1"/>
          </p:cNvSpPr>
          <p:nvPr userDrawn="1"/>
        </p:nvSpPr>
        <p:spPr>
          <a:xfrm>
            <a:off x="3328949" y="1273824"/>
            <a:ext cx="4310352" cy="4310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;p2">
            <a:extLst>
              <a:ext uri="{FF2B5EF4-FFF2-40B4-BE49-F238E27FC236}">
                <a16:creationId xmlns:a16="http://schemas.microsoft.com/office/drawing/2014/main" id="{11EFD1D7-0E1C-43EA-B846-CB62FDC6AC44}"/>
              </a:ext>
            </a:extLst>
          </p:cNvPr>
          <p:cNvSpPr>
            <a:spLocks noChangeAspect="1"/>
          </p:cNvSpPr>
          <p:nvPr userDrawn="1"/>
        </p:nvSpPr>
        <p:spPr>
          <a:xfrm>
            <a:off x="6128846" y="872271"/>
            <a:ext cx="1540791" cy="1540791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;p2">
            <a:extLst>
              <a:ext uri="{FF2B5EF4-FFF2-40B4-BE49-F238E27FC236}">
                <a16:creationId xmlns:a16="http://schemas.microsoft.com/office/drawing/2014/main" id="{131601D4-6AAE-4A64-853D-DBDA5C39C78C}"/>
              </a:ext>
            </a:extLst>
          </p:cNvPr>
          <p:cNvSpPr>
            <a:spLocks noChangeAspect="1"/>
          </p:cNvSpPr>
          <p:nvPr userDrawn="1"/>
        </p:nvSpPr>
        <p:spPr>
          <a:xfrm>
            <a:off x="6606750" y="5304500"/>
            <a:ext cx="671994" cy="671994"/>
          </a:xfrm>
          <a:prstGeom prst="ellipse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;p2">
            <a:extLst>
              <a:ext uri="{FF2B5EF4-FFF2-40B4-BE49-F238E27FC236}">
                <a16:creationId xmlns:a16="http://schemas.microsoft.com/office/drawing/2014/main" id="{00703F96-740F-4FA2-8947-CB6BD1F1B7D3}"/>
              </a:ext>
            </a:extLst>
          </p:cNvPr>
          <p:cNvSpPr>
            <a:spLocks noChangeAspect="1"/>
          </p:cNvSpPr>
          <p:nvPr userDrawn="1"/>
        </p:nvSpPr>
        <p:spPr>
          <a:xfrm>
            <a:off x="3405146" y="4516300"/>
            <a:ext cx="1218447" cy="12184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4;p2">
            <a:extLst>
              <a:ext uri="{FF2B5EF4-FFF2-40B4-BE49-F238E27FC236}">
                <a16:creationId xmlns:a16="http://schemas.microsoft.com/office/drawing/2014/main" id="{D5292EB0-9833-4189-A24C-4E3D67CE8284}"/>
              </a:ext>
            </a:extLst>
          </p:cNvPr>
          <p:cNvSpPr>
            <a:spLocks noChangeAspect="1"/>
          </p:cNvSpPr>
          <p:nvPr userDrawn="1"/>
        </p:nvSpPr>
        <p:spPr>
          <a:xfrm>
            <a:off x="2780193" y="1414945"/>
            <a:ext cx="859806" cy="8598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;p2">
            <a:extLst>
              <a:ext uri="{FF2B5EF4-FFF2-40B4-BE49-F238E27FC236}">
                <a16:creationId xmlns:a16="http://schemas.microsoft.com/office/drawing/2014/main" id="{3E3F83F4-10F2-45A0-BB63-1CB16AFA731C}"/>
              </a:ext>
            </a:extLst>
          </p:cNvPr>
          <p:cNvSpPr>
            <a:spLocks noChangeAspect="1"/>
          </p:cNvSpPr>
          <p:nvPr userDrawn="1"/>
        </p:nvSpPr>
        <p:spPr>
          <a:xfrm>
            <a:off x="7212151" y="2260365"/>
            <a:ext cx="458874" cy="458874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6;p2">
            <a:extLst>
              <a:ext uri="{FF2B5EF4-FFF2-40B4-BE49-F238E27FC236}">
                <a16:creationId xmlns:a16="http://schemas.microsoft.com/office/drawing/2014/main" id="{A55BFA74-A02B-4AD1-A7EF-6D5ABC982FBA}"/>
              </a:ext>
            </a:extLst>
          </p:cNvPr>
          <p:cNvSpPr>
            <a:spLocks noChangeAspect="1"/>
          </p:cNvSpPr>
          <p:nvPr userDrawn="1"/>
        </p:nvSpPr>
        <p:spPr>
          <a:xfrm>
            <a:off x="3118972" y="4255715"/>
            <a:ext cx="373959" cy="37395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;p2">
            <a:extLst>
              <a:ext uri="{FF2B5EF4-FFF2-40B4-BE49-F238E27FC236}">
                <a16:creationId xmlns:a16="http://schemas.microsoft.com/office/drawing/2014/main" id="{29851C5F-831E-4350-B9D4-1D83171C9CA0}"/>
              </a:ext>
            </a:extLst>
          </p:cNvPr>
          <p:cNvSpPr>
            <a:spLocks noChangeAspect="1"/>
          </p:cNvSpPr>
          <p:nvPr userDrawn="1"/>
        </p:nvSpPr>
        <p:spPr>
          <a:xfrm>
            <a:off x="3060984" y="2313808"/>
            <a:ext cx="236430" cy="23643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;p2">
            <a:extLst>
              <a:ext uri="{FF2B5EF4-FFF2-40B4-BE49-F238E27FC236}">
                <a16:creationId xmlns:a16="http://schemas.microsoft.com/office/drawing/2014/main" id="{E62D2C9D-28DB-4BE5-93E5-A4AD544C313A}"/>
              </a:ext>
            </a:extLst>
          </p:cNvPr>
          <p:cNvSpPr>
            <a:spLocks noChangeAspect="1"/>
          </p:cNvSpPr>
          <p:nvPr userDrawn="1"/>
        </p:nvSpPr>
        <p:spPr>
          <a:xfrm>
            <a:off x="7516957" y="1982363"/>
            <a:ext cx="104229" cy="10422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;p2">
            <a:extLst>
              <a:ext uri="{FF2B5EF4-FFF2-40B4-BE49-F238E27FC236}">
                <a16:creationId xmlns:a16="http://schemas.microsoft.com/office/drawing/2014/main" id="{21529E63-6378-4B61-BDF6-D9AF8BC78175}"/>
              </a:ext>
            </a:extLst>
          </p:cNvPr>
          <p:cNvSpPr>
            <a:spLocks noChangeAspect="1"/>
          </p:cNvSpPr>
          <p:nvPr userDrawn="1"/>
        </p:nvSpPr>
        <p:spPr>
          <a:xfrm>
            <a:off x="6862485" y="5018196"/>
            <a:ext cx="104229" cy="10422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0;p2">
            <a:extLst>
              <a:ext uri="{FF2B5EF4-FFF2-40B4-BE49-F238E27FC236}">
                <a16:creationId xmlns:a16="http://schemas.microsoft.com/office/drawing/2014/main" id="{38F57555-D762-4123-BA06-09E6216CD67B}"/>
              </a:ext>
            </a:extLst>
          </p:cNvPr>
          <p:cNvSpPr>
            <a:spLocks noChangeAspect="1"/>
          </p:cNvSpPr>
          <p:nvPr userDrawn="1"/>
        </p:nvSpPr>
        <p:spPr>
          <a:xfrm>
            <a:off x="2999110" y="1633864"/>
            <a:ext cx="373814" cy="3738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21;p2">
            <a:extLst>
              <a:ext uri="{FF2B5EF4-FFF2-40B4-BE49-F238E27FC236}">
                <a16:creationId xmlns:a16="http://schemas.microsoft.com/office/drawing/2014/main" id="{8FCE135E-3B6E-4C85-BCC9-55EBFEC44F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699571" y="4825793"/>
            <a:ext cx="564829" cy="531368"/>
            <a:chOff x="5972700" y="2330200"/>
            <a:chExt cx="411625" cy="387275"/>
          </a:xfrm>
        </p:grpSpPr>
        <p:sp>
          <p:nvSpPr>
            <p:cNvPr id="82" name="Google Shape;22;p2">
              <a:extLst>
                <a:ext uri="{FF2B5EF4-FFF2-40B4-BE49-F238E27FC236}">
                  <a16:creationId xmlns:a16="http://schemas.microsoft.com/office/drawing/2014/main" id="{3906FC69-A9B2-4562-8262-F7A635B41FA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;p2">
              <a:extLst>
                <a:ext uri="{FF2B5EF4-FFF2-40B4-BE49-F238E27FC236}">
                  <a16:creationId xmlns:a16="http://schemas.microsoft.com/office/drawing/2014/main" id="{65988A40-D6F0-4074-AE44-771FF018DE0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4;p2">
            <a:extLst>
              <a:ext uri="{FF2B5EF4-FFF2-40B4-BE49-F238E27FC236}">
                <a16:creationId xmlns:a16="http://schemas.microsoft.com/office/drawing/2014/main" id="{F6A66CFF-AF46-4CDC-BD89-B86238B56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60267" y="1150229"/>
            <a:ext cx="582724" cy="923678"/>
            <a:chOff x="6718575" y="2318625"/>
            <a:chExt cx="256950" cy="407375"/>
          </a:xfrm>
        </p:grpSpPr>
        <p:sp>
          <p:nvSpPr>
            <p:cNvPr id="85" name="Google Shape;25;p2">
              <a:extLst>
                <a:ext uri="{FF2B5EF4-FFF2-40B4-BE49-F238E27FC236}">
                  <a16:creationId xmlns:a16="http://schemas.microsoft.com/office/drawing/2014/main" id="{8E847FEA-B544-4E18-8C38-28DCE4DC950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26;p2">
              <a:extLst>
                <a:ext uri="{FF2B5EF4-FFF2-40B4-BE49-F238E27FC236}">
                  <a16:creationId xmlns:a16="http://schemas.microsoft.com/office/drawing/2014/main" id="{FC977FF0-AB6E-43E5-BD37-9CB585C5414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27;p2">
              <a:extLst>
                <a:ext uri="{FF2B5EF4-FFF2-40B4-BE49-F238E27FC236}">
                  <a16:creationId xmlns:a16="http://schemas.microsoft.com/office/drawing/2014/main" id="{CEA677BF-E3D4-4DFB-9846-EED4176E8ED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28;p2">
              <a:extLst>
                <a:ext uri="{FF2B5EF4-FFF2-40B4-BE49-F238E27FC236}">
                  <a16:creationId xmlns:a16="http://schemas.microsoft.com/office/drawing/2014/main" id="{3922AA2D-93EF-4120-B4CD-C5061727F81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29;p2">
              <a:extLst>
                <a:ext uri="{FF2B5EF4-FFF2-40B4-BE49-F238E27FC236}">
                  <a16:creationId xmlns:a16="http://schemas.microsoft.com/office/drawing/2014/main" id="{11CB7971-C768-4EF1-B5B1-BA1FC86A154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30;p2">
              <a:extLst>
                <a:ext uri="{FF2B5EF4-FFF2-40B4-BE49-F238E27FC236}">
                  <a16:creationId xmlns:a16="http://schemas.microsoft.com/office/drawing/2014/main" id="{49BEE8C9-261B-4787-8C0B-0A1A966DCA7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31;p2">
              <a:extLst>
                <a:ext uri="{FF2B5EF4-FFF2-40B4-BE49-F238E27FC236}">
                  <a16:creationId xmlns:a16="http://schemas.microsoft.com/office/drawing/2014/main" id="{E6A7C613-E951-4B37-8533-401FCFDFD5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32;p2">
              <a:extLst>
                <a:ext uri="{FF2B5EF4-FFF2-40B4-BE49-F238E27FC236}">
                  <a16:creationId xmlns:a16="http://schemas.microsoft.com/office/drawing/2014/main" id="{47693834-22BA-4F05-8C4B-03122D68413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33;p2">
            <a:extLst>
              <a:ext uri="{FF2B5EF4-FFF2-40B4-BE49-F238E27FC236}">
                <a16:creationId xmlns:a16="http://schemas.microsoft.com/office/drawing/2014/main" id="{9BE9FBB7-6305-45B2-BDA1-6F1868FF74A1}"/>
              </a:ext>
            </a:extLst>
          </p:cNvPr>
          <p:cNvSpPr txBox="1">
            <a:spLocks noGrp="1" noChangeAspect="1"/>
          </p:cNvSpPr>
          <p:nvPr>
            <p:ph type="ctrTitle"/>
          </p:nvPr>
        </p:nvSpPr>
        <p:spPr>
          <a:xfrm>
            <a:off x="3455749" y="1605025"/>
            <a:ext cx="4028634" cy="3575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94" name="Google Shape;34;p2">
            <a:extLst>
              <a:ext uri="{FF2B5EF4-FFF2-40B4-BE49-F238E27FC236}">
                <a16:creationId xmlns:a16="http://schemas.microsoft.com/office/drawing/2014/main" id="{38B906AA-1627-4A54-A915-34BC41760D23}"/>
              </a:ext>
            </a:extLst>
          </p:cNvPr>
          <p:cNvSpPr>
            <a:spLocks noChangeAspect="1"/>
          </p:cNvSpPr>
          <p:nvPr userDrawn="1"/>
        </p:nvSpPr>
        <p:spPr>
          <a:xfrm>
            <a:off x="3455743" y="1505641"/>
            <a:ext cx="333999" cy="3339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;p2">
            <a:extLst>
              <a:ext uri="{FF2B5EF4-FFF2-40B4-BE49-F238E27FC236}">
                <a16:creationId xmlns:a16="http://schemas.microsoft.com/office/drawing/2014/main" id="{76240C05-008C-457A-8F5D-FA6211B9A3F7}"/>
              </a:ext>
            </a:extLst>
          </p:cNvPr>
          <p:cNvSpPr>
            <a:spLocks noChangeAspect="1"/>
          </p:cNvSpPr>
          <p:nvPr userDrawn="1"/>
        </p:nvSpPr>
        <p:spPr>
          <a:xfrm>
            <a:off x="4208428" y="5401010"/>
            <a:ext cx="236430" cy="23643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6;p2">
            <a:extLst>
              <a:ext uri="{FF2B5EF4-FFF2-40B4-BE49-F238E27FC236}">
                <a16:creationId xmlns:a16="http://schemas.microsoft.com/office/drawing/2014/main" id="{E5A6510B-88D1-4B43-9CBC-3DD95CCF5AA2}"/>
              </a:ext>
            </a:extLst>
          </p:cNvPr>
          <p:cNvSpPr>
            <a:spLocks noChangeAspect="1"/>
          </p:cNvSpPr>
          <p:nvPr userDrawn="1"/>
        </p:nvSpPr>
        <p:spPr>
          <a:xfrm>
            <a:off x="6193351" y="5018202"/>
            <a:ext cx="458874" cy="458874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923256" y="570470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120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36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218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146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30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89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049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67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49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 preserve="1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666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 preserve="1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570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 preserve="1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5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0B43EF-B8FA-4382-B810-A742839E5D9F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EFD97-9403-440B-8112-5F1DAD5255C6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E47C7-BA6F-4043-9FC0-69562E36A937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3D6E8-D820-4B35-9B2F-65DE0CBA9B9F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CE0D0-B2C4-40A6-83B6-CFE385AE261B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535CAF-F571-463D-B5C5-361D2576AF89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31DAF097-0082-426B-9D73-8036BCA9A47A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E88666-68C0-4C1B-85FF-F8E9CD9ABB6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49728" y="6400146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7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300" y="5685079"/>
            <a:ext cx="3801673" cy="1172921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3130551" y="2484421"/>
            <a:ext cx="474344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Selenium</a:t>
            </a:r>
          </a:p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Browser Automation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654228" y="23636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4691330" y="2611556"/>
            <a:ext cx="656824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1966163" y="40625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0493A6-458D-41AF-A338-412C91847405}"/>
              </a:ext>
            </a:extLst>
          </p:cNvPr>
          <p:cNvSpPr/>
          <p:nvPr/>
        </p:nvSpPr>
        <p:spPr>
          <a:xfrm>
            <a:off x="2911688" y="132265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 -Simple set of interfaces standardized among web developers to access and manipulate documents in HTML or XML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85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189937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1852755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2674955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8904303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8901922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7589694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795605-3E7B-4FBF-BB69-A32CAA29D09E}"/>
              </a:ext>
            </a:extLst>
          </p:cNvPr>
          <p:cNvSpPr/>
          <p:nvPr/>
        </p:nvSpPr>
        <p:spPr>
          <a:xfrm>
            <a:off x="1688614" y="1327701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16B6E-90D4-4FFB-BD6F-77BAF68D9ECA}"/>
              </a:ext>
            </a:extLst>
          </p:cNvPr>
          <p:cNvSpPr/>
          <p:nvPr/>
        </p:nvSpPr>
        <p:spPr>
          <a:xfrm>
            <a:off x="7411123" y="2376299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7EBF2E-36E7-40CD-8BE6-30417305FB5C}"/>
              </a:ext>
            </a:extLst>
          </p:cNvPr>
          <p:cNvSpPr/>
          <p:nvPr/>
        </p:nvSpPr>
        <p:spPr>
          <a:xfrm>
            <a:off x="1343410" y="3604672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26C488-E630-401C-A6EB-60252FD00FDE}"/>
              </a:ext>
            </a:extLst>
          </p:cNvPr>
          <p:cNvSpPr/>
          <p:nvPr/>
        </p:nvSpPr>
        <p:spPr>
          <a:xfrm rot="10800000" flipH="1">
            <a:off x="1753323" y="1856659"/>
            <a:ext cx="98232" cy="4737902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A6974D9-C86C-4497-BA0A-81190CE6B96D}"/>
              </a:ext>
            </a:extLst>
          </p:cNvPr>
          <p:cNvSpPr/>
          <p:nvPr/>
        </p:nvSpPr>
        <p:spPr>
          <a:xfrm rot="10800000" flipH="1">
            <a:off x="1639646" y="1975933"/>
            <a:ext cx="165038" cy="567849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FF24C4-9A88-44E9-BFCF-E5F57211B871}"/>
              </a:ext>
            </a:extLst>
          </p:cNvPr>
          <p:cNvSpPr/>
          <p:nvPr/>
        </p:nvSpPr>
        <p:spPr>
          <a:xfrm>
            <a:off x="1246011" y="2031095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806134" y="6795354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202385" y="5431707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02155" y="16778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2401" y="4401337"/>
            <a:ext cx="3505200" cy="175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414090" y="33767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57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953509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2616327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3438527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9667875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9665494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8353266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</p:spTree>
    <p:extLst>
      <p:ext uri="{BB962C8B-B14F-4D97-AF65-F5344CB8AC3E}">
        <p14:creationId xmlns:p14="http://schemas.microsoft.com/office/powerpoint/2010/main" val="45363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2015746" y="1853697"/>
            <a:ext cx="10510463" cy="276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54" y="1438158"/>
            <a:ext cx="8774096" cy="42435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7CD2FA-CE48-47E5-93B3-3CD237504119}"/>
              </a:ext>
            </a:extLst>
          </p:cNvPr>
          <p:cNvSpPr txBox="1">
            <a:spLocks/>
          </p:cNvSpPr>
          <p:nvPr/>
        </p:nvSpPr>
        <p:spPr>
          <a:xfrm>
            <a:off x="2309567" y="383978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AU" sz="3200" kern="0" dirty="0">
                <a:solidFill>
                  <a:schemeClr val="tx1">
                    <a:lumMod val="75000"/>
                  </a:schemeClr>
                </a:solidFill>
              </a:rPr>
              <a:t>Element Locators</a:t>
            </a:r>
          </a:p>
        </p:txBody>
      </p:sp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9567" y="383978"/>
            <a:ext cx="10248900" cy="703263"/>
          </a:xfrm>
        </p:spPr>
        <p:txBody>
          <a:bodyPr/>
          <a:lstStyle/>
          <a:p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Actions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00363" y="1625600"/>
            <a:ext cx="9291637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499" y="2225159"/>
            <a:ext cx="2119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499" y="4501634"/>
            <a:ext cx="226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28421" y="412343"/>
            <a:ext cx="10248900" cy="7032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280237" y="1825055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3500" b="0" dirty="0">
              <a:solidFill>
                <a:schemeClr val="tx1">
                  <a:lumMod val="75000"/>
                </a:schemeClr>
              </a:solidFill>
              <a:latin typeface="Roboto Slab Regular"/>
              <a:sym typeface="Roboto Slab Regular"/>
            </a:endParaRP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7018" y="519905"/>
            <a:ext cx="10248900" cy="703263"/>
          </a:xfrm>
        </p:spPr>
        <p:txBody>
          <a:bodyPr/>
          <a:lstStyle/>
          <a:p>
            <a:r>
              <a:rPr lang="en-AU" sz="3200" dirty="0" err="1">
                <a:solidFill>
                  <a:schemeClr val="tx1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marL="5588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4153" y="329405"/>
            <a:ext cx="10248900" cy="703263"/>
          </a:xfrm>
        </p:spPr>
        <p:txBody>
          <a:bodyPr/>
          <a:lstStyle/>
          <a:p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Desired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58738" y="506527"/>
            <a:ext cx="10248900" cy="703263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solidFill>
                  <a:schemeClr val="tx1">
                    <a:lumMod val="75000"/>
                  </a:schemeClr>
                </a:solidFill>
              </a:rPr>
              <a:t>Page object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3670300" y="1431874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3670300" y="2360920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3670300" y="3261067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3670300" y="4167776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3670299" y="5074486"/>
            <a:ext cx="6916811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9891499" y="1431874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9891499" y="2360919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9891499" y="326985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9883832" y="416777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9883832" y="507448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45" name="Google Shape;394;p16">
            <a:extLst>
              <a:ext uri="{FF2B5EF4-FFF2-40B4-BE49-F238E27FC236}">
                <a16:creationId xmlns:a16="http://schemas.microsoft.com/office/drawing/2014/main" id="{D2C41B9C-00C5-45B6-AA12-E11AE1794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Regular"/>
              <a:buNone/>
              <a:tabLst/>
              <a:defRPr/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Course Contents</a:t>
            </a:r>
            <a:endParaRPr sz="4400" b="1" kern="1200" spc="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4720489" y="622954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3579" y="271322"/>
            <a:ext cx="10248900" cy="7032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9270" y="415562"/>
            <a:ext cx="10248900" cy="703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1" y="1240726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203445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2023896" y="2817166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1844455" y="2502941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1749189" y="4810425"/>
            <a:ext cx="2403711" cy="888504"/>
          </a:xfrm>
          <a:prstGeom prst="roundRect">
            <a:avLst>
              <a:gd name="adj" fmla="val 23660"/>
            </a:avLst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z="2200" dirty="0"/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52697" y="3519464"/>
            <a:ext cx="70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096000" y="3519463"/>
            <a:ext cx="74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227134" y="27848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6836037" y="250294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9563366" y="28626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9563366" y="29729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9555125" y="36272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253323" y="36262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253323" y="29907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157519" y="25282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358845" y="19786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8478285" y="47546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471174" y="5169014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6933868" y="4112565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271955" y="4120827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3" y="2966997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073D7B7-7EB0-4FAB-9816-3B37B4CC7E81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Architecture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A5A81-4977-42A8-B9CF-C0EEC6496411}"/>
              </a:ext>
            </a:extLst>
          </p:cNvPr>
          <p:cNvSpPr txBox="1"/>
          <p:nvPr/>
        </p:nvSpPr>
        <p:spPr>
          <a:xfrm>
            <a:off x="7484829" y="1296375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1;p31">
            <a:extLst>
              <a:ext uri="{FF2B5EF4-FFF2-40B4-BE49-F238E27FC236}">
                <a16:creationId xmlns:a16="http://schemas.microsoft.com/office/drawing/2014/main" id="{B9254738-4384-4FF3-B584-3BFC1DB5A8DD}"/>
              </a:ext>
            </a:extLst>
          </p:cNvPr>
          <p:cNvSpPr/>
          <p:nvPr/>
        </p:nvSpPr>
        <p:spPr>
          <a:xfrm>
            <a:off x="4550215" y="759300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9" name="Google Shape;533;p31">
            <a:extLst>
              <a:ext uri="{FF2B5EF4-FFF2-40B4-BE49-F238E27FC236}">
                <a16:creationId xmlns:a16="http://schemas.microsoft.com/office/drawing/2014/main" id="{F2610DB2-2035-458A-AD36-9B214CA5ED2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81808" y="0"/>
            <a:ext cx="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200A4187-FB75-4B65-A636-FE467820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FF"/>
              </a:buClr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Before we proceed</a:t>
            </a:r>
          </a:p>
        </p:txBody>
      </p:sp>
      <p:sp>
        <p:nvSpPr>
          <p:cNvPr id="26" name="Google Shape;531;p31">
            <a:extLst>
              <a:ext uri="{FF2B5EF4-FFF2-40B4-BE49-F238E27FC236}">
                <a16:creationId xmlns:a16="http://schemas.microsoft.com/office/drawing/2014/main" id="{FA3EE967-6E28-43B3-9FC0-1D80D4CF4C40}"/>
              </a:ext>
            </a:extLst>
          </p:cNvPr>
          <p:cNvSpPr/>
          <p:nvPr/>
        </p:nvSpPr>
        <p:spPr>
          <a:xfrm>
            <a:off x="4550215" y="2066606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531;p31">
            <a:extLst>
              <a:ext uri="{FF2B5EF4-FFF2-40B4-BE49-F238E27FC236}">
                <a16:creationId xmlns:a16="http://schemas.microsoft.com/office/drawing/2014/main" id="{056B9238-6129-4EC3-BE30-B828D3CB6473}"/>
              </a:ext>
            </a:extLst>
          </p:cNvPr>
          <p:cNvSpPr/>
          <p:nvPr/>
        </p:nvSpPr>
        <p:spPr>
          <a:xfrm>
            <a:off x="4550214" y="3373912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531;p31">
            <a:extLst>
              <a:ext uri="{FF2B5EF4-FFF2-40B4-BE49-F238E27FC236}">
                <a16:creationId xmlns:a16="http://schemas.microsoft.com/office/drawing/2014/main" id="{66629904-1435-4720-A29F-AF98669660B6}"/>
              </a:ext>
            </a:extLst>
          </p:cNvPr>
          <p:cNvSpPr/>
          <p:nvPr/>
        </p:nvSpPr>
        <p:spPr>
          <a:xfrm>
            <a:off x="4550213" y="4681218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10" name="Google Shape;534;p31">
            <a:extLst>
              <a:ext uri="{FF2B5EF4-FFF2-40B4-BE49-F238E27FC236}">
                <a16:creationId xmlns:a16="http://schemas.microsoft.com/office/drawing/2014/main" id="{CEC5B293-C012-4D16-B007-C7272D4206F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5081808" y="1822485"/>
            <a:ext cx="0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534;p31">
            <a:extLst>
              <a:ext uri="{FF2B5EF4-FFF2-40B4-BE49-F238E27FC236}">
                <a16:creationId xmlns:a16="http://schemas.microsoft.com/office/drawing/2014/main" id="{BEB4F4D2-FB01-4F86-BBA7-95B9A85E31A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5081807" y="3129791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534;p31">
            <a:extLst>
              <a:ext uri="{FF2B5EF4-FFF2-40B4-BE49-F238E27FC236}">
                <a16:creationId xmlns:a16="http://schemas.microsoft.com/office/drawing/2014/main" id="{986E2F97-2047-4126-97A9-42A1E9ED5C8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081806" y="4437097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534;p31">
            <a:extLst>
              <a:ext uri="{FF2B5EF4-FFF2-40B4-BE49-F238E27FC236}">
                <a16:creationId xmlns:a16="http://schemas.microsoft.com/office/drawing/2014/main" id="{44F5C242-C67B-41A4-BDB1-FC01A13ACDF1}"/>
              </a:ext>
            </a:extLst>
          </p:cNvPr>
          <p:cNvCxnSpPr>
            <a:cxnSpLocks/>
          </p:cNvCxnSpPr>
          <p:nvPr/>
        </p:nvCxnSpPr>
        <p:spPr>
          <a:xfrm>
            <a:off x="5081805" y="5744403"/>
            <a:ext cx="0" cy="1113597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Rectangle 40" descr="Tools">
            <a:extLst>
              <a:ext uri="{FF2B5EF4-FFF2-40B4-BE49-F238E27FC236}">
                <a16:creationId xmlns:a16="http://schemas.microsoft.com/office/drawing/2014/main" id="{C98DF0B5-EB87-42B8-A08F-3AA7ADAD6218}"/>
              </a:ext>
            </a:extLst>
          </p:cNvPr>
          <p:cNvSpPr/>
          <p:nvPr/>
        </p:nvSpPr>
        <p:spPr>
          <a:xfrm>
            <a:off x="4688750" y="897837"/>
            <a:ext cx="786109" cy="7861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ectangle 41" descr="Single gear">
            <a:extLst>
              <a:ext uri="{FF2B5EF4-FFF2-40B4-BE49-F238E27FC236}">
                <a16:creationId xmlns:a16="http://schemas.microsoft.com/office/drawing/2014/main" id="{9777AEA8-994E-4951-931E-D7977FD01E92}"/>
              </a:ext>
            </a:extLst>
          </p:cNvPr>
          <p:cNvSpPr/>
          <p:nvPr/>
        </p:nvSpPr>
        <p:spPr>
          <a:xfrm>
            <a:off x="4688750" y="2208595"/>
            <a:ext cx="786109" cy="7861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 descr="Magnifying glass">
            <a:extLst>
              <a:ext uri="{FF2B5EF4-FFF2-40B4-BE49-F238E27FC236}">
                <a16:creationId xmlns:a16="http://schemas.microsoft.com/office/drawing/2014/main" id="{0D5A768E-2929-4ADE-8836-DEE981895853}"/>
              </a:ext>
            </a:extLst>
          </p:cNvPr>
          <p:cNvSpPr/>
          <p:nvPr/>
        </p:nvSpPr>
        <p:spPr>
          <a:xfrm>
            <a:off x="4688750" y="4819755"/>
            <a:ext cx="786109" cy="78610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ectangle 43" descr="Document">
            <a:extLst>
              <a:ext uri="{FF2B5EF4-FFF2-40B4-BE49-F238E27FC236}">
                <a16:creationId xmlns:a16="http://schemas.microsoft.com/office/drawing/2014/main" id="{00952B29-0C12-4712-9167-1D28CB70AEB2}"/>
              </a:ext>
            </a:extLst>
          </p:cNvPr>
          <p:cNvSpPr/>
          <p:nvPr/>
        </p:nvSpPr>
        <p:spPr>
          <a:xfrm>
            <a:off x="4688750" y="3512449"/>
            <a:ext cx="786109" cy="78610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48572D-068F-45B1-9153-5A81B2F2B023}"/>
              </a:ext>
            </a:extLst>
          </p:cNvPr>
          <p:cNvSpPr/>
          <p:nvPr/>
        </p:nvSpPr>
        <p:spPr>
          <a:xfrm>
            <a:off x="5751935" y="1150070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install?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461940E-1DD4-4F66-9267-2B154591AFA0}"/>
              </a:ext>
            </a:extLst>
          </p:cNvPr>
          <p:cNvSpPr/>
          <p:nvPr/>
        </p:nvSpPr>
        <p:spPr>
          <a:xfrm>
            <a:off x="5751935" y="2421424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setup?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C49644-2DD9-4E94-97D6-79B98A418FCE}"/>
              </a:ext>
            </a:extLst>
          </p:cNvPr>
          <p:cNvSpPr/>
          <p:nvPr/>
        </p:nvSpPr>
        <p:spPr>
          <a:xfrm>
            <a:off x="5751935" y="5000085"/>
            <a:ext cx="4769394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Get community support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89F5801-8B3E-43D1-B667-9CB253A1B105}"/>
              </a:ext>
            </a:extLst>
          </p:cNvPr>
          <p:cNvSpPr/>
          <p:nvPr/>
        </p:nvSpPr>
        <p:spPr>
          <a:xfrm>
            <a:off x="5751935" y="3692779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Documentation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4247086" y="2835000"/>
            <a:ext cx="7526992" cy="225862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4247086" y="3259002"/>
            <a:ext cx="7338458" cy="451723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interface that helps create &amp; run test cases. Interacts directly with browser and doesn’t require an additional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6160-8D91-4A98-BB45-7260F0971F8B}"/>
              </a:ext>
            </a:extLst>
          </p:cNvPr>
          <p:cNvSpPr/>
          <p:nvPr/>
        </p:nvSpPr>
        <p:spPr>
          <a:xfrm>
            <a:off x="1048649" y="3881945"/>
            <a:ext cx="6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Grid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22E6B-E233-4416-80B5-D8CC26AC3FE4}"/>
              </a:ext>
            </a:extLst>
          </p:cNvPr>
          <p:cNvSpPr/>
          <p:nvPr/>
        </p:nvSpPr>
        <p:spPr>
          <a:xfrm>
            <a:off x="447098" y="3375333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WebDriver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1AD27-AD6F-4494-BEBF-34BE557BB4FE}"/>
              </a:ext>
            </a:extLst>
          </p:cNvPr>
          <p:cNvSpPr/>
          <p:nvPr/>
        </p:nvSpPr>
        <p:spPr>
          <a:xfrm>
            <a:off x="166573" y="2781063"/>
            <a:ext cx="16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Selenium IDE</a:t>
            </a:r>
          </a:p>
        </p:txBody>
      </p:sp>
      <p:grpSp>
        <p:nvGrpSpPr>
          <p:cNvPr id="23" name="Google Shape;1452;p42">
            <a:extLst>
              <a:ext uri="{FF2B5EF4-FFF2-40B4-BE49-F238E27FC236}">
                <a16:creationId xmlns:a16="http://schemas.microsoft.com/office/drawing/2014/main" id="{81111CC6-B71F-4BAB-B3D1-4FE475B5A865}"/>
              </a:ext>
            </a:extLst>
          </p:cNvPr>
          <p:cNvGrpSpPr/>
          <p:nvPr/>
        </p:nvGrpSpPr>
        <p:grpSpPr>
          <a:xfrm>
            <a:off x="1795554" y="2330863"/>
            <a:ext cx="2365394" cy="2629038"/>
            <a:chOff x="8095060" y="5664590"/>
            <a:chExt cx="497404" cy="552845"/>
          </a:xfrm>
        </p:grpSpPr>
        <p:sp>
          <p:nvSpPr>
            <p:cNvPr id="48" name="Google Shape;1454;p42">
              <a:extLst>
                <a:ext uri="{FF2B5EF4-FFF2-40B4-BE49-F238E27FC236}">
                  <a16:creationId xmlns:a16="http://schemas.microsoft.com/office/drawing/2014/main" id="{17046425-6F8F-485F-BD93-2BAFF6482C4A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457;p42">
              <a:extLst>
                <a:ext uri="{FF2B5EF4-FFF2-40B4-BE49-F238E27FC236}">
                  <a16:creationId xmlns:a16="http://schemas.microsoft.com/office/drawing/2014/main" id="{724953B0-B141-49A7-9365-EF5B8CF93AC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9" name="Google Shape;1458;p42">
                <a:extLst>
                  <a:ext uri="{FF2B5EF4-FFF2-40B4-BE49-F238E27FC236}">
                    <a16:creationId xmlns:a16="http://schemas.microsoft.com/office/drawing/2014/main" id="{398613B7-FA05-413D-96B8-F11548C4B69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459;p42">
                <a:extLst>
                  <a:ext uri="{FF2B5EF4-FFF2-40B4-BE49-F238E27FC236}">
                    <a16:creationId xmlns:a16="http://schemas.microsoft.com/office/drawing/2014/main" id="{10FED8A9-20EF-4BC4-97D1-6BE6FB2B03B6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460;p42">
                <a:extLst>
                  <a:ext uri="{FF2B5EF4-FFF2-40B4-BE49-F238E27FC236}">
                    <a16:creationId xmlns:a16="http://schemas.microsoft.com/office/drawing/2014/main" id="{9A40E3F6-7144-4D0C-8E42-B2C61C1BFF91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461;p42">
              <a:extLst>
                <a:ext uri="{FF2B5EF4-FFF2-40B4-BE49-F238E27FC236}">
                  <a16:creationId xmlns:a16="http://schemas.microsoft.com/office/drawing/2014/main" id="{68B4BA94-56DA-46C1-9A0F-760DD7170EF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4" name="Google Shape;1462;p42">
                <a:extLst>
                  <a:ext uri="{FF2B5EF4-FFF2-40B4-BE49-F238E27FC236}">
                    <a16:creationId xmlns:a16="http://schemas.microsoft.com/office/drawing/2014/main" id="{9300166E-D4D9-414C-B90C-B3F879ECFFE2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463;p42">
                <a:extLst>
                  <a:ext uri="{FF2B5EF4-FFF2-40B4-BE49-F238E27FC236}">
                    <a16:creationId xmlns:a16="http://schemas.microsoft.com/office/drawing/2014/main" id="{835FE16E-CD4E-43E1-BA43-7EBE8B7FCB2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464;p42">
                <a:extLst>
                  <a:ext uri="{FF2B5EF4-FFF2-40B4-BE49-F238E27FC236}">
                    <a16:creationId xmlns:a16="http://schemas.microsoft.com/office/drawing/2014/main" id="{5B054FD4-8EBF-4C80-B8F9-E62A7237390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465;p42">
              <a:extLst>
                <a:ext uri="{FF2B5EF4-FFF2-40B4-BE49-F238E27FC236}">
                  <a16:creationId xmlns:a16="http://schemas.microsoft.com/office/drawing/2014/main" id="{4391787E-05C0-4238-AF2D-14CB28E7D490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1" name="Google Shape;1466;p42">
                <a:extLst>
                  <a:ext uri="{FF2B5EF4-FFF2-40B4-BE49-F238E27FC236}">
                    <a16:creationId xmlns:a16="http://schemas.microsoft.com/office/drawing/2014/main" id="{77C02F29-091B-4246-B3DA-F6B18248B975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67;p42">
                <a:extLst>
                  <a:ext uri="{FF2B5EF4-FFF2-40B4-BE49-F238E27FC236}">
                    <a16:creationId xmlns:a16="http://schemas.microsoft.com/office/drawing/2014/main" id="{A99F9313-856E-412C-8547-1D7E1BD5A8A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68;p42">
                <a:extLst>
                  <a:ext uri="{FF2B5EF4-FFF2-40B4-BE49-F238E27FC236}">
                    <a16:creationId xmlns:a16="http://schemas.microsoft.com/office/drawing/2014/main" id="{90895630-33E1-4936-AFF3-0EB822C97D3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4FEEAC-2CA5-49FF-82D5-73DABFA2435B}"/>
              </a:ext>
            </a:extLst>
          </p:cNvPr>
          <p:cNvSpPr/>
          <p:nvPr/>
        </p:nvSpPr>
        <p:spPr>
          <a:xfrm>
            <a:off x="4184991" y="388114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Cross-Platform testing at the same time in multiple browsers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BAAEDA0-1C1F-4216-B5FE-D3829404799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Components</a:t>
            </a:r>
          </a:p>
        </p:txBody>
      </p:sp>
    </p:spTree>
    <p:extLst>
      <p:ext uri="{BB962C8B-B14F-4D97-AF65-F5344CB8AC3E}">
        <p14:creationId xmlns:p14="http://schemas.microsoft.com/office/powerpoint/2010/main" val="357320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5891213" y="2464647"/>
            <a:ext cx="3875087" cy="439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87E67-0399-448F-9016-1A86C429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331" y="2162235"/>
            <a:ext cx="6013544" cy="4713542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41" y="2334191"/>
            <a:ext cx="866209" cy="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EACBDE0-F182-4244-ABE7-3362F566313F}"/>
              </a:ext>
            </a:extLst>
          </p:cNvPr>
          <p:cNvSpPr txBox="1">
            <a:spLocks/>
          </p:cNvSpPr>
          <p:nvPr/>
        </p:nvSpPr>
        <p:spPr>
          <a:xfrm>
            <a:off x="211410" y="2233953"/>
            <a:ext cx="6149595" cy="11905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kern="0">
                <a:solidFill>
                  <a:srgbClr val="FFFFFF"/>
                </a:solidFill>
                <a:latin typeface="Century Gothic" panose="020B0502020202020204" pitchFamily="34" charset="0"/>
              </a:rPr>
              <a:t>Selenium IDE</a:t>
            </a:r>
            <a:endParaRPr lang="en-AU" sz="3200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5170312-85B2-4B6C-A531-D2DE91CF1CC0}"/>
              </a:ext>
            </a:extLst>
          </p:cNvPr>
          <p:cNvSpPr txBox="1">
            <a:spLocks/>
          </p:cNvSpPr>
          <p:nvPr/>
        </p:nvSpPr>
        <p:spPr>
          <a:xfrm>
            <a:off x="135820" y="3200400"/>
            <a:ext cx="5155710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Can be downloaded from https://www.selenium.dev/selenium-ide/</a:t>
            </a:r>
            <a:endParaRPr lang="en-AU" sz="1600" dirty="0">
              <a:solidFill>
                <a:srgbClr val="FE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38716D-726A-4E8D-A659-C9C657FBA47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8466138" y="5284898"/>
            <a:ext cx="498513" cy="53952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8034107" y="1767855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8017308" y="368270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993648" y="3752214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66607" y="271202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9246045" y="3720360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6962784" y="4835534"/>
            <a:ext cx="3130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</a:rPr>
              <a:t>Sup</a:t>
            </a:r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  <a:sym typeface="Roboto Slab Regular"/>
              </a:rPr>
              <a:t>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7450709" y="2693823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WebDriver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B24D6-3F37-4D27-8F22-9525F7513B31}"/>
              </a:ext>
            </a:extLst>
          </p:cNvPr>
          <p:cNvSpPr txBox="1"/>
          <p:nvPr/>
        </p:nvSpPr>
        <p:spPr>
          <a:xfrm>
            <a:off x="1677971" y="2347274"/>
            <a:ext cx="3621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Blah blah </a:t>
            </a:r>
            <a:r>
              <a:rPr lang="en-US" dirty="0" err="1">
                <a:latin typeface="Century Gothic" panose="020B0502020202020204" pitchFamily="34" charset="0"/>
              </a:rPr>
              <a:t>blahBlah</a:t>
            </a:r>
            <a:r>
              <a:rPr lang="en-US" dirty="0">
                <a:latin typeface="Century Gothic" panose="020B0502020202020204" pitchFamily="34" charset="0"/>
              </a:rPr>
              <a:t>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Font: Century Gothic size 18-24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429062" y="181958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Grid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4356450"/>
                  </p:ext>
                </p:extLst>
              </p:nvPr>
            </p:nvGraphicFramePr>
            <p:xfrm>
              <a:off x="6962051" y="3968678"/>
              <a:ext cx="3048000" cy="1714500"/>
            </p:xfrm>
            <a:graphic>
              <a:graphicData uri="http://schemas.microsoft.com/office/powerpoint/2016/slidezoom">
                <pslz:sldZm>
                  <pslz:sldZmObj sldId="279" cId="3951076710">
                    <pslz:zmPr id="{E6F6F887-33CE-474D-A0AB-BA84215298B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051" y="396867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D29CF75-DEE5-4D18-A3BB-7991BF1F158A}"/>
              </a:ext>
            </a:extLst>
          </p:cNvPr>
          <p:cNvSpPr/>
          <p:nvPr/>
        </p:nvSpPr>
        <p:spPr>
          <a:xfrm>
            <a:off x="1728247" y="107257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Selenium Grid is a component in Selenium that allows you to run test cases in different machines across different browsers.</a:t>
            </a:r>
          </a:p>
          <a:p>
            <a:endParaRPr lang="en-US" dirty="0"/>
          </a:p>
          <a:p>
            <a:r>
              <a:rPr lang="en-US" dirty="0"/>
              <a:t>It uses hub-node architecture.</a:t>
            </a:r>
          </a:p>
          <a:p>
            <a:endParaRPr lang="en-US" dirty="0"/>
          </a:p>
          <a:p>
            <a:r>
              <a:rPr lang="en-US" b="1" dirty="0"/>
              <a:t>Hub</a:t>
            </a:r>
            <a:r>
              <a:rPr lang="en-US" dirty="0"/>
              <a:t> - Central and Controller part of Selenium Grid architecture. Tests are stored here and distributed to nodes for execution.</a:t>
            </a:r>
          </a:p>
          <a:p>
            <a:r>
              <a:rPr lang="en-US" b="1" dirty="0"/>
              <a:t>Node</a:t>
            </a:r>
            <a:r>
              <a:rPr lang="en-US" dirty="0"/>
              <a:t> - Worker part of Selenium Grid architecture. Tests are executed here as administered by Hub.</a:t>
            </a:r>
          </a:p>
          <a:p>
            <a:endParaRPr lang="en-US" dirty="0"/>
          </a:p>
          <a:p>
            <a:r>
              <a:rPr lang="en-US" b="1" dirty="0"/>
              <a:t>Why Selenium Grid?</a:t>
            </a:r>
          </a:p>
          <a:p>
            <a:endParaRPr lang="en-US" dirty="0"/>
          </a:p>
          <a:p>
            <a:r>
              <a:rPr lang="en-US" dirty="0"/>
              <a:t>Run test on different platforms/browsers.</a:t>
            </a:r>
          </a:p>
          <a:p>
            <a:r>
              <a:rPr lang="en-US" dirty="0"/>
              <a:t>Run parallelly.</a:t>
            </a:r>
          </a:p>
        </p:txBody>
      </p:sp>
    </p:spTree>
    <p:extLst>
      <p:ext uri="{BB962C8B-B14F-4D97-AF65-F5344CB8AC3E}">
        <p14:creationId xmlns:p14="http://schemas.microsoft.com/office/powerpoint/2010/main" val="287887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agra Training 1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Pragra Training 2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1038</Words>
  <Application>Microsoft Office PowerPoint</Application>
  <PresentationFormat>Widescreen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Lato Light</vt:lpstr>
      <vt:lpstr>myriad-pro</vt:lpstr>
      <vt:lpstr>Roboto Slab Regular</vt:lpstr>
      <vt:lpstr>Segoe UI</vt:lpstr>
      <vt:lpstr>Titillium</vt:lpstr>
      <vt:lpstr>Titillium (Body)</vt:lpstr>
      <vt:lpstr>Pragra Training 1</vt:lpstr>
      <vt:lpstr>Pragra Training 2</vt:lpstr>
      <vt:lpstr>PowerPoint Presentation</vt:lpstr>
      <vt:lpstr>Course Contents</vt:lpstr>
      <vt:lpstr>Selenium – an Introduction</vt:lpstr>
      <vt:lpstr>PowerPoint Presentation</vt:lpstr>
      <vt:lpstr>Before we proceed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Actions classes</vt:lpstr>
      <vt:lpstr>Waits</vt:lpstr>
      <vt:lpstr>Javascript executor and Selenium</vt:lpstr>
      <vt:lpstr>Desired Capabilities</vt:lpstr>
      <vt:lpstr>Page object Modelling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Kuppuraj, Ashwin Balaji</cp:lastModifiedBy>
  <cp:revision>15</cp:revision>
  <dcterms:modified xsi:type="dcterms:W3CDTF">2020-11-13T08:54:46Z</dcterms:modified>
</cp:coreProperties>
</file>