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242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Romney Tweets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518D-4682-B5C6-7929A258A52C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18D-4682-B5C6-7929A258A52C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18D-4682-B5C6-7929A258A52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1075</c:v>
                </c:pt>
                <c:pt idx="1">
                  <c:v>2893</c:v>
                </c:pt>
                <c:pt idx="2">
                  <c:v>1680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8D-4682-B5C6-7929A258A52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Obama Tweets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FA7-41C1-9FE5-C159ABB4280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2562-4C1E-9B9F-114D91D0739E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562-4C1E-9B9F-114D91D0739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1679</c:v>
                </c:pt>
                <c:pt idx="1">
                  <c:v>1968</c:v>
                </c:pt>
                <c:pt idx="2">
                  <c:v>1978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62-4C1E-9B9F-114D91D0739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Romney Tweets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518D-4682-B5C6-7929A258A5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18D-4682-B5C6-7929A258A5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18D-4682-B5C6-7929A258A52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2000</c:v>
                </c:pt>
                <c:pt idx="1">
                  <c:v>2592</c:v>
                </c:pt>
                <c:pt idx="2">
                  <c:v>1979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8D-4682-B5C6-7929A258A52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Obama Tweets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FA7-41C1-9FE5-C159ABB428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2562-4C1E-9B9F-114D91D073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562-4C1E-9B9F-114D91D0739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1679</c:v>
                </c:pt>
                <c:pt idx="1">
                  <c:v>1968</c:v>
                </c:pt>
                <c:pt idx="2">
                  <c:v>1978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62-4C1E-9B9F-114D91D0739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Romney</a:t>
            </a:r>
          </a:p>
        </c:rich>
      </c:tx>
      <c:layout>
        <c:manualLayout>
          <c:xMode val="edge"/>
          <c:yMode val="edge"/>
          <c:x val="0.37289421942503198"/>
          <c:y val="1.372997835366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rgbClr val="FFA5A9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Linear SVM</c:v>
                </c:pt>
                <c:pt idx="2">
                  <c:v>Convolution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56.3</c:v>
                </c:pt>
                <c:pt idx="1">
                  <c:v>56.4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A5-423B-A561-0565E36D3B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Linear SVM</c:v>
                </c:pt>
                <c:pt idx="2">
                  <c:v>Convolution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59</c:v>
                </c:pt>
                <c:pt idx="1">
                  <c:v>59.3</c:v>
                </c:pt>
                <c:pt idx="2">
                  <c:v>60.2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A5-423B-A561-0565E36D3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24075664"/>
        <c:axId val="-2124072112"/>
        <c:axId val="0"/>
      </c:bar3DChart>
      <c:catAx>
        <c:axId val="-212407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072112"/>
        <c:crosses val="autoZero"/>
        <c:auto val="1"/>
        <c:lblAlgn val="ctr"/>
        <c:lblOffset val="100"/>
        <c:noMultiLvlLbl val="0"/>
      </c:catAx>
      <c:valAx>
        <c:axId val="-21240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0756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Obama</a:t>
            </a:r>
          </a:p>
        </c:rich>
      </c:tx>
      <c:layout>
        <c:manualLayout>
          <c:xMode val="edge"/>
          <c:yMode val="edge"/>
          <c:x val="0.37289421942503198"/>
          <c:y val="1.372997835366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Linear SVM</c:v>
                </c:pt>
                <c:pt idx="2">
                  <c:v>Convolution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56.3</c:v>
                </c:pt>
                <c:pt idx="1">
                  <c:v>57.4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A5-423B-A561-0565E36D3B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Linear SVM</c:v>
                </c:pt>
                <c:pt idx="2">
                  <c:v>Convolution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59</c:v>
                </c:pt>
                <c:pt idx="1">
                  <c:v>60.2</c:v>
                </c:pt>
                <c:pt idx="2">
                  <c:v>58.9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A5-423B-A561-0565E36D3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61898848"/>
        <c:axId val="2061969680"/>
        <c:axId val="0"/>
      </c:bar3DChart>
      <c:catAx>
        <c:axId val="206189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969680"/>
        <c:crosses val="autoZero"/>
        <c:auto val="1"/>
        <c:lblAlgn val="ctr"/>
        <c:lblOffset val="100"/>
        <c:noMultiLvlLbl val="0"/>
      </c:catAx>
      <c:valAx>
        <c:axId val="206196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8988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4862-0572-4005-8EA6-30CF061AAFB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50C6D-7481-4CF7-90A4-DE72FBC4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03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50C6D-7481-4CF7-90A4-DE72FBC423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4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270" y="2404534"/>
            <a:ext cx="8438734" cy="1646302"/>
          </a:xfrm>
        </p:spPr>
        <p:txBody>
          <a:bodyPr/>
          <a:lstStyle/>
          <a:p>
            <a:r>
              <a:rPr lang="en-US" dirty="0"/>
              <a:t>Twitter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1" y="4349771"/>
            <a:ext cx="1958803" cy="1096899"/>
          </a:xfrm>
        </p:spPr>
        <p:txBody>
          <a:bodyPr>
            <a:normAutofit/>
          </a:bodyPr>
          <a:lstStyle/>
          <a:p>
            <a:r>
              <a:rPr lang="en-US" sz="2000" dirty="0"/>
              <a:t>Krutarth Joshi</a:t>
            </a:r>
          </a:p>
          <a:p>
            <a:r>
              <a:rPr lang="en-US" sz="2000" dirty="0"/>
              <a:t>Ashwin Bansod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52501" y="4349771"/>
            <a:ext cx="623339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CS 583 – Data Mining and Text Mining</a:t>
            </a:r>
          </a:p>
        </p:txBody>
      </p:sp>
    </p:spTree>
    <p:extLst>
      <p:ext uri="{BB962C8B-B14F-4D97-AF65-F5344CB8AC3E}">
        <p14:creationId xmlns:p14="http://schemas.microsoft.com/office/powerpoint/2010/main" val="407532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15" y="5651"/>
            <a:ext cx="2734081" cy="718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295235560"/>
              </p:ext>
            </p:extLst>
          </p:nvPr>
        </p:nvGraphicFramePr>
        <p:xfrm>
          <a:off x="3127456" y="1241611"/>
          <a:ext cx="3127456" cy="253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783151635"/>
              </p:ext>
            </p:extLst>
          </p:nvPr>
        </p:nvGraphicFramePr>
        <p:xfrm>
          <a:off x="0" y="1241611"/>
          <a:ext cx="3127456" cy="253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19585717"/>
              </p:ext>
            </p:extLst>
          </p:nvPr>
        </p:nvGraphicFramePr>
        <p:xfrm>
          <a:off x="3127456" y="4320611"/>
          <a:ext cx="3127456" cy="253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321729217"/>
              </p:ext>
            </p:extLst>
          </p:nvPr>
        </p:nvGraphicFramePr>
        <p:xfrm>
          <a:off x="0" y="4320611"/>
          <a:ext cx="3127456" cy="253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945628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Sampling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89031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Sampling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493394" y="1241610"/>
            <a:ext cx="3382126" cy="5616389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Cleaning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Tweet pre-processor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Hash Tags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URL’s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Mentions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Reserved words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Basic Lemmatization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Removed apostrophes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Single letter words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Punctuations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Escape characters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Decode to utf-8</a:t>
            </a:r>
          </a:p>
        </p:txBody>
      </p:sp>
    </p:spTree>
    <p:extLst>
      <p:ext uri="{BB962C8B-B14F-4D97-AF65-F5344CB8AC3E}">
        <p14:creationId xmlns:p14="http://schemas.microsoft.com/office/powerpoint/2010/main" val="25852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464" y="0"/>
            <a:ext cx="5340626" cy="768626"/>
          </a:xfrm>
        </p:spPr>
        <p:txBody>
          <a:bodyPr/>
          <a:lstStyle/>
          <a:p>
            <a:r>
              <a:rPr lang="en-US" dirty="0"/>
              <a:t>Current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464" y="759039"/>
            <a:ext cx="9875520" cy="6089374"/>
          </a:xfrm>
        </p:spPr>
        <p:txBody>
          <a:bodyPr>
            <a:normAutofit/>
          </a:bodyPr>
          <a:lstStyle/>
          <a:p>
            <a:r>
              <a:rPr lang="en-US" b="1" dirty="0"/>
              <a:t>Vectorization techniques</a:t>
            </a:r>
          </a:p>
          <a:p>
            <a:pPr lvl="1"/>
            <a:r>
              <a:rPr lang="en-US" dirty="0"/>
              <a:t>Count </a:t>
            </a:r>
            <a:r>
              <a:rPr lang="en-US" dirty="0" err="1"/>
              <a:t>Vectorizer</a:t>
            </a:r>
            <a:r>
              <a:rPr lang="en-US" dirty="0"/>
              <a:t>, Hash </a:t>
            </a:r>
            <a:r>
              <a:rPr lang="en-US" dirty="0" err="1"/>
              <a:t>Vectorizer</a:t>
            </a:r>
            <a:r>
              <a:rPr lang="en-US" b="1" dirty="0"/>
              <a:t>, TF-IDF</a:t>
            </a:r>
          </a:p>
          <a:p>
            <a:pPr lvl="1"/>
            <a:r>
              <a:rPr lang="en-US" b="1" dirty="0"/>
              <a:t>Word2Vec, </a:t>
            </a:r>
            <a:r>
              <a:rPr lang="en-US" dirty="0"/>
              <a:t>Doc2Vec</a:t>
            </a:r>
          </a:p>
          <a:p>
            <a:pPr lvl="1"/>
            <a:endParaRPr lang="en-US" b="1" dirty="0"/>
          </a:p>
          <a:p>
            <a:r>
              <a:rPr lang="en-US" b="1" dirty="0"/>
              <a:t>Traditional Classification techniques </a:t>
            </a:r>
          </a:p>
          <a:p>
            <a:pPr lvl="1"/>
            <a:r>
              <a:rPr lang="en-US" b="1" dirty="0"/>
              <a:t>SVM</a:t>
            </a:r>
            <a:r>
              <a:rPr lang="en-US" dirty="0"/>
              <a:t> (Linear kernel, Radial kernel), </a:t>
            </a:r>
            <a:r>
              <a:rPr lang="en-US" b="1" dirty="0"/>
              <a:t>Bayesian</a:t>
            </a:r>
            <a:r>
              <a:rPr lang="en-US" dirty="0"/>
              <a:t> Model, </a:t>
            </a:r>
            <a:r>
              <a:rPr lang="en-US" b="1" dirty="0"/>
              <a:t>Random</a:t>
            </a:r>
            <a:r>
              <a:rPr lang="en-US" dirty="0"/>
              <a:t> </a:t>
            </a:r>
            <a:r>
              <a:rPr lang="en-US" b="1" dirty="0"/>
              <a:t>Forest</a:t>
            </a:r>
            <a:r>
              <a:rPr lang="en-US" dirty="0"/>
              <a:t>, Nearest Neighbor Classifier, Logistic Classifier</a:t>
            </a:r>
          </a:p>
          <a:p>
            <a:pPr lvl="1"/>
            <a:r>
              <a:rPr lang="en-US" b="1" dirty="0"/>
              <a:t>Grid</a:t>
            </a:r>
            <a:r>
              <a:rPr lang="en-US" dirty="0"/>
              <a:t> Search to exhaustively select the most optimal parameters</a:t>
            </a:r>
          </a:p>
          <a:p>
            <a:pPr lvl="1"/>
            <a:endParaRPr lang="en-US" dirty="0"/>
          </a:p>
          <a:p>
            <a:r>
              <a:rPr lang="en-US" b="1" dirty="0"/>
              <a:t>Convolutional Neural Network</a:t>
            </a:r>
          </a:p>
          <a:p>
            <a:pPr lvl="1"/>
            <a:r>
              <a:rPr lang="en-US" b="1" dirty="0"/>
              <a:t>Skip</a:t>
            </a:r>
            <a:r>
              <a:rPr lang="en-US" dirty="0"/>
              <a:t>-</a:t>
            </a:r>
            <a:r>
              <a:rPr lang="en-US" b="1" dirty="0"/>
              <a:t>gram</a:t>
            </a:r>
            <a:r>
              <a:rPr lang="en-US" dirty="0"/>
              <a:t> architecture to convert document to vectors using </a:t>
            </a:r>
            <a:r>
              <a:rPr lang="en-US" b="1" dirty="0"/>
              <a:t>Google word2vec</a:t>
            </a:r>
          </a:p>
          <a:p>
            <a:pPr lvl="1"/>
            <a:r>
              <a:rPr lang="en-US" dirty="0"/>
              <a:t>Representations of </a:t>
            </a:r>
            <a:r>
              <a:rPr lang="en-US" b="1" dirty="0"/>
              <a:t>Sentences</a:t>
            </a:r>
            <a:r>
              <a:rPr lang="en-US" dirty="0"/>
              <a:t> and </a:t>
            </a:r>
            <a:r>
              <a:rPr lang="en-US" b="1" dirty="0"/>
              <a:t>Documents</a:t>
            </a:r>
            <a:r>
              <a:rPr lang="en-US" dirty="0"/>
              <a:t> by using paragraph vector</a:t>
            </a:r>
          </a:p>
          <a:p>
            <a:pPr lvl="1"/>
            <a:r>
              <a:rPr lang="en-US" dirty="0"/>
              <a:t>It is basically an unsupervised algorithm that learns fixed-length feature representations from variable-length pieces of texts, such as sentences, paragraphs, and documents</a:t>
            </a:r>
          </a:p>
          <a:p>
            <a:pPr lvl="1"/>
            <a:r>
              <a:rPr lang="en-US" dirty="0"/>
              <a:t>To form a vector representation of the whole sentence/paragraph by Using a </a:t>
            </a:r>
            <a:r>
              <a:rPr lang="en-US" b="1" dirty="0"/>
              <a:t>CNN</a:t>
            </a:r>
            <a:r>
              <a:rPr lang="en-US" dirty="0"/>
              <a:t> to </a:t>
            </a:r>
            <a:r>
              <a:rPr lang="en-US" b="1" dirty="0"/>
              <a:t>summarize</a:t>
            </a:r>
            <a:r>
              <a:rPr lang="en-US" dirty="0"/>
              <a:t> documents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220"/>
            <a:ext cx="1742593" cy="70196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356288"/>
              </p:ext>
            </p:extLst>
          </p:nvPr>
        </p:nvGraphicFramePr>
        <p:xfrm>
          <a:off x="0" y="3269673"/>
          <a:ext cx="4664363" cy="3588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103" y="0"/>
            <a:ext cx="698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Precision, Recall &amp; F1-score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948"/>
              </p:ext>
            </p:extLst>
          </p:nvPr>
        </p:nvGraphicFramePr>
        <p:xfrm>
          <a:off x="5129662" y="803109"/>
          <a:ext cx="4185029" cy="165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363">
                  <a:extLst>
                    <a:ext uri="{9D8B030D-6E8A-4147-A177-3AD203B41FA5}">
                      <a16:colId xmlns:a16="http://schemas.microsoft.com/office/drawing/2014/main" val="801172509"/>
                    </a:ext>
                  </a:extLst>
                </a:gridCol>
                <a:gridCol w="1232218">
                  <a:extLst>
                    <a:ext uri="{9D8B030D-6E8A-4147-A177-3AD203B41FA5}">
                      <a16:colId xmlns:a16="http://schemas.microsoft.com/office/drawing/2014/main" val="3930969171"/>
                    </a:ext>
                  </a:extLst>
                </a:gridCol>
                <a:gridCol w="895668">
                  <a:extLst>
                    <a:ext uri="{9D8B030D-6E8A-4147-A177-3AD203B41FA5}">
                      <a16:colId xmlns:a16="http://schemas.microsoft.com/office/drawing/2014/main" val="2530056069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3809310134"/>
                    </a:ext>
                  </a:extLst>
                </a:gridCol>
              </a:tblGrid>
              <a:tr h="55259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25174"/>
                  </a:ext>
                </a:extLst>
              </a:tr>
              <a:tr h="55259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6151"/>
                  </a:ext>
                </a:extLst>
              </a:tr>
              <a:tr h="55259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ve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0.65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0.55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0.60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2669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" y="2470616"/>
            <a:ext cx="931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Precision, Recall &amp; F1-Score for Linear SVM and Naïve Bayes Classifier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32174"/>
              </p:ext>
            </p:extLst>
          </p:nvPr>
        </p:nvGraphicFramePr>
        <p:xfrm>
          <a:off x="0" y="803109"/>
          <a:ext cx="4185029" cy="165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363">
                  <a:extLst>
                    <a:ext uri="{9D8B030D-6E8A-4147-A177-3AD203B41FA5}">
                      <a16:colId xmlns:a16="http://schemas.microsoft.com/office/drawing/2014/main" val="801172509"/>
                    </a:ext>
                  </a:extLst>
                </a:gridCol>
                <a:gridCol w="1232218">
                  <a:extLst>
                    <a:ext uri="{9D8B030D-6E8A-4147-A177-3AD203B41FA5}">
                      <a16:colId xmlns:a16="http://schemas.microsoft.com/office/drawing/2014/main" val="3930969171"/>
                    </a:ext>
                  </a:extLst>
                </a:gridCol>
                <a:gridCol w="895668">
                  <a:extLst>
                    <a:ext uri="{9D8B030D-6E8A-4147-A177-3AD203B41FA5}">
                      <a16:colId xmlns:a16="http://schemas.microsoft.com/office/drawing/2014/main" val="2530056069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3809310134"/>
                    </a:ext>
                  </a:extLst>
                </a:gridCol>
              </a:tblGrid>
              <a:tr h="55259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  <a:r>
                        <a:rPr lang="en-US" baseline="0" dirty="0"/>
                        <a:t>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25174"/>
                  </a:ext>
                </a:extLst>
              </a:tr>
              <a:tr h="55259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ve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6151"/>
                  </a:ext>
                </a:extLst>
              </a:tr>
              <a:tr h="55259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ve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0.68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0.57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0.62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26691"/>
                  </a:ext>
                </a:extLst>
              </a:tr>
            </a:tbl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138439227"/>
              </p:ext>
            </p:extLst>
          </p:nvPr>
        </p:nvGraphicFramePr>
        <p:xfrm>
          <a:off x="5129662" y="3250274"/>
          <a:ext cx="4664363" cy="3588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779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079983" cy="3880773"/>
          </a:xfrm>
        </p:spPr>
        <p:txBody>
          <a:bodyPr>
            <a:normAutofit/>
          </a:bodyPr>
          <a:lstStyle/>
          <a:p>
            <a:r>
              <a:rPr lang="en-US" sz="1600" dirty="0" err="1"/>
              <a:t>Palangi</a:t>
            </a:r>
            <a:r>
              <a:rPr lang="en-US" sz="1600" dirty="0"/>
              <a:t>, Hamid, Li Deng, </a:t>
            </a:r>
            <a:r>
              <a:rPr lang="en-US" sz="1600" dirty="0" err="1"/>
              <a:t>Yelong</a:t>
            </a:r>
            <a:r>
              <a:rPr lang="en-US" sz="1600" dirty="0"/>
              <a:t> Shen, </a:t>
            </a:r>
            <a:r>
              <a:rPr lang="en-US" sz="1600" dirty="0" err="1"/>
              <a:t>Jianfeng</a:t>
            </a:r>
            <a:r>
              <a:rPr lang="en-US" sz="1600" dirty="0"/>
              <a:t> Gao, </a:t>
            </a:r>
            <a:r>
              <a:rPr lang="en-US" sz="1600" dirty="0" err="1"/>
              <a:t>Xiaodong</a:t>
            </a:r>
            <a:r>
              <a:rPr lang="en-US" sz="1600" dirty="0"/>
              <a:t> He, </a:t>
            </a:r>
            <a:r>
              <a:rPr lang="en-US" sz="1600" dirty="0" err="1"/>
              <a:t>Jianshu</a:t>
            </a:r>
            <a:r>
              <a:rPr lang="en-US" sz="1600" dirty="0"/>
              <a:t> Chen, </a:t>
            </a:r>
            <a:r>
              <a:rPr lang="en-US" sz="1600" dirty="0" err="1"/>
              <a:t>Xinying</a:t>
            </a:r>
            <a:r>
              <a:rPr lang="en-US" sz="1600" dirty="0"/>
              <a:t> Song, and </a:t>
            </a:r>
            <a:r>
              <a:rPr lang="en-US" sz="1600" dirty="0" err="1"/>
              <a:t>Rabab</a:t>
            </a:r>
            <a:r>
              <a:rPr lang="en-US" sz="1600" dirty="0"/>
              <a:t> Ward. "Deep Sentence Embedding Using Long Short-Term Memory Networks: Analysis and Application to Information Retrieval." </a:t>
            </a:r>
            <a:r>
              <a:rPr lang="en-US" sz="1600" i="1" dirty="0"/>
              <a:t>IEEE/ACM Transactions on Audio, Speech, and Language Processing</a:t>
            </a:r>
            <a:r>
              <a:rPr lang="en-US" sz="1600" dirty="0"/>
              <a:t> 24.4 (2016): 694-707. Web.</a:t>
            </a:r>
          </a:p>
          <a:p>
            <a:r>
              <a:rPr lang="en-US" sz="1600" dirty="0"/>
              <a:t>Tai, Kai Sheng, Richard </a:t>
            </a:r>
            <a:r>
              <a:rPr lang="en-US" sz="1600" dirty="0" err="1"/>
              <a:t>Socher</a:t>
            </a:r>
            <a:r>
              <a:rPr lang="en-US" sz="1600" dirty="0"/>
              <a:t>, and Christopher D. Manning. "Improved Semantic Representations From Tree-Structured Long Short-Term Memory Networks." </a:t>
            </a:r>
            <a:r>
              <a:rPr lang="en-US" sz="1600" i="1" dirty="0"/>
              <a:t>Proceedings of the 53rd Annual Meeting of the Association for Computational Linguistics and the 7th International Joint Conference on Natural Language Processing (Volume 1: Long Papers)</a:t>
            </a:r>
            <a:r>
              <a:rPr lang="en-US" sz="1600" dirty="0"/>
              <a:t>(2015): n. </a:t>
            </a:r>
            <a:r>
              <a:rPr lang="en-US" sz="1600" dirty="0" err="1"/>
              <a:t>pag</a:t>
            </a:r>
            <a:r>
              <a:rPr lang="en-US" sz="1600" dirty="0"/>
              <a:t>. Web.</a:t>
            </a:r>
          </a:p>
          <a:p>
            <a:r>
              <a:rPr lang="en-US" sz="1600" dirty="0" err="1"/>
              <a:t>LeCun</a:t>
            </a:r>
            <a:r>
              <a:rPr lang="en-US" sz="1600" dirty="0"/>
              <a:t>, Yann. "Text Understanding from Scratch." Https://</a:t>
            </a:r>
            <a:r>
              <a:rPr lang="en-US" sz="1600" dirty="0" err="1"/>
              <a:t>arxiv.org</a:t>
            </a:r>
            <a:r>
              <a:rPr lang="en-US" sz="1600" dirty="0"/>
              <a:t>/pdf/1502.01710.pdf. </a:t>
            </a:r>
          </a:p>
          <a:p>
            <a:r>
              <a:rPr lang="en-US" sz="1600" dirty="0" err="1"/>
              <a:t>Misha</a:t>
            </a:r>
            <a:r>
              <a:rPr lang="en-US" sz="1600" dirty="0"/>
              <a:t> </a:t>
            </a:r>
            <a:r>
              <a:rPr lang="en-US" sz="1600" dirty="0" err="1"/>
              <a:t>Denil</a:t>
            </a:r>
            <a:r>
              <a:rPr lang="en-US" sz="1600" dirty="0"/>
              <a:t>, </a:t>
            </a:r>
            <a:r>
              <a:rPr lang="en-US" sz="1600" dirty="0" err="1"/>
              <a:t>Misha</a:t>
            </a:r>
            <a:r>
              <a:rPr lang="en-US" sz="1600" dirty="0"/>
              <a:t>, and </a:t>
            </a:r>
            <a:r>
              <a:rPr lang="en-US" sz="1600" dirty="0" err="1"/>
              <a:t>Nando</a:t>
            </a:r>
            <a:r>
              <a:rPr lang="en-US" sz="1600" dirty="0"/>
              <a:t> De </a:t>
            </a:r>
            <a:r>
              <a:rPr lang="en-US" sz="1600" dirty="0" err="1"/>
              <a:t>Freitas</a:t>
            </a:r>
            <a:r>
              <a:rPr lang="en-US" sz="1600" dirty="0"/>
              <a:t>. "Modelling, </a:t>
            </a:r>
            <a:r>
              <a:rPr lang="en-US" sz="1600" dirty="0" err="1"/>
              <a:t>Visualising</a:t>
            </a:r>
            <a:r>
              <a:rPr lang="en-US" sz="1600" dirty="0"/>
              <a:t> and </a:t>
            </a:r>
            <a:r>
              <a:rPr lang="en-US" sz="1600" dirty="0" err="1"/>
              <a:t>Summarising</a:t>
            </a:r>
            <a:r>
              <a:rPr lang="en-US" sz="1600" dirty="0"/>
              <a:t> Documents with a Single Convolutional Neural Network." (</a:t>
            </a:r>
            <a:r>
              <a:rPr lang="en-US" sz="1600" dirty="0" err="1"/>
              <a:t>n.d.</a:t>
            </a:r>
            <a:r>
              <a:rPr lang="en-US" sz="1600" dirty="0"/>
              <a:t>): n. </a:t>
            </a:r>
            <a:r>
              <a:rPr lang="en-US" sz="1600" dirty="0" err="1"/>
              <a:t>pag</a:t>
            </a:r>
            <a:r>
              <a:rPr lang="en-US" sz="1600" dirty="0"/>
              <a:t>. Web.</a:t>
            </a:r>
          </a:p>
        </p:txBody>
      </p:sp>
    </p:spTree>
    <p:extLst>
      <p:ext uri="{BB962C8B-B14F-4D97-AF65-F5344CB8AC3E}">
        <p14:creationId xmlns:p14="http://schemas.microsoft.com/office/powerpoint/2010/main" val="783209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</TotalTime>
  <Words>211</Words>
  <Application>Microsoft Office PowerPoint</Application>
  <PresentationFormat>Widescreen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Wingdings 3</vt:lpstr>
      <vt:lpstr>Facet</vt:lpstr>
      <vt:lpstr>Twitter Sentiment Analysis</vt:lpstr>
      <vt:lpstr>Introduction</vt:lpstr>
      <vt:lpstr>Current Techniques Used</vt:lpstr>
      <vt:lpstr>Results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Ashwin Bansod</dc:creator>
  <cp:lastModifiedBy>Ashwin Bansod</cp:lastModifiedBy>
  <cp:revision>36</cp:revision>
  <dcterms:created xsi:type="dcterms:W3CDTF">2016-10-31T20:45:49Z</dcterms:created>
  <dcterms:modified xsi:type="dcterms:W3CDTF">2016-11-17T05:38:07Z</dcterms:modified>
</cp:coreProperties>
</file>