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332" r:id="rId6"/>
    <p:sldId id="346" r:id="rId7"/>
    <p:sldId id="309" r:id="rId8"/>
    <p:sldId id="437" r:id="rId9"/>
    <p:sldId id="436" r:id="rId10"/>
    <p:sldId id="445" r:id="rId11"/>
    <p:sldId id="444" r:id="rId12"/>
    <p:sldId id="441" r:id="rId13"/>
    <p:sldId id="442" r:id="rId14"/>
    <p:sldId id="4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94"/>
  </p:normalViewPr>
  <p:slideViewPr>
    <p:cSldViewPr snapToGrid="0">
      <p:cViewPr varScale="1">
        <p:scale>
          <a:sx n="67" d="100"/>
          <a:sy n="67" d="100"/>
        </p:scale>
        <p:origin x="68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9/26/2023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2692653" y="1633093"/>
            <a:ext cx="8686800" cy="833882"/>
          </a:xfrm>
        </p:spPr>
        <p:txBody>
          <a:bodyPr/>
          <a:lstStyle/>
          <a:p>
            <a:r>
              <a:rPr lang="en-US" dirty="0"/>
              <a:t>Flight Routes</a:t>
            </a:r>
          </a:p>
        </p:txBody>
      </p:sp>
      <p:pic>
        <p:nvPicPr>
          <p:cNvPr id="9" name="Picture 8" descr="A black background with a black square&#10;&#10;Description automatically generated with medium confidence">
            <a:extLst>
              <a:ext uri="{FF2B5EF4-FFF2-40B4-BE49-F238E27FC236}">
                <a16:creationId xmlns:a16="http://schemas.microsoft.com/office/drawing/2014/main" id="{C7B15133-7A06-CB53-A5BD-A62B8D5DF1E1}"/>
              </a:ext>
            </a:extLst>
          </p:cNvPr>
          <p:cNvPicPr>
            <a:picLocks noChangeAspect="1"/>
          </p:cNvPicPr>
          <p:nvPr/>
        </p:nvPicPr>
        <p:blipFill>
          <a:blip r:embed="rId3"/>
          <a:stretch>
            <a:fillRect/>
          </a:stretch>
        </p:blipFill>
        <p:spPr>
          <a:xfrm>
            <a:off x="1613408" y="1611966"/>
            <a:ext cx="833882" cy="833882"/>
          </a:xfrm>
          <a:prstGeom prst="rect">
            <a:avLst/>
          </a:prstGeom>
        </p:spPr>
      </p:pic>
      <p:sp>
        <p:nvSpPr>
          <p:cNvPr id="10" name="TextBox 9">
            <a:extLst>
              <a:ext uri="{FF2B5EF4-FFF2-40B4-BE49-F238E27FC236}">
                <a16:creationId xmlns:a16="http://schemas.microsoft.com/office/drawing/2014/main" id="{8C3A5699-D857-B2CE-50ED-4833C2191410}"/>
              </a:ext>
            </a:extLst>
          </p:cNvPr>
          <p:cNvSpPr txBox="1"/>
          <p:nvPr/>
        </p:nvSpPr>
        <p:spPr>
          <a:xfrm>
            <a:off x="2371089" y="3281680"/>
            <a:ext cx="5313680" cy="499746"/>
          </a:xfrm>
          <a:prstGeom prst="rect">
            <a:avLst/>
          </a:prstGeom>
          <a:noFill/>
        </p:spPr>
        <p:txBody>
          <a:bodyPr wrap="square" lIns="0" tIns="0" rIns="0" bIns="0" rtlCol="0">
            <a:noAutofit/>
          </a:bodyPr>
          <a:lstStyle/>
          <a:p>
            <a:pPr>
              <a:lnSpc>
                <a:spcPct val="100000"/>
              </a:lnSpc>
              <a:spcBef>
                <a:spcPts val="1200"/>
              </a:spcBef>
              <a:buSzPct val="100000"/>
            </a:pPr>
            <a:r>
              <a:rPr lang="en-US" sz="2400" dirty="0">
                <a:solidFill>
                  <a:schemeClr val="bg1"/>
                </a:solidFill>
              </a:rPr>
              <a:t>Flight Recommendation Website</a:t>
            </a:r>
          </a:p>
        </p:txBody>
      </p:sp>
      <p:sp>
        <p:nvSpPr>
          <p:cNvPr id="12" name="TextBox 11">
            <a:extLst>
              <a:ext uri="{FF2B5EF4-FFF2-40B4-BE49-F238E27FC236}">
                <a16:creationId xmlns:a16="http://schemas.microsoft.com/office/drawing/2014/main" id="{A5969880-A46E-AC45-35BF-3E3341C5583B}"/>
              </a:ext>
            </a:extLst>
          </p:cNvPr>
          <p:cNvSpPr txBox="1"/>
          <p:nvPr/>
        </p:nvSpPr>
        <p:spPr>
          <a:xfrm>
            <a:off x="2371089" y="4152901"/>
            <a:ext cx="4794549" cy="2271945"/>
          </a:xfrm>
          <a:prstGeom prst="rect">
            <a:avLst/>
          </a:prstGeom>
          <a:noFill/>
        </p:spPr>
        <p:txBody>
          <a:bodyPr wrap="square" lIns="0" tIns="0" rIns="0" bIns="0" rtlCol="0">
            <a:noAutofit/>
          </a:bodyPr>
          <a:lstStyle/>
          <a:p>
            <a:pPr>
              <a:lnSpc>
                <a:spcPct val="100000"/>
              </a:lnSpc>
              <a:spcBef>
                <a:spcPts val="1200"/>
              </a:spcBef>
              <a:buSzPct val="100000"/>
            </a:pPr>
            <a:r>
              <a:rPr lang="en-US" b="1" u="sng" dirty="0">
                <a:solidFill>
                  <a:schemeClr val="bg1"/>
                </a:solidFill>
              </a:rPr>
              <a:t>ALTF4-115</a:t>
            </a:r>
          </a:p>
          <a:p>
            <a:pPr>
              <a:lnSpc>
                <a:spcPct val="100000"/>
              </a:lnSpc>
              <a:spcBef>
                <a:spcPts val="1200"/>
              </a:spcBef>
              <a:buSzPct val="100000"/>
            </a:pPr>
            <a:r>
              <a:rPr lang="en-US" dirty="0">
                <a:solidFill>
                  <a:schemeClr val="bg1"/>
                </a:solidFill>
              </a:rPr>
              <a:t>Ashwin C Kocheril</a:t>
            </a:r>
          </a:p>
          <a:p>
            <a:pPr>
              <a:lnSpc>
                <a:spcPct val="100000"/>
              </a:lnSpc>
              <a:spcBef>
                <a:spcPts val="1200"/>
              </a:spcBef>
              <a:buSzPct val="100000"/>
            </a:pPr>
            <a:r>
              <a:rPr lang="en-US" sz="1800" dirty="0">
                <a:solidFill>
                  <a:schemeClr val="bg1"/>
                </a:solidFill>
              </a:rPr>
              <a:t>Reenu Rachel Thomas</a:t>
            </a:r>
          </a:p>
          <a:p>
            <a:pPr>
              <a:lnSpc>
                <a:spcPct val="100000"/>
              </a:lnSpc>
              <a:spcBef>
                <a:spcPts val="1200"/>
              </a:spcBef>
              <a:buSzPct val="100000"/>
            </a:pPr>
            <a:r>
              <a:rPr lang="en-US" dirty="0">
                <a:solidFill>
                  <a:schemeClr val="bg1"/>
                </a:solidFill>
              </a:rPr>
              <a:t>Antu </a:t>
            </a:r>
            <a:r>
              <a:rPr lang="en-US" dirty="0" err="1">
                <a:solidFill>
                  <a:schemeClr val="bg1"/>
                </a:solidFill>
              </a:rPr>
              <a:t>Jilson</a:t>
            </a:r>
            <a:endParaRPr lang="en-US" dirty="0">
              <a:solidFill>
                <a:schemeClr val="bg1"/>
              </a:solidFill>
            </a:endParaRPr>
          </a:p>
          <a:p>
            <a:pPr>
              <a:lnSpc>
                <a:spcPct val="100000"/>
              </a:lnSpc>
              <a:spcBef>
                <a:spcPts val="1200"/>
              </a:spcBef>
              <a:buSzPct val="100000"/>
            </a:pPr>
            <a:r>
              <a:rPr lang="en-US" sz="1800" dirty="0">
                <a:solidFill>
                  <a:schemeClr val="bg1"/>
                </a:solidFill>
              </a:rPr>
              <a:t>Akshara </a:t>
            </a:r>
            <a:r>
              <a:rPr lang="en-US" sz="1800" dirty="0" err="1">
                <a:solidFill>
                  <a:schemeClr val="bg1"/>
                </a:solidFill>
              </a:rPr>
              <a:t>Sanjeevan</a:t>
            </a:r>
            <a:endParaRPr lang="en-US" sz="1800" dirty="0">
              <a:solidFill>
                <a:schemeClr val="bg1"/>
              </a:solidFill>
            </a:endParaRP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p:txBody>
          <a:bodyPr/>
          <a:lstStyle/>
          <a:p>
            <a:r>
              <a:rPr lang="en-US" dirty="0"/>
              <a:t>Optional subtitle is Arial Regular 20pt, sentence case, two lines max</a:t>
            </a:r>
          </a:p>
        </p:txBody>
      </p:sp>
      <p:sp>
        <p:nvSpPr>
          <p:cNvPr id="8" name="Title 1">
            <a:extLst>
              <a:ext uri="{FF2B5EF4-FFF2-40B4-BE49-F238E27FC236}">
                <a16:creationId xmlns:a16="http://schemas.microsoft.com/office/drawing/2014/main" id="{03C88854-8C98-884E-9D4D-A17409B76681}"/>
              </a:ext>
            </a:extLst>
          </p:cNvPr>
          <p:cNvSpPr>
            <a:spLocks noGrp="1"/>
          </p:cNvSpPr>
          <p:nvPr>
            <p:ph type="ctrTitle"/>
          </p:nvPr>
        </p:nvSpPr>
        <p:spPr>
          <a:xfrm>
            <a:off x="1647825" y="1612773"/>
            <a:ext cx="9286875" cy="4540377"/>
          </a:xfrm>
        </p:spPr>
        <p:txBody>
          <a:bodyPr/>
          <a:lstStyle/>
          <a:p>
            <a:pPr>
              <a:lnSpc>
                <a:spcPct val="150000"/>
              </a:lnSpc>
            </a:pPr>
            <a:r>
              <a:rPr lang="en-US" sz="2000" b="1" u="sng" dirty="0"/>
              <a:t>References:</a:t>
            </a:r>
            <a:br>
              <a:rPr lang="en-US" sz="2000" b="1" u="sng" dirty="0"/>
            </a:br>
            <a:br>
              <a:rPr lang="en-US" sz="2000" b="1" dirty="0">
                <a:latin typeface="+mn-lt"/>
              </a:rPr>
            </a:br>
            <a:r>
              <a:rPr lang="en-US" sz="2000" b="1" dirty="0">
                <a:latin typeface="+mn-lt"/>
              </a:rPr>
              <a:t>1. https://www.geeksforgeeks.org/how-to-call-or-consume-external-api-in-spring-boot/</a:t>
            </a:r>
            <a:br>
              <a:rPr lang="en-US" sz="2000" b="1" dirty="0">
                <a:latin typeface="+mn-lt"/>
              </a:rPr>
            </a:br>
            <a:r>
              <a:rPr lang="en-US" sz="2000" b="1" dirty="0">
                <a:latin typeface="+mn-lt"/>
              </a:rPr>
              <a:t>2. https://medium.com/@nutanbhogendrasharma/consume-rest-api-in-spring-boot-web-application-354c404850f0</a:t>
            </a:r>
            <a:br>
              <a:rPr lang="en-US" sz="2000" b="1" dirty="0">
                <a:latin typeface="+mn-lt"/>
              </a:rPr>
            </a:br>
            <a:r>
              <a:rPr lang="en-US" sz="2000" b="1" dirty="0">
                <a:latin typeface="+mn-lt"/>
              </a:rPr>
              <a:t>3. https://www.springcloud.io/post/2022-03/spring-resttemplate/#gsc.tab=0</a:t>
            </a:r>
            <a:br>
              <a:rPr lang="en-US" sz="2000" b="1" dirty="0">
                <a:latin typeface="+mn-lt"/>
              </a:rPr>
            </a:br>
            <a:br>
              <a:rPr lang="en-US" sz="2000" b="1" dirty="0">
                <a:latin typeface="+mn-lt"/>
              </a:rPr>
            </a:br>
            <a:br>
              <a:rPr lang="en-US" sz="2000" b="1" dirty="0">
                <a:latin typeface="+mn-lt"/>
              </a:rPr>
            </a:br>
            <a:endParaRPr lang="en-US" sz="2000" b="1" dirty="0">
              <a:latin typeface="+mn-lt"/>
            </a:endParaRPr>
          </a:p>
        </p:txBody>
      </p:sp>
    </p:spTree>
    <p:extLst>
      <p:ext uri="{BB962C8B-B14F-4D97-AF65-F5344CB8AC3E}">
        <p14:creationId xmlns:p14="http://schemas.microsoft.com/office/powerpoint/2010/main" val="143531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p:txBody>
          <a:bodyPr/>
          <a:lstStyle/>
          <a:p>
            <a:r>
              <a:rPr lang="en-US" dirty="0"/>
              <a:t>Optional subtitle is Arial Regular 20pt, sentence case, two lines max</a:t>
            </a:r>
          </a:p>
        </p:txBody>
      </p:sp>
      <p:sp>
        <p:nvSpPr>
          <p:cNvPr id="8" name="Title 1">
            <a:extLst>
              <a:ext uri="{FF2B5EF4-FFF2-40B4-BE49-F238E27FC236}">
                <a16:creationId xmlns:a16="http://schemas.microsoft.com/office/drawing/2014/main" id="{03C88854-8C98-884E-9D4D-A17409B76681}"/>
              </a:ext>
            </a:extLst>
          </p:cNvPr>
          <p:cNvSpPr>
            <a:spLocks noGrp="1"/>
          </p:cNvSpPr>
          <p:nvPr>
            <p:ph type="ctrTitle"/>
          </p:nvPr>
        </p:nvSpPr>
        <p:spPr>
          <a:xfrm>
            <a:off x="2090737" y="1425322"/>
            <a:ext cx="8010525" cy="3803903"/>
          </a:xfrm>
        </p:spPr>
        <p:txBody>
          <a:bodyPr/>
          <a:lstStyle/>
          <a:p>
            <a:pPr>
              <a:lnSpc>
                <a:spcPct val="150000"/>
              </a:lnSpc>
            </a:pPr>
            <a:r>
              <a:rPr lang="en-US" sz="2000" b="1" u="sng" dirty="0"/>
              <a:t>Problem Statement:</a:t>
            </a:r>
            <a:r>
              <a:rPr lang="en-US" sz="2000" dirty="0"/>
              <a:t>  Develop an efficient airline route recommendation system that can provide precise results and data to customers within a maximum response time of 30 milliseconds, while minimizing factors such as layovers, ticket prices, and travel time. The system should offer well-informed and tailored suggestions for customers, ensuring high accuracy in filtering and selecting optimal flight routes.</a:t>
            </a:r>
            <a:endParaRPr lang="en-US" sz="2000" b="1" u="sng" dirty="0"/>
          </a:p>
        </p:txBody>
      </p:sp>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F4F5130B-745D-9649-A761-225A629F7120}"/>
              </a:ext>
            </a:extLst>
          </p:cNvPr>
          <p:cNvSpPr>
            <a:spLocks noGrp="1"/>
          </p:cNvSpPr>
          <p:nvPr>
            <p:ph type="title"/>
          </p:nvPr>
        </p:nvSpPr>
        <p:spPr>
          <a:xfrm>
            <a:off x="367284" y="504825"/>
            <a:ext cx="11457432" cy="914400"/>
          </a:xfrm>
        </p:spPr>
        <p:txBody>
          <a:bodyPr/>
          <a:lstStyle/>
          <a:p>
            <a:r>
              <a:rPr lang="en-US" sz="4000" b="0" dirty="0"/>
              <a:t>Tool and Technologies Used</a:t>
            </a:r>
          </a:p>
        </p:txBody>
      </p:sp>
      <p:sp>
        <p:nvSpPr>
          <p:cNvPr id="58" name="TextBox 57">
            <a:extLst>
              <a:ext uri="{FF2B5EF4-FFF2-40B4-BE49-F238E27FC236}">
                <a16:creationId xmlns:a16="http://schemas.microsoft.com/office/drawing/2014/main" id="{D8F38B79-4BE1-DF86-909F-773249C4A17B}"/>
              </a:ext>
            </a:extLst>
          </p:cNvPr>
          <p:cNvSpPr txBox="1"/>
          <p:nvPr/>
        </p:nvSpPr>
        <p:spPr>
          <a:xfrm>
            <a:off x="942975" y="2019300"/>
            <a:ext cx="2847975" cy="4552950"/>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r>
              <a:rPr lang="en-US" dirty="0"/>
              <a:t>Spring Boot</a:t>
            </a:r>
            <a:endParaRPr lang="en-US" sz="1800" dirty="0"/>
          </a:p>
          <a:p>
            <a:pPr marL="182880" indent="-182880">
              <a:lnSpc>
                <a:spcPct val="100000"/>
              </a:lnSpc>
              <a:spcBef>
                <a:spcPts val="1200"/>
              </a:spcBef>
              <a:buSzPct val="100000"/>
              <a:buFont typeface="Arial"/>
              <a:buChar char="•"/>
            </a:pPr>
            <a:r>
              <a:rPr lang="en-US" dirty="0"/>
              <a:t>Angular</a:t>
            </a:r>
          </a:p>
          <a:p>
            <a:pPr marL="182880" indent="-182880">
              <a:lnSpc>
                <a:spcPct val="100000"/>
              </a:lnSpc>
              <a:spcBef>
                <a:spcPts val="1200"/>
              </a:spcBef>
              <a:buSzPct val="100000"/>
              <a:buFont typeface="Arial"/>
              <a:buChar char="•"/>
            </a:pPr>
            <a:r>
              <a:rPr lang="en-US" sz="1800" dirty="0"/>
              <a:t>MySQL</a:t>
            </a:r>
          </a:p>
          <a:p>
            <a:pPr marL="182880" indent="-182880">
              <a:lnSpc>
                <a:spcPct val="100000"/>
              </a:lnSpc>
              <a:spcBef>
                <a:spcPts val="1200"/>
              </a:spcBef>
              <a:buSzPct val="100000"/>
              <a:buFont typeface="Arial"/>
              <a:buChar char="•"/>
            </a:pPr>
            <a:r>
              <a:rPr lang="en-US" dirty="0"/>
              <a:t>Postman</a:t>
            </a:r>
          </a:p>
          <a:p>
            <a:pPr marL="182880" indent="-182880">
              <a:lnSpc>
                <a:spcPct val="100000"/>
              </a:lnSpc>
              <a:spcBef>
                <a:spcPts val="1200"/>
              </a:spcBef>
              <a:buSzPct val="100000"/>
              <a:buFont typeface="Arial"/>
              <a:buChar char="•"/>
            </a:pPr>
            <a:r>
              <a:rPr lang="en-US" sz="1800" dirty="0"/>
              <a:t>VS Code</a:t>
            </a:r>
          </a:p>
          <a:p>
            <a:pPr marL="182880" indent="-182880">
              <a:lnSpc>
                <a:spcPct val="100000"/>
              </a:lnSpc>
              <a:spcBef>
                <a:spcPts val="1200"/>
              </a:spcBef>
              <a:buSzPct val="100000"/>
              <a:buFont typeface="Arial"/>
              <a:buChar char="•"/>
            </a:pPr>
            <a:r>
              <a:rPr lang="en-US" dirty="0"/>
              <a:t>GitHub</a:t>
            </a:r>
          </a:p>
          <a:p>
            <a:pPr marL="182880" indent="-182880">
              <a:lnSpc>
                <a:spcPct val="100000"/>
              </a:lnSpc>
              <a:spcBef>
                <a:spcPts val="1200"/>
              </a:spcBef>
              <a:buSzPct val="100000"/>
              <a:buFont typeface="Arial"/>
              <a:buChar char="•"/>
            </a:pPr>
            <a:r>
              <a:rPr lang="en-US" sz="1800" dirty="0"/>
              <a:t>Figma</a:t>
            </a:r>
          </a:p>
          <a:p>
            <a:pPr marL="182880" indent="-182880">
              <a:lnSpc>
                <a:spcPct val="100000"/>
              </a:lnSpc>
              <a:spcBef>
                <a:spcPts val="1200"/>
              </a:spcBef>
              <a:buSzPct val="100000"/>
              <a:buFont typeface="Arial"/>
              <a:buChar char="•"/>
            </a:pPr>
            <a:r>
              <a:rPr lang="en-US" dirty="0"/>
              <a:t>Miro</a:t>
            </a:r>
          </a:p>
          <a:p>
            <a:pPr marL="182880" indent="-182880">
              <a:lnSpc>
                <a:spcPct val="100000"/>
              </a:lnSpc>
              <a:spcBef>
                <a:spcPts val="1200"/>
              </a:spcBef>
              <a:buSzPct val="100000"/>
              <a:buFont typeface="Arial"/>
              <a:buChar char="•"/>
            </a:pPr>
            <a:r>
              <a:rPr lang="en-US" sz="1800" dirty="0"/>
              <a:t>Rest API</a:t>
            </a:r>
          </a:p>
        </p:txBody>
      </p:sp>
      <p:pic>
        <p:nvPicPr>
          <p:cNvPr id="1026" name="Picture 2" descr="See Building Java Project with Spring Boot at Google Developer Student ...">
            <a:extLst>
              <a:ext uri="{FF2B5EF4-FFF2-40B4-BE49-F238E27FC236}">
                <a16:creationId xmlns:a16="http://schemas.microsoft.com/office/drawing/2014/main" id="{3CFAF03F-47DF-81BC-8024-D65F0DADC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230" y="2305050"/>
            <a:ext cx="112395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eare un'applicazione web Angular | LateraleCloud">
            <a:extLst>
              <a:ext uri="{FF2B5EF4-FFF2-40B4-BE49-F238E27FC236}">
                <a16:creationId xmlns:a16="http://schemas.microsoft.com/office/drawing/2014/main" id="{A8F468A3-C6F8-CA3A-33E9-C6CFE9404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406" y="2010965"/>
            <a:ext cx="1709740" cy="17097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ySQL logo PNG">
            <a:extLst>
              <a:ext uri="{FF2B5EF4-FFF2-40B4-BE49-F238E27FC236}">
                <a16:creationId xmlns:a16="http://schemas.microsoft.com/office/drawing/2014/main" id="{60721D29-B116-0DDD-9B17-82CA0AF49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193" y="2244487"/>
            <a:ext cx="1825072" cy="112633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sing VS Code Tasks to Create Template Files">
            <a:extLst>
              <a:ext uri="{FF2B5EF4-FFF2-40B4-BE49-F238E27FC236}">
                <a16:creationId xmlns:a16="http://schemas.microsoft.com/office/drawing/2014/main" id="{E56E838A-26E0-6ACA-2FEE-2C4C989E70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4312" y="2285780"/>
            <a:ext cx="1138237" cy="11337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 PNG">
            <a:extLst>
              <a:ext uri="{FF2B5EF4-FFF2-40B4-BE49-F238E27FC236}">
                <a16:creationId xmlns:a16="http://schemas.microsoft.com/office/drawing/2014/main" id="{DF910085-E014-39D0-D784-CE5737A1BD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5678" y="4226560"/>
            <a:ext cx="1353502" cy="13715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igma down? Current outages and problems | Downdetector">
            <a:extLst>
              <a:ext uri="{FF2B5EF4-FFF2-40B4-BE49-F238E27FC236}">
                <a16:creationId xmlns:a16="http://schemas.microsoft.com/office/drawing/2014/main" id="{CF7902CF-FDFB-AA80-3526-FCC5783D2E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9146" y="419608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ostman 2018 State of the API Survey: Containers and Serverless ...">
            <a:extLst>
              <a:ext uri="{FF2B5EF4-FFF2-40B4-BE49-F238E27FC236}">
                <a16:creationId xmlns:a16="http://schemas.microsoft.com/office/drawing/2014/main" id="{38321B8D-09BD-7080-86BE-2D86039240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3535" y="4295775"/>
            <a:ext cx="1353502" cy="121687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Miro app logo transparent PNG - StickPNG">
            <a:extLst>
              <a:ext uri="{FF2B5EF4-FFF2-40B4-BE49-F238E27FC236}">
                <a16:creationId xmlns:a16="http://schemas.microsoft.com/office/drawing/2014/main" id="{A9FA25F4-0DAD-DDC0-4ACA-E1D4F709FC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72963" y="4226560"/>
            <a:ext cx="154093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87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08610"/>
            <a:ext cx="11457432" cy="914400"/>
          </a:xfrm>
        </p:spPr>
        <p:txBody>
          <a:bodyPr/>
          <a:lstStyle/>
          <a:p>
            <a:r>
              <a:rPr lang="en-US" dirty="0"/>
              <a:t> Time walk : Tracing Our Steps</a:t>
            </a:r>
          </a:p>
        </p:txBody>
      </p:sp>
      <p:cxnSp>
        <p:nvCxnSpPr>
          <p:cNvPr id="4" name="Straight Arrow Connector 3">
            <a:extLst>
              <a:ext uri="{FF2B5EF4-FFF2-40B4-BE49-F238E27FC236}">
                <a16:creationId xmlns:a16="http://schemas.microsoft.com/office/drawing/2014/main" id="{91840C4C-6A69-C5E2-AC3C-1BCB9FF57C41}"/>
              </a:ext>
            </a:extLst>
          </p:cNvPr>
          <p:cNvCxnSpPr/>
          <p:nvPr/>
        </p:nvCxnSpPr>
        <p:spPr>
          <a:xfrm>
            <a:off x="495300" y="1428750"/>
            <a:ext cx="3676650"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bg1"/>
          </a:fontRef>
        </p:style>
      </p:cxnSp>
      <p:cxnSp>
        <p:nvCxnSpPr>
          <p:cNvPr id="8" name="Straight Arrow Connector 7">
            <a:extLst>
              <a:ext uri="{FF2B5EF4-FFF2-40B4-BE49-F238E27FC236}">
                <a16:creationId xmlns:a16="http://schemas.microsoft.com/office/drawing/2014/main" id="{6DE6EFFE-7955-74B8-CE6F-4857056F37E0}"/>
              </a:ext>
            </a:extLst>
          </p:cNvPr>
          <p:cNvCxnSpPr>
            <a:cxnSpLocks/>
          </p:cNvCxnSpPr>
          <p:nvPr/>
        </p:nvCxnSpPr>
        <p:spPr>
          <a:xfrm>
            <a:off x="4419600" y="1438275"/>
            <a:ext cx="3676650"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bg1"/>
          </a:fontRef>
        </p:style>
      </p:cxnSp>
      <p:cxnSp>
        <p:nvCxnSpPr>
          <p:cNvPr id="10" name="Straight Arrow Connector 9">
            <a:extLst>
              <a:ext uri="{FF2B5EF4-FFF2-40B4-BE49-F238E27FC236}">
                <a16:creationId xmlns:a16="http://schemas.microsoft.com/office/drawing/2014/main" id="{DF018813-14E8-7524-2D86-B261AF45D597}"/>
              </a:ext>
            </a:extLst>
          </p:cNvPr>
          <p:cNvCxnSpPr/>
          <p:nvPr/>
        </p:nvCxnSpPr>
        <p:spPr>
          <a:xfrm>
            <a:off x="8334375" y="1428750"/>
            <a:ext cx="3676650" cy="0"/>
          </a:xfrm>
          <a:prstGeom prst="straightConnector1">
            <a:avLst/>
          </a:prstGeom>
          <a:ln w="12700" cap="sq">
            <a:tailEnd type="triangle"/>
          </a:ln>
        </p:spPr>
        <p:style>
          <a:lnRef idx="1">
            <a:schemeClr val="accent1"/>
          </a:lnRef>
          <a:fillRef idx="0">
            <a:schemeClr val="accent1"/>
          </a:fillRef>
          <a:effectRef idx="0">
            <a:srgbClr val="000000"/>
          </a:effectRef>
          <a:fontRef idx="minor">
            <a:schemeClr val="bg1"/>
          </a:fontRef>
        </p:style>
      </p:cxnSp>
      <p:sp>
        <p:nvSpPr>
          <p:cNvPr id="11" name="TextBox 10">
            <a:extLst>
              <a:ext uri="{FF2B5EF4-FFF2-40B4-BE49-F238E27FC236}">
                <a16:creationId xmlns:a16="http://schemas.microsoft.com/office/drawing/2014/main" id="{9FF5E151-0A1F-FF87-5AB0-08FC3A9A9E09}"/>
              </a:ext>
            </a:extLst>
          </p:cNvPr>
          <p:cNvSpPr txBox="1"/>
          <p:nvPr/>
        </p:nvSpPr>
        <p:spPr>
          <a:xfrm>
            <a:off x="733425" y="1028701"/>
            <a:ext cx="2762250" cy="342899"/>
          </a:xfrm>
          <a:prstGeom prst="rect">
            <a:avLst/>
          </a:prstGeom>
          <a:noFill/>
        </p:spPr>
        <p:txBody>
          <a:bodyPr wrap="square" lIns="0" tIns="0" rIns="0" bIns="0" rtlCol="0">
            <a:noAutofit/>
          </a:bodyPr>
          <a:lstStyle/>
          <a:p>
            <a:pPr algn="ctr">
              <a:lnSpc>
                <a:spcPct val="100000"/>
              </a:lnSpc>
              <a:spcBef>
                <a:spcPts val="1200"/>
              </a:spcBef>
              <a:buSzPct val="100000"/>
            </a:pPr>
            <a:r>
              <a:rPr lang="en-US" sz="1800" dirty="0"/>
              <a:t>Week - 1</a:t>
            </a:r>
          </a:p>
        </p:txBody>
      </p:sp>
      <p:sp>
        <p:nvSpPr>
          <p:cNvPr id="12" name="TextBox 11">
            <a:extLst>
              <a:ext uri="{FF2B5EF4-FFF2-40B4-BE49-F238E27FC236}">
                <a16:creationId xmlns:a16="http://schemas.microsoft.com/office/drawing/2014/main" id="{929A2E1C-80DE-767B-62AD-209F705C3157}"/>
              </a:ext>
            </a:extLst>
          </p:cNvPr>
          <p:cNvSpPr txBox="1"/>
          <p:nvPr/>
        </p:nvSpPr>
        <p:spPr>
          <a:xfrm>
            <a:off x="4876800" y="1051560"/>
            <a:ext cx="2762250" cy="342899"/>
          </a:xfrm>
          <a:prstGeom prst="rect">
            <a:avLst/>
          </a:prstGeom>
          <a:noFill/>
        </p:spPr>
        <p:txBody>
          <a:bodyPr wrap="square" lIns="0" tIns="0" rIns="0" bIns="0" rtlCol="0">
            <a:noAutofit/>
          </a:bodyPr>
          <a:lstStyle/>
          <a:p>
            <a:pPr algn="ctr">
              <a:lnSpc>
                <a:spcPct val="100000"/>
              </a:lnSpc>
              <a:spcBef>
                <a:spcPts val="1200"/>
              </a:spcBef>
              <a:buSzPct val="100000"/>
            </a:pPr>
            <a:r>
              <a:rPr lang="en-US" sz="1800" dirty="0"/>
              <a:t>Week - 2</a:t>
            </a:r>
          </a:p>
        </p:txBody>
      </p:sp>
      <p:sp>
        <p:nvSpPr>
          <p:cNvPr id="14" name="TextBox 13">
            <a:extLst>
              <a:ext uri="{FF2B5EF4-FFF2-40B4-BE49-F238E27FC236}">
                <a16:creationId xmlns:a16="http://schemas.microsoft.com/office/drawing/2014/main" id="{02B74525-1325-385A-A171-C51AC7A969BA}"/>
              </a:ext>
            </a:extLst>
          </p:cNvPr>
          <p:cNvSpPr txBox="1"/>
          <p:nvPr/>
        </p:nvSpPr>
        <p:spPr>
          <a:xfrm>
            <a:off x="8791575" y="982981"/>
            <a:ext cx="2762250" cy="342899"/>
          </a:xfrm>
          <a:prstGeom prst="rect">
            <a:avLst/>
          </a:prstGeom>
          <a:noFill/>
        </p:spPr>
        <p:txBody>
          <a:bodyPr wrap="square" lIns="0" tIns="0" rIns="0" bIns="0" rtlCol="0">
            <a:noAutofit/>
          </a:bodyPr>
          <a:lstStyle/>
          <a:p>
            <a:pPr algn="ctr">
              <a:lnSpc>
                <a:spcPct val="100000"/>
              </a:lnSpc>
              <a:spcBef>
                <a:spcPts val="1200"/>
              </a:spcBef>
              <a:buSzPct val="100000"/>
            </a:pPr>
            <a:r>
              <a:rPr lang="en-US" sz="1800" dirty="0"/>
              <a:t>Week - 3</a:t>
            </a:r>
          </a:p>
        </p:txBody>
      </p:sp>
      <p:sp>
        <p:nvSpPr>
          <p:cNvPr id="17" name="TextBox 16">
            <a:extLst>
              <a:ext uri="{FF2B5EF4-FFF2-40B4-BE49-F238E27FC236}">
                <a16:creationId xmlns:a16="http://schemas.microsoft.com/office/drawing/2014/main" id="{03A1D719-150E-02F7-04EC-E721D3DB0D58}"/>
              </a:ext>
            </a:extLst>
          </p:cNvPr>
          <p:cNvSpPr txBox="1"/>
          <p:nvPr/>
        </p:nvSpPr>
        <p:spPr>
          <a:xfrm>
            <a:off x="365760" y="1590675"/>
            <a:ext cx="3806190" cy="4486273"/>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r>
              <a:rPr lang="en-US" sz="1800" dirty="0"/>
              <a:t>Researched the problem statement </a:t>
            </a:r>
          </a:p>
          <a:p>
            <a:pPr marL="182880" indent="-182880">
              <a:lnSpc>
                <a:spcPct val="100000"/>
              </a:lnSpc>
              <a:spcBef>
                <a:spcPts val="1200"/>
              </a:spcBef>
              <a:buSzPct val="100000"/>
              <a:buFont typeface="Arial"/>
              <a:buChar char="•"/>
            </a:pPr>
            <a:r>
              <a:rPr lang="en-US" dirty="0"/>
              <a:t>Attended sessions on How internet Works?, Web Scrapping, Git, Designing Innovation etc.</a:t>
            </a:r>
          </a:p>
          <a:p>
            <a:pPr marL="182880" indent="-182880">
              <a:lnSpc>
                <a:spcPct val="100000"/>
              </a:lnSpc>
              <a:spcBef>
                <a:spcPts val="1200"/>
              </a:spcBef>
              <a:buSzPct val="100000"/>
              <a:buFont typeface="Arial"/>
              <a:buChar char="•"/>
            </a:pPr>
            <a:r>
              <a:rPr lang="en-US" dirty="0"/>
              <a:t>Brainstormed ideas.</a:t>
            </a:r>
          </a:p>
          <a:p>
            <a:pPr marL="182880" indent="-182880">
              <a:lnSpc>
                <a:spcPct val="100000"/>
              </a:lnSpc>
              <a:spcBef>
                <a:spcPts val="1200"/>
              </a:spcBef>
              <a:buSzPct val="100000"/>
              <a:buFont typeface="Arial"/>
              <a:buChar char="•"/>
            </a:pPr>
            <a:r>
              <a:rPr lang="en-US" dirty="0"/>
              <a:t>Designed Database.</a:t>
            </a:r>
          </a:p>
          <a:p>
            <a:pPr marL="182880" indent="-182880">
              <a:lnSpc>
                <a:spcPct val="100000"/>
              </a:lnSpc>
              <a:spcBef>
                <a:spcPts val="1200"/>
              </a:spcBef>
              <a:buSzPct val="100000"/>
              <a:buFont typeface="Arial"/>
              <a:buChar char="•"/>
            </a:pPr>
            <a:r>
              <a:rPr lang="en-US" dirty="0"/>
              <a:t>Used </a:t>
            </a:r>
            <a:r>
              <a:rPr lang="en-US" dirty="0" err="1"/>
              <a:t>SpringBoot</a:t>
            </a:r>
            <a:r>
              <a:rPr lang="en-US" dirty="0"/>
              <a:t> and REST API as framework.</a:t>
            </a:r>
          </a:p>
          <a:p>
            <a:pPr marL="182880" indent="-182880">
              <a:lnSpc>
                <a:spcPct val="100000"/>
              </a:lnSpc>
              <a:spcBef>
                <a:spcPts val="1200"/>
              </a:spcBef>
              <a:buSzPct val="100000"/>
              <a:buFont typeface="Arial"/>
              <a:buChar char="•"/>
            </a:pPr>
            <a:r>
              <a:rPr lang="en-US" dirty="0"/>
              <a:t>Developed APIs for fetching airline , airport &amp; routes</a:t>
            </a:r>
          </a:p>
          <a:p>
            <a:pPr marL="182880" indent="-182880">
              <a:lnSpc>
                <a:spcPct val="100000"/>
              </a:lnSpc>
              <a:spcBef>
                <a:spcPts val="1200"/>
              </a:spcBef>
              <a:buSzPct val="100000"/>
              <a:buFont typeface="Arial"/>
              <a:buChar char="•"/>
            </a:pPr>
            <a:endParaRPr lang="en-US" sz="1800" dirty="0"/>
          </a:p>
        </p:txBody>
      </p:sp>
      <p:sp>
        <p:nvSpPr>
          <p:cNvPr id="22" name="TextBox 21">
            <a:extLst>
              <a:ext uri="{FF2B5EF4-FFF2-40B4-BE49-F238E27FC236}">
                <a16:creationId xmlns:a16="http://schemas.microsoft.com/office/drawing/2014/main" id="{006535F1-7B68-FB67-F65E-A562979D5204}"/>
              </a:ext>
            </a:extLst>
          </p:cNvPr>
          <p:cNvSpPr txBox="1"/>
          <p:nvPr/>
        </p:nvSpPr>
        <p:spPr>
          <a:xfrm>
            <a:off x="4486275" y="1590675"/>
            <a:ext cx="3362325" cy="4057650"/>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r>
              <a:rPr lang="en-US" dirty="0"/>
              <a:t>Developed an API to list the best recommendations, added filters for accepting multiple class and airline types.</a:t>
            </a:r>
          </a:p>
          <a:p>
            <a:pPr marL="182880" indent="-182880">
              <a:lnSpc>
                <a:spcPct val="100000"/>
              </a:lnSpc>
              <a:spcBef>
                <a:spcPts val="1200"/>
              </a:spcBef>
              <a:buSzPct val="100000"/>
              <a:buFont typeface="Arial"/>
              <a:buChar char="•"/>
            </a:pPr>
            <a:r>
              <a:rPr lang="en-US" sz="1800" dirty="0"/>
              <a:t>Designed wireframe using Figma</a:t>
            </a:r>
          </a:p>
          <a:p>
            <a:pPr marL="182880" indent="-182880">
              <a:lnSpc>
                <a:spcPct val="100000"/>
              </a:lnSpc>
              <a:spcBef>
                <a:spcPts val="1200"/>
              </a:spcBef>
              <a:buSzPct val="100000"/>
              <a:buFont typeface="Arial"/>
              <a:buChar char="•"/>
            </a:pPr>
            <a:r>
              <a:rPr lang="en-US" dirty="0"/>
              <a:t>Developed an API to list the airports based on the input search string and to get detailed itinerary information</a:t>
            </a:r>
          </a:p>
          <a:p>
            <a:pPr marL="182880" indent="-182880">
              <a:lnSpc>
                <a:spcPct val="100000"/>
              </a:lnSpc>
              <a:spcBef>
                <a:spcPts val="1200"/>
              </a:spcBef>
              <a:buSzPct val="100000"/>
              <a:buFont typeface="Arial"/>
              <a:buChar char="•"/>
            </a:pPr>
            <a:endParaRPr lang="en-US" sz="1800" dirty="0"/>
          </a:p>
        </p:txBody>
      </p:sp>
      <p:sp>
        <p:nvSpPr>
          <p:cNvPr id="23" name="TextBox 22">
            <a:extLst>
              <a:ext uri="{FF2B5EF4-FFF2-40B4-BE49-F238E27FC236}">
                <a16:creationId xmlns:a16="http://schemas.microsoft.com/office/drawing/2014/main" id="{A5E66A27-76B8-0CCA-C6C6-7C1E7B05B883}"/>
              </a:ext>
            </a:extLst>
          </p:cNvPr>
          <p:cNvSpPr txBox="1"/>
          <p:nvPr/>
        </p:nvSpPr>
        <p:spPr>
          <a:xfrm>
            <a:off x="8334375" y="1590675"/>
            <a:ext cx="3488817" cy="4057647"/>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r>
              <a:rPr lang="en-US" dirty="0"/>
              <a:t>Developed frontend using Angular.</a:t>
            </a:r>
          </a:p>
          <a:p>
            <a:pPr marL="182880" indent="-182880">
              <a:lnSpc>
                <a:spcPct val="100000"/>
              </a:lnSpc>
              <a:spcBef>
                <a:spcPts val="1200"/>
              </a:spcBef>
              <a:buSzPct val="100000"/>
              <a:buFont typeface="Arial"/>
              <a:buChar char="•"/>
            </a:pPr>
            <a:r>
              <a:rPr lang="en-US" sz="1800" dirty="0"/>
              <a:t>Pushed and branched code into Git</a:t>
            </a:r>
          </a:p>
        </p:txBody>
      </p:sp>
    </p:spTree>
    <p:extLst>
      <p:ext uri="{BB962C8B-B14F-4D97-AF65-F5344CB8AC3E}">
        <p14:creationId xmlns:p14="http://schemas.microsoft.com/office/powerpoint/2010/main" val="263627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08610"/>
            <a:ext cx="11457432" cy="914400"/>
          </a:xfrm>
        </p:spPr>
        <p:txBody>
          <a:bodyPr/>
          <a:lstStyle/>
          <a:p>
            <a:r>
              <a:rPr lang="en-US" dirty="0"/>
              <a:t>Brainstorm Ideas</a:t>
            </a:r>
          </a:p>
        </p:txBody>
      </p:sp>
      <p:pic>
        <p:nvPicPr>
          <p:cNvPr id="4" name="Picture 3">
            <a:extLst>
              <a:ext uri="{FF2B5EF4-FFF2-40B4-BE49-F238E27FC236}">
                <a16:creationId xmlns:a16="http://schemas.microsoft.com/office/drawing/2014/main" id="{3CD277A4-AD2A-07D4-E669-DAE1C846AC58}"/>
              </a:ext>
            </a:extLst>
          </p:cNvPr>
          <p:cNvPicPr>
            <a:picLocks noChangeAspect="1"/>
          </p:cNvPicPr>
          <p:nvPr/>
        </p:nvPicPr>
        <p:blipFill>
          <a:blip r:embed="rId2"/>
          <a:stretch>
            <a:fillRect/>
          </a:stretch>
        </p:blipFill>
        <p:spPr>
          <a:xfrm>
            <a:off x="634719" y="1997001"/>
            <a:ext cx="11188473" cy="3867086"/>
          </a:xfrm>
          <a:prstGeom prst="rect">
            <a:avLst/>
          </a:prstGeom>
        </p:spPr>
      </p:pic>
    </p:spTree>
    <p:extLst>
      <p:ext uri="{BB962C8B-B14F-4D97-AF65-F5344CB8AC3E}">
        <p14:creationId xmlns:p14="http://schemas.microsoft.com/office/powerpoint/2010/main" val="125662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08610"/>
            <a:ext cx="11457432" cy="914400"/>
          </a:xfrm>
        </p:spPr>
        <p:txBody>
          <a:bodyPr/>
          <a:lstStyle/>
          <a:p>
            <a:r>
              <a:rPr lang="en-US" dirty="0"/>
              <a:t>Miro: Database Design</a:t>
            </a:r>
          </a:p>
        </p:txBody>
      </p:sp>
      <p:pic>
        <p:nvPicPr>
          <p:cNvPr id="7" name="Picture 6">
            <a:extLst>
              <a:ext uri="{FF2B5EF4-FFF2-40B4-BE49-F238E27FC236}">
                <a16:creationId xmlns:a16="http://schemas.microsoft.com/office/drawing/2014/main" id="{6707675A-D832-F7E5-F80D-48E463177D35}"/>
              </a:ext>
            </a:extLst>
          </p:cNvPr>
          <p:cNvPicPr>
            <a:picLocks noChangeAspect="1"/>
          </p:cNvPicPr>
          <p:nvPr/>
        </p:nvPicPr>
        <p:blipFill>
          <a:blip r:embed="rId2"/>
          <a:stretch>
            <a:fillRect/>
          </a:stretch>
        </p:blipFill>
        <p:spPr>
          <a:xfrm>
            <a:off x="976113" y="1648694"/>
            <a:ext cx="10236726" cy="3759393"/>
          </a:xfrm>
          <a:prstGeom prst="rect">
            <a:avLst/>
          </a:prstGeom>
        </p:spPr>
      </p:pic>
    </p:spTree>
    <p:extLst>
      <p:ext uri="{BB962C8B-B14F-4D97-AF65-F5344CB8AC3E}">
        <p14:creationId xmlns:p14="http://schemas.microsoft.com/office/powerpoint/2010/main" val="35571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08610"/>
            <a:ext cx="11457432" cy="914400"/>
          </a:xfrm>
        </p:spPr>
        <p:txBody>
          <a:bodyPr/>
          <a:lstStyle/>
          <a:p>
            <a:pPr algn="ctr"/>
            <a:r>
              <a:rPr lang="en-US" dirty="0"/>
              <a:t>API Endpoints</a:t>
            </a:r>
          </a:p>
        </p:txBody>
      </p:sp>
      <p:sp>
        <p:nvSpPr>
          <p:cNvPr id="3" name="TextBox 2">
            <a:extLst>
              <a:ext uri="{FF2B5EF4-FFF2-40B4-BE49-F238E27FC236}">
                <a16:creationId xmlns:a16="http://schemas.microsoft.com/office/drawing/2014/main" id="{A772D371-7419-5712-5DA2-6B2C96C81841}"/>
              </a:ext>
            </a:extLst>
          </p:cNvPr>
          <p:cNvSpPr txBox="1"/>
          <p:nvPr/>
        </p:nvSpPr>
        <p:spPr>
          <a:xfrm>
            <a:off x="657225" y="1476375"/>
            <a:ext cx="11165967" cy="4210050"/>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r>
              <a:rPr lang="en-US" sz="1800" dirty="0"/>
              <a:t>@GetMapping("/airline/getAll")</a:t>
            </a:r>
          </a:p>
          <a:p>
            <a:pPr marL="182880" indent="-182880">
              <a:lnSpc>
                <a:spcPct val="100000"/>
              </a:lnSpc>
              <a:spcBef>
                <a:spcPts val="1200"/>
              </a:spcBef>
              <a:buSzPct val="100000"/>
              <a:buFont typeface="Arial"/>
              <a:buChar char="•"/>
            </a:pPr>
            <a:r>
              <a:rPr lang="en-US" sz="1800" dirty="0"/>
              <a:t>@GetMapping("/airline/getByCode/{code}")</a:t>
            </a:r>
          </a:p>
          <a:p>
            <a:pPr marL="182880" indent="-182880">
              <a:lnSpc>
                <a:spcPct val="100000"/>
              </a:lnSpc>
              <a:spcBef>
                <a:spcPts val="1200"/>
              </a:spcBef>
              <a:buSzPct val="100000"/>
              <a:buFont typeface="Arial"/>
              <a:buChar char="•"/>
            </a:pPr>
            <a:r>
              <a:rPr lang="en-US" sz="1800" dirty="0"/>
              <a:t> @GetMapping("/airport/getByCode/{code}")</a:t>
            </a:r>
          </a:p>
          <a:p>
            <a:pPr marL="182880" indent="-182880">
              <a:lnSpc>
                <a:spcPct val="100000"/>
              </a:lnSpc>
              <a:spcBef>
                <a:spcPts val="1200"/>
              </a:spcBef>
              <a:buSzPct val="100000"/>
              <a:buFont typeface="Arial"/>
              <a:buChar char="•"/>
            </a:pPr>
            <a:r>
              <a:rPr lang="en-US" sz="1800" dirty="0"/>
              <a:t> @GetMapping("/airlines")</a:t>
            </a:r>
          </a:p>
          <a:p>
            <a:pPr marL="182880" indent="-182880">
              <a:lnSpc>
                <a:spcPct val="100000"/>
              </a:lnSpc>
              <a:spcBef>
                <a:spcPts val="1200"/>
              </a:spcBef>
              <a:buSzPct val="100000"/>
              <a:buFont typeface="Arial"/>
              <a:buChar char="•"/>
            </a:pPr>
            <a:r>
              <a:rPr lang="en-US" sz="1800" dirty="0"/>
              <a:t>@GetMapping("/routes")</a:t>
            </a:r>
          </a:p>
          <a:p>
            <a:pPr marL="182880" indent="-182880">
              <a:lnSpc>
                <a:spcPct val="100000"/>
              </a:lnSpc>
              <a:spcBef>
                <a:spcPts val="1200"/>
              </a:spcBef>
              <a:buSzPct val="100000"/>
              <a:buFont typeface="Arial"/>
              <a:buChar char="•"/>
            </a:pPr>
            <a:r>
              <a:rPr lang="en-US" sz="1800" dirty="0"/>
              <a:t>@GetMapping("/airport“)</a:t>
            </a:r>
          </a:p>
          <a:p>
            <a:pPr marL="182880" indent="-182880">
              <a:lnSpc>
                <a:spcPct val="100000"/>
              </a:lnSpc>
              <a:spcBef>
                <a:spcPts val="1200"/>
              </a:spcBef>
              <a:buSzPct val="100000"/>
              <a:buFont typeface="Arial"/>
              <a:buChar char="•"/>
            </a:pPr>
            <a:r>
              <a:rPr lang="en-US" sz="1800" dirty="0"/>
              <a:t>@GetMapping("/suggest/{starting}")</a:t>
            </a:r>
          </a:p>
          <a:p>
            <a:pPr>
              <a:lnSpc>
                <a:spcPct val="100000"/>
              </a:lnSpc>
              <a:spcBef>
                <a:spcPts val="1200"/>
              </a:spcBef>
              <a:buSzPct val="100000"/>
            </a:pPr>
            <a:endParaRPr lang="en-US" sz="1800" dirty="0"/>
          </a:p>
        </p:txBody>
      </p:sp>
    </p:spTree>
    <p:extLst>
      <p:ext uri="{BB962C8B-B14F-4D97-AF65-F5344CB8AC3E}">
        <p14:creationId xmlns:p14="http://schemas.microsoft.com/office/powerpoint/2010/main" val="380023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7284" y="289560"/>
            <a:ext cx="11457432" cy="914400"/>
          </a:xfrm>
        </p:spPr>
        <p:txBody>
          <a:bodyPr/>
          <a:lstStyle/>
          <a:p>
            <a:pPr algn="just"/>
            <a:r>
              <a:rPr lang="en-US" dirty="0"/>
              <a:t>                                       Wireframe</a:t>
            </a:r>
          </a:p>
        </p:txBody>
      </p:sp>
      <p:pic>
        <p:nvPicPr>
          <p:cNvPr id="13" name="Picture 12">
            <a:extLst>
              <a:ext uri="{FF2B5EF4-FFF2-40B4-BE49-F238E27FC236}">
                <a16:creationId xmlns:a16="http://schemas.microsoft.com/office/drawing/2014/main" id="{88ABB007-6F64-6FF3-F1F4-C266940FC551}"/>
              </a:ext>
            </a:extLst>
          </p:cNvPr>
          <p:cNvPicPr>
            <a:picLocks noChangeAspect="1"/>
          </p:cNvPicPr>
          <p:nvPr/>
        </p:nvPicPr>
        <p:blipFill>
          <a:blip r:embed="rId2"/>
          <a:stretch>
            <a:fillRect/>
          </a:stretch>
        </p:blipFill>
        <p:spPr>
          <a:xfrm>
            <a:off x="466725" y="1117842"/>
            <a:ext cx="5038725" cy="2546425"/>
          </a:xfrm>
          <a:prstGeom prst="rect">
            <a:avLst/>
          </a:prstGeom>
        </p:spPr>
      </p:pic>
      <p:pic>
        <p:nvPicPr>
          <p:cNvPr id="21" name="Picture 20">
            <a:extLst>
              <a:ext uri="{FF2B5EF4-FFF2-40B4-BE49-F238E27FC236}">
                <a16:creationId xmlns:a16="http://schemas.microsoft.com/office/drawing/2014/main" id="{0734B3EE-7870-3388-F197-87336FF25742}"/>
              </a:ext>
            </a:extLst>
          </p:cNvPr>
          <p:cNvPicPr>
            <a:picLocks noChangeAspect="1"/>
          </p:cNvPicPr>
          <p:nvPr/>
        </p:nvPicPr>
        <p:blipFill>
          <a:blip r:embed="rId3"/>
          <a:stretch>
            <a:fillRect/>
          </a:stretch>
        </p:blipFill>
        <p:spPr>
          <a:xfrm>
            <a:off x="6296025" y="1117842"/>
            <a:ext cx="5162550" cy="2546425"/>
          </a:xfrm>
          <a:prstGeom prst="rect">
            <a:avLst/>
          </a:prstGeom>
        </p:spPr>
      </p:pic>
      <p:pic>
        <p:nvPicPr>
          <p:cNvPr id="25" name="Picture 24">
            <a:extLst>
              <a:ext uri="{FF2B5EF4-FFF2-40B4-BE49-F238E27FC236}">
                <a16:creationId xmlns:a16="http://schemas.microsoft.com/office/drawing/2014/main" id="{7A4BDF44-F508-C6CA-C671-9B41D7268C44}"/>
              </a:ext>
            </a:extLst>
          </p:cNvPr>
          <p:cNvPicPr>
            <a:picLocks noChangeAspect="1"/>
          </p:cNvPicPr>
          <p:nvPr/>
        </p:nvPicPr>
        <p:blipFill>
          <a:blip r:embed="rId4"/>
          <a:stretch>
            <a:fillRect/>
          </a:stretch>
        </p:blipFill>
        <p:spPr>
          <a:xfrm>
            <a:off x="3552826" y="4155364"/>
            <a:ext cx="5324474" cy="2362200"/>
          </a:xfrm>
          <a:prstGeom prst="rect">
            <a:avLst/>
          </a:prstGeom>
        </p:spPr>
      </p:pic>
    </p:spTree>
    <p:extLst>
      <p:ext uri="{BB962C8B-B14F-4D97-AF65-F5344CB8AC3E}">
        <p14:creationId xmlns:p14="http://schemas.microsoft.com/office/powerpoint/2010/main" val="107848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p:txBody>
          <a:bodyPr/>
          <a:lstStyle/>
          <a:p>
            <a:r>
              <a:rPr lang="en-US" dirty="0"/>
              <a:t>Optional subtitle is Arial Regular 20pt, sentence case, two lines max</a:t>
            </a:r>
          </a:p>
        </p:txBody>
      </p:sp>
      <p:sp>
        <p:nvSpPr>
          <p:cNvPr id="8" name="Title 1">
            <a:extLst>
              <a:ext uri="{FF2B5EF4-FFF2-40B4-BE49-F238E27FC236}">
                <a16:creationId xmlns:a16="http://schemas.microsoft.com/office/drawing/2014/main" id="{03C88854-8C98-884E-9D4D-A17409B76681}"/>
              </a:ext>
            </a:extLst>
          </p:cNvPr>
          <p:cNvSpPr>
            <a:spLocks noGrp="1"/>
          </p:cNvSpPr>
          <p:nvPr>
            <p:ph type="ctrTitle"/>
          </p:nvPr>
        </p:nvSpPr>
        <p:spPr>
          <a:xfrm>
            <a:off x="1647825" y="1612773"/>
            <a:ext cx="9229725" cy="4051553"/>
          </a:xfrm>
        </p:spPr>
        <p:txBody>
          <a:bodyPr/>
          <a:lstStyle/>
          <a:p>
            <a:pPr>
              <a:lnSpc>
                <a:spcPct val="150000"/>
              </a:lnSpc>
            </a:pPr>
            <a:r>
              <a:rPr lang="en-US" sz="2000" b="1" u="sng" dirty="0"/>
              <a:t>Conclusion:</a:t>
            </a:r>
            <a:br>
              <a:rPr lang="en-US" sz="2000" b="1" u="sng" dirty="0"/>
            </a:br>
            <a:br>
              <a:rPr lang="en-US" sz="2000" b="1" u="sng" dirty="0"/>
            </a:br>
            <a:r>
              <a:rPr lang="en-US" sz="2000" b="0" i="0" dirty="0">
                <a:effectLst/>
                <a:latin typeface="+mn-lt"/>
              </a:rPr>
              <a:t>In conclusion, our project tackles the challenge of developing an airline route recommendation system . Our primary objective has been to provide customers with highly accurate results and data within an impressive maximum response time.</a:t>
            </a:r>
            <a:endParaRPr lang="en-US" sz="2000" b="1" u="sng" dirty="0">
              <a:latin typeface="+mn-lt"/>
            </a:endParaRPr>
          </a:p>
        </p:txBody>
      </p:sp>
    </p:spTree>
    <p:extLst>
      <p:ext uri="{BB962C8B-B14F-4D97-AF65-F5344CB8AC3E}">
        <p14:creationId xmlns:p14="http://schemas.microsoft.com/office/powerpoint/2010/main" val="277361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13" ma:contentTypeDescription="Create a new document." ma:contentTypeScope="" ma:versionID="aeca07c7475f7641e9ac1a8688efd6b6">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0078760a24b3dc7352439c0f51bf8340"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2a5145cd-5f35-4e40-804b-04ad7a33edf7" xsi:nil="true"/>
    <SharedWithUsers xmlns="f7113b4e-2ce0-4a3d-8ddb-863e1beee682">
      <UserInfo>
        <DisplayName>Lucas Warren(UST,US)</DisplayName>
        <AccountId>17221</AccountId>
        <AccountType/>
      </UserInfo>
      <UserInfo>
        <DisplayName>Alexey Medvedsky(UST,US)</DisplayName>
        <AccountId>19149</AccountId>
        <AccountType/>
      </UserInfo>
    </SharedWithUsers>
  </documentManagement>
</p:properties>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2FFDA136-08C9-450F-A048-EEBB622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docProps/app.xml><?xml version="1.0" encoding="utf-8"?>
<Properties xmlns="http://schemas.openxmlformats.org/officeDocument/2006/extended-properties" xmlns:vt="http://schemas.openxmlformats.org/officeDocument/2006/docPropsVTypes">
  <Template/>
  <TotalTime>2511</TotalTime>
  <Words>401</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UST</vt:lpstr>
      <vt:lpstr>Flight Routes</vt:lpstr>
      <vt:lpstr>Problem Statement:  Develop an efficient airline route recommendation system that can provide precise results and data to customers within a maximum response time of 30 milliseconds, while minimizing factors such as layovers, ticket prices, and travel time. The system should offer well-informed and tailored suggestions for customers, ensuring high accuracy in filtering and selecting optimal flight routes.</vt:lpstr>
      <vt:lpstr>Tool and Technologies Used</vt:lpstr>
      <vt:lpstr> Time walk : Tracing Our Steps</vt:lpstr>
      <vt:lpstr>Brainstorm Ideas</vt:lpstr>
      <vt:lpstr>Miro: Database Design</vt:lpstr>
      <vt:lpstr>API Endpoints</vt:lpstr>
      <vt:lpstr>                                       Wireframe</vt:lpstr>
      <vt:lpstr>Conclusion:  In conclusion, our project tackles the challenge of developing an airline route recommendation system . Our primary objective has been to provide customers with highly accurate results and data within an impressive maximum response time.</vt:lpstr>
      <vt:lpstr>References:  1. https://www.geeksforgeeks.org/how-to-call-or-consume-external-api-in-spring-boot/ 2. https://medium.com/@nutanbhogendrasharma/consume-rest-api-in-spring-boot-web-application-354c404850f0 3. https://www.springcloud.io/post/2022-03/spring-resttemplate/#gsc.tab=0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Ashwin Ckocheril</cp:lastModifiedBy>
  <cp:revision>20</cp:revision>
  <cp:lastPrinted>2019-10-06T00:46:52Z</cp:lastPrinted>
  <dcterms:created xsi:type="dcterms:W3CDTF">2020-12-03T20:34:18Z</dcterms:created>
  <dcterms:modified xsi:type="dcterms:W3CDTF">2023-09-27T04:52:00Z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