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68e86ef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68e86ef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68e86ef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68e86ef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68e86e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a68e86e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a68e86ef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a68e86ef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a68e86ef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a68e86ef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a68e86ef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a68e86ef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68e86ef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a68e86ef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a68e86ef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a68e86ef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a68e86e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a68e86e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68e86ef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68e86ef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a68e86ef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a68e86ef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a68e86ef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a68e86ef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68e86ef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68e86ef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68e86ef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a68e86ef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a68e86ef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a68e86ef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68e86ef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68e86ef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Retail Segmentation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</a:t>
            </a:r>
            <a:r>
              <a:rPr lang="en" sz="3200"/>
              <a:t>-means Inference</a:t>
            </a:r>
            <a:endParaRPr sz="32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3 clusters formed below is the inference of each of the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Recency: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5" y="1993200"/>
            <a:ext cx="3183825" cy="30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4711425" y="1993200"/>
            <a:ext cx="4192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Recency denotes how recent the customer has visited. (lower the better)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 </a:t>
            </a:r>
            <a:r>
              <a:rPr b="1" lang="en" sz="1600"/>
              <a:t>Cluster 0</a:t>
            </a:r>
            <a:r>
              <a:rPr lang="en" sz="1600"/>
              <a:t> has the lowest recency with a mean of 30 days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Cluster 1</a:t>
            </a:r>
            <a:r>
              <a:rPr lang="en" sz="1600"/>
              <a:t> has the highest recency value with a mean of 237 days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K-means Inference</a:t>
            </a:r>
            <a:endParaRPr sz="32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Frequency: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75" y="1643400"/>
            <a:ext cx="3200750" cy="30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4572000" y="1354950"/>
            <a:ext cx="4375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Frequency denotes times the customer has visited the store.(higher the better)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Cluster 0</a:t>
            </a:r>
            <a:r>
              <a:rPr lang="en" sz="1600"/>
              <a:t> has the highest frequency with a mean of 107 times.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Cluster 2</a:t>
            </a:r>
            <a:r>
              <a:rPr lang="en" sz="1600"/>
              <a:t> is the second highest with mean of 28.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Cluster 1</a:t>
            </a:r>
            <a:r>
              <a:rPr lang="en" sz="1600"/>
              <a:t> has the least frequency of mean 19.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K-means Inference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Monetary: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25" y="1600174"/>
            <a:ext cx="3248425" cy="31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4783475" y="1499325"/>
            <a:ext cx="3803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monetary higher the value yielded by the customer.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Cluster 0</a:t>
            </a:r>
            <a:r>
              <a:rPr lang="en" sz="1600"/>
              <a:t> has the highest monetary value of 1740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Cluster 2</a:t>
            </a:r>
            <a:r>
              <a:rPr lang="en" sz="1600"/>
              <a:t> has the second highest value of 456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Cluster 1</a:t>
            </a:r>
            <a:r>
              <a:rPr lang="en" sz="1600"/>
              <a:t> has the least monetary value of 303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Buying Patterns of Different Clusters</a:t>
            </a:r>
            <a:endParaRPr sz="32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5" y="726575"/>
            <a:ext cx="5106525" cy="4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792000" y="1186500"/>
            <a:ext cx="3241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0 has placed high orders across months, with the highest on November.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1 has very low recency score. These customers aren’t buying much products.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2 are seasonal buyers who might have come for festive purchase.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Inference - </a:t>
            </a:r>
            <a:r>
              <a:rPr lang="en" sz="3200"/>
              <a:t>Cluster 0</a:t>
            </a:r>
            <a:endParaRPr sz="32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923875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 0: ( Prime  Customers) (</a:t>
            </a:r>
            <a:r>
              <a:rPr b="1" lang="en"/>
              <a:t>Low recency/High frequency/High Monetary)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group of customers are the </a:t>
            </a:r>
            <a:r>
              <a:rPr b="1" lang="en" sz="1500"/>
              <a:t>highest valued customers</a:t>
            </a:r>
            <a:r>
              <a:rPr lang="en" sz="1500"/>
              <a:t> as they are frequent as well as recent buyers</a:t>
            </a:r>
            <a:r>
              <a:rPr lang="en" sz="1500"/>
              <a:t> and also have </a:t>
            </a:r>
            <a:r>
              <a:rPr b="1" lang="en" sz="1500"/>
              <a:t>high monetary value</a:t>
            </a:r>
            <a:r>
              <a:rPr lang="en" sz="1500"/>
              <a:t> from their purchases.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From their buying pattern we can see they order </a:t>
            </a:r>
            <a:r>
              <a:rPr b="1" lang="en" sz="1500"/>
              <a:t>within 1 month</a:t>
            </a:r>
            <a:r>
              <a:rPr lang="en" sz="1500"/>
              <a:t>, with a monetary value of 1700.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segment buys product across the months, but is highest </a:t>
            </a:r>
            <a:r>
              <a:rPr b="1" lang="en" sz="1500"/>
              <a:t>during November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Company should keep doing what they are currently doing for this set of customers.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steps like </a:t>
            </a:r>
            <a:r>
              <a:rPr b="1" lang="en" sz="1500"/>
              <a:t>offering annual membership and reward points</a:t>
            </a:r>
            <a:r>
              <a:rPr lang="en" sz="1500"/>
              <a:t> for these customers to retain them and also focus on </a:t>
            </a:r>
            <a:r>
              <a:rPr b="1" lang="en" sz="1500"/>
              <a:t>customer satisfaction</a:t>
            </a:r>
            <a:r>
              <a:rPr lang="en" sz="1500"/>
              <a:t> of this segments by sending out feedback forms.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further Analyse these customer demographics like age,city,gender,product needs so we can optimize the company inventory and satisfy their needs with faster delivery.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67625" y="19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Inference - Cluster 1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923875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00"/>
              <a:t>Cluster 1: ( Sleepers Customers) (Low recency/Low frequency/Low Monetary)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group contains people are the </a:t>
            </a:r>
            <a:r>
              <a:rPr b="1" lang="en" sz="1600"/>
              <a:t>least performers</a:t>
            </a:r>
            <a:r>
              <a:rPr lang="en" sz="1600"/>
              <a:t> in all three segments.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Their recency is more </a:t>
            </a:r>
            <a:r>
              <a:rPr b="1" lang="en" sz="1600"/>
              <a:t>than 7 months</a:t>
            </a:r>
            <a:r>
              <a:rPr lang="en" sz="1600"/>
              <a:t> and their </a:t>
            </a:r>
            <a:r>
              <a:rPr b="1" lang="en" sz="1600"/>
              <a:t>monetary value </a:t>
            </a:r>
            <a:r>
              <a:rPr lang="en" sz="1600"/>
              <a:t>is the</a:t>
            </a:r>
            <a:r>
              <a:rPr b="1" lang="en" sz="1600"/>
              <a:t> least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group needs activation, as they </a:t>
            </a:r>
            <a:r>
              <a:rPr b="1" lang="en" sz="1600"/>
              <a:t>aren’t revisiting</a:t>
            </a:r>
            <a:r>
              <a:rPr lang="en" sz="1600"/>
              <a:t> often. Company can run email campaigns and analyse their CTR’s and response rate.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Either this set of customers are new to store or old customers who aren’t getting </a:t>
            </a:r>
            <a:r>
              <a:rPr lang="en" sz="1600"/>
              <a:t>what</a:t>
            </a:r>
            <a:r>
              <a:rPr lang="en" sz="1600"/>
              <a:t> they are looking for. So applying more </a:t>
            </a:r>
            <a:r>
              <a:rPr b="1" lang="en" sz="1600"/>
              <a:t>detailed customer segmentation </a:t>
            </a:r>
            <a:r>
              <a:rPr lang="en" sz="1600"/>
              <a:t>on this segment to understand why they aren’t revisiting and </a:t>
            </a:r>
            <a:r>
              <a:rPr b="1" lang="en" sz="1600"/>
              <a:t>better understanding </a:t>
            </a:r>
            <a:r>
              <a:rPr lang="en" sz="1600"/>
              <a:t>their</a:t>
            </a:r>
            <a:r>
              <a:rPr b="1" lang="en" sz="1600"/>
              <a:t> needs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 Inference - Cluster 2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923875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Cluster 2: ( Sub-prime Customers) (Medium recency/Medium frequency/Medium Monetary)</a:t>
            </a:r>
            <a:endParaRPr b="1"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the </a:t>
            </a:r>
            <a:r>
              <a:rPr b="1" lang="en" sz="1600"/>
              <a:t>second best group</a:t>
            </a:r>
            <a:r>
              <a:rPr lang="en" sz="1600"/>
              <a:t> of the three clusters.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group of customers order between 2 months, but their monetary value is very low when compared to cluster 1.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segment have a </a:t>
            </a:r>
            <a:r>
              <a:rPr b="1" lang="en" sz="1600"/>
              <a:t>recency of 2 months</a:t>
            </a:r>
            <a:r>
              <a:rPr lang="en" sz="1600"/>
              <a:t>. But </a:t>
            </a:r>
            <a:r>
              <a:rPr lang="en" sz="1600"/>
              <a:t>their </a:t>
            </a:r>
            <a:r>
              <a:rPr b="1" lang="en" sz="1600"/>
              <a:t>frequency is low</a:t>
            </a:r>
            <a:r>
              <a:rPr lang="en" sz="1600"/>
              <a:t>. So company can </a:t>
            </a:r>
            <a:r>
              <a:rPr lang="en" sz="1600"/>
              <a:t>strategize to improve the frequency</a:t>
            </a:r>
            <a:r>
              <a:rPr lang="en" sz="1600"/>
              <a:t> by sending </a:t>
            </a:r>
            <a:r>
              <a:rPr lang="en" sz="1600"/>
              <a:t>personalized</a:t>
            </a:r>
            <a:r>
              <a:rPr lang="en" sz="1600"/>
              <a:t> offer emails to these segments and make them order products.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Giving out </a:t>
            </a:r>
            <a:r>
              <a:rPr lang="en" sz="1600"/>
              <a:t>coupons</a:t>
            </a:r>
            <a:r>
              <a:rPr lang="en" sz="1600"/>
              <a:t> which can be </a:t>
            </a:r>
            <a:r>
              <a:rPr b="1" lang="en" sz="1600"/>
              <a:t>redeemed on next purchase</a:t>
            </a:r>
            <a:r>
              <a:rPr lang="en" sz="1600"/>
              <a:t> will make them to buy more frequently.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619075"/>
            <a:ext cx="8520600" cy="4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There are three customer segmentations.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Cluster 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are the best in all three parameters, company  should mainly focus on retention and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customer satisfaction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of this segments.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Cluster 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have good recency value and low frequency, so creating personalised offers/giving redeem on next purchase coupons to this segment to make them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visit again and buy more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Cluster 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are the sleepers segment who aren’t engaging much,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so improving their engagement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by running campaigns at the same time keeping the amount spent as this segment isn’t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yielding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much monetary.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Problem Statement</a:t>
            </a:r>
            <a:endParaRPr b="1" sz="32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To Segment the customers into homogeneous groups, and then design marketing strategies for each of the groups.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highlight>
                  <a:srgbClr val="FFFFFF"/>
                </a:highlight>
              </a:rPr>
              <a:t>Purpose:</a:t>
            </a:r>
            <a:endParaRPr b="1" sz="16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Based on the segments,</a:t>
            </a:r>
            <a:r>
              <a:rPr lang="en" sz="1600"/>
              <a:t> marketing department of the company would like to target its customers better with various ad campaigns, offers, etc.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77"/>
              <a:t>Hypothesis	</a:t>
            </a:r>
            <a:endParaRPr sz="35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Major factors which contributes for segmenting the users and the hypothesis for considering those factors: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Demographics</a:t>
            </a:r>
            <a:r>
              <a:rPr lang="en" sz="1600"/>
              <a:t> </a:t>
            </a:r>
            <a:endParaRPr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 Age -&gt; Middle aged customers(15-45) purchase more.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City  → Tier 1 cities have more orders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Retailer or Wholesaler → Wholesalers purchase more products.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Time/Seasonal  features</a:t>
            </a:r>
            <a:endParaRPr b="1"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Day wise Analysis → Weekdays have more order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Month → Festival/Holiday season have higher orders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Hypothesis</a:t>
            </a:r>
            <a:endParaRPr sz="32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Product features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Buying patterns of customer based on product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selling Product → People buying a specific type of product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Quantity and type of products sold→ Unique products attracts new customers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Pricing features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 of the product → High priced products are ordered less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Above are some of the features and hypothesis which we’ll be checking in our EDA process.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Dictionary</a:t>
            </a:r>
            <a:endParaRPr sz="32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67625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The data contains the order details like price,quantity,product name,order time etc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The dataset contains all the transactions occurring between 01/12/2010 and 09/12/2011 for the company.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24" y="1701824"/>
            <a:ext cx="7084799" cy="21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EDA insights</a:t>
            </a:r>
            <a:endParaRPr sz="32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5.4 lakhs order have been placed over the period of 2 years, out of which 9288 have been cancelled(1.7%).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91% of the order are from United Kingdom.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5.4 lakh orders, 88% of the orders are placed in 2011.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80% orders are placed during the weekdays, of which Thursday’s record the highest..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November months most orders are placed --&gt; Suggests people order most gift prior to holiday seasons like christmas,new year.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“WHITE HANGING HEART T-LIGHT HOLDER” is the most ordered product.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</a:t>
            </a:r>
            <a:r>
              <a:rPr lang="en" sz="1600"/>
              <a:t>Quantity</a:t>
            </a:r>
            <a:r>
              <a:rPr lang="en" sz="1600"/>
              <a:t> and Unit price are right skewed, with a mean of 8 and 4 respectively.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Preparation</a:t>
            </a:r>
            <a:endParaRPr sz="32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79800"/>
            <a:ext cx="8520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Approaches</a:t>
            </a:r>
            <a:r>
              <a:rPr lang="en" sz="1600"/>
              <a:t> used for segmentation:</a:t>
            </a:r>
            <a:endParaRPr sz="1600"/>
          </a:p>
          <a:p>
            <a:pPr indent="-330200" lvl="0" marL="2286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K-means clustering</a:t>
            </a:r>
            <a:endParaRPr sz="1600"/>
          </a:p>
          <a:p>
            <a:pPr indent="-330200" lvl="0" marL="228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RFM Analysis</a:t>
            </a:r>
            <a:endParaRPr sz="1600"/>
          </a:p>
          <a:p>
            <a:pPr indent="-330200" lvl="0" marL="228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Hierarchical clustering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Features Engineered:</a:t>
            </a:r>
            <a:endParaRPr b="1" sz="1600" u="sng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Price ---&gt; Denotes the monetary value of the customer.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 ---&gt; Denotes the frequency of orders placed by the customer.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Recency ---&gt; Denotes the Engagement of the customer.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Date/Time features(day,month,year,hour) ---&gt; Created to analyse the </a:t>
            </a:r>
            <a:r>
              <a:rPr lang="en" sz="1600"/>
              <a:t>frequency</a:t>
            </a:r>
            <a:r>
              <a:rPr lang="en" sz="1600"/>
              <a:t> and pattern of orders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Model Preparation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Data preprocessing and cleaning Performed:</a:t>
            </a:r>
            <a:endParaRPr b="1"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Outlier Treatment</a:t>
            </a:r>
            <a:r>
              <a:rPr lang="en" sz="1600"/>
              <a:t> → Quantity,Unit_Price and recency had a lot of outlier, treated them using  the quantile method.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Treating</a:t>
            </a:r>
            <a:r>
              <a:rPr b="1" lang="en" sz="1600"/>
              <a:t> the cancelled order</a:t>
            </a:r>
            <a:r>
              <a:rPr lang="en" sz="1600"/>
              <a:t> → As they were contributing to negative quantities and was only 1.7% of the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Standardisation</a:t>
            </a:r>
            <a:r>
              <a:rPr b="1" lang="en" sz="1600"/>
              <a:t> of variables</a:t>
            </a:r>
            <a:r>
              <a:rPr lang="en" sz="1600"/>
              <a:t>  → As we are using K-means a distance based algorithm, it helps to keep a uniform distribution.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355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K-means Clustering</a:t>
            </a:r>
            <a:endParaRPr sz="32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663700"/>
            <a:ext cx="8520600" cy="4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</a:t>
            </a:r>
            <a:r>
              <a:rPr lang="en"/>
              <a:t>yielded</a:t>
            </a:r>
            <a:r>
              <a:rPr lang="en"/>
              <a:t> better insights than other 2 models, So going ahead with K-means.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the results of </a:t>
            </a:r>
            <a:r>
              <a:rPr b="1" lang="en"/>
              <a:t>Elbow</a:t>
            </a:r>
            <a:r>
              <a:rPr b="1" lang="en"/>
              <a:t> method</a:t>
            </a:r>
            <a:r>
              <a:rPr lang="en"/>
              <a:t> and </a:t>
            </a:r>
            <a:r>
              <a:rPr lang="en"/>
              <a:t>silhouette</a:t>
            </a:r>
            <a:r>
              <a:rPr lang="en"/>
              <a:t> score I have taken number of cluster to be </a:t>
            </a:r>
            <a:r>
              <a:rPr b="1" lang="en"/>
              <a:t>3.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00" y="2490200"/>
            <a:ext cx="4204100" cy="2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625" y="1989175"/>
            <a:ext cx="3435474" cy="30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