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39"/>
    <p:restoredTop sz="94674"/>
  </p:normalViewPr>
  <p:slideViewPr>
    <p:cSldViewPr snapToGrid="0" snapToObjects="1">
      <p:cViewPr varScale="1">
        <p:scale>
          <a:sx n="140" d="100"/>
          <a:sy n="140" d="100"/>
        </p:scale>
        <p:origin x="216" y="4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06909A-11C4-DD4A-A599-918D805D270B}" type="datetimeFigureOut">
              <a:rPr lang="en-US" smtClean="0"/>
              <a:t>12/15/19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AE843-7EF8-6641-9160-55F74CD4C83F}" type="slidenum">
              <a:rPr lang="en-US" smtClean="0"/>
              <a:t>‹#›</a:t>
            </a:fld>
            <a:endParaRPr lang="en-US"/>
          </a:p>
        </p:txBody>
      </p:sp>
    </p:spTree>
    <p:extLst>
      <p:ext uri="{BB962C8B-B14F-4D97-AF65-F5344CB8AC3E}">
        <p14:creationId xmlns:p14="http://schemas.microsoft.com/office/powerpoint/2010/main" val="1237661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06909A-11C4-DD4A-A599-918D805D270B}" type="datetimeFigureOut">
              <a:rPr lang="en-US" smtClean="0"/>
              <a:t>12/15/19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AE843-7EF8-6641-9160-55F74CD4C83F}" type="slidenum">
              <a:rPr lang="en-US" smtClean="0"/>
              <a:t>‹#›</a:t>
            </a:fld>
            <a:endParaRPr lang="en-US"/>
          </a:p>
        </p:txBody>
      </p:sp>
    </p:spTree>
    <p:extLst>
      <p:ext uri="{BB962C8B-B14F-4D97-AF65-F5344CB8AC3E}">
        <p14:creationId xmlns:p14="http://schemas.microsoft.com/office/powerpoint/2010/main" val="1051237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06909A-11C4-DD4A-A599-918D805D270B}" type="datetimeFigureOut">
              <a:rPr lang="en-US" smtClean="0"/>
              <a:t>12/15/19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AE843-7EF8-6641-9160-55F74CD4C83F}" type="slidenum">
              <a:rPr lang="en-US" smtClean="0"/>
              <a:t>‹#›</a:t>
            </a:fld>
            <a:endParaRPr lang="en-US"/>
          </a:p>
        </p:txBody>
      </p:sp>
    </p:spTree>
    <p:extLst>
      <p:ext uri="{BB962C8B-B14F-4D97-AF65-F5344CB8AC3E}">
        <p14:creationId xmlns:p14="http://schemas.microsoft.com/office/powerpoint/2010/main" val="799135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06909A-11C4-DD4A-A599-918D805D270B}" type="datetimeFigureOut">
              <a:rPr lang="en-US" smtClean="0"/>
              <a:t>12/15/19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AE843-7EF8-6641-9160-55F74CD4C83F}" type="slidenum">
              <a:rPr lang="en-US" smtClean="0"/>
              <a:t>‹#›</a:t>
            </a:fld>
            <a:endParaRPr lang="en-US"/>
          </a:p>
        </p:txBody>
      </p:sp>
    </p:spTree>
    <p:extLst>
      <p:ext uri="{BB962C8B-B14F-4D97-AF65-F5344CB8AC3E}">
        <p14:creationId xmlns:p14="http://schemas.microsoft.com/office/powerpoint/2010/main" val="853637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06909A-11C4-DD4A-A599-918D805D270B}" type="datetimeFigureOut">
              <a:rPr lang="en-US" smtClean="0"/>
              <a:t>12/15/19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AE843-7EF8-6641-9160-55F74CD4C83F}" type="slidenum">
              <a:rPr lang="en-US" smtClean="0"/>
              <a:t>‹#›</a:t>
            </a:fld>
            <a:endParaRPr lang="en-US"/>
          </a:p>
        </p:txBody>
      </p:sp>
    </p:spTree>
    <p:extLst>
      <p:ext uri="{BB962C8B-B14F-4D97-AF65-F5344CB8AC3E}">
        <p14:creationId xmlns:p14="http://schemas.microsoft.com/office/powerpoint/2010/main" val="1894347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06909A-11C4-DD4A-A599-918D805D270B}" type="datetimeFigureOut">
              <a:rPr lang="en-US" smtClean="0"/>
              <a:t>12/15/19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7AE843-7EF8-6641-9160-55F74CD4C83F}" type="slidenum">
              <a:rPr lang="en-US" smtClean="0"/>
              <a:t>‹#›</a:t>
            </a:fld>
            <a:endParaRPr lang="en-US"/>
          </a:p>
        </p:txBody>
      </p:sp>
    </p:spTree>
    <p:extLst>
      <p:ext uri="{BB962C8B-B14F-4D97-AF65-F5344CB8AC3E}">
        <p14:creationId xmlns:p14="http://schemas.microsoft.com/office/powerpoint/2010/main" val="1854928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06909A-11C4-DD4A-A599-918D805D270B}" type="datetimeFigureOut">
              <a:rPr lang="en-US" smtClean="0"/>
              <a:t>12/15/19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7AE843-7EF8-6641-9160-55F74CD4C83F}" type="slidenum">
              <a:rPr lang="en-US" smtClean="0"/>
              <a:t>‹#›</a:t>
            </a:fld>
            <a:endParaRPr lang="en-US"/>
          </a:p>
        </p:txBody>
      </p:sp>
    </p:spTree>
    <p:extLst>
      <p:ext uri="{BB962C8B-B14F-4D97-AF65-F5344CB8AC3E}">
        <p14:creationId xmlns:p14="http://schemas.microsoft.com/office/powerpoint/2010/main" val="767834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06909A-11C4-DD4A-A599-918D805D270B}" type="datetimeFigureOut">
              <a:rPr lang="en-US" smtClean="0"/>
              <a:t>12/15/19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7AE843-7EF8-6641-9160-55F74CD4C83F}" type="slidenum">
              <a:rPr lang="en-US" smtClean="0"/>
              <a:t>‹#›</a:t>
            </a:fld>
            <a:endParaRPr lang="en-US"/>
          </a:p>
        </p:txBody>
      </p:sp>
    </p:spTree>
    <p:extLst>
      <p:ext uri="{BB962C8B-B14F-4D97-AF65-F5344CB8AC3E}">
        <p14:creationId xmlns:p14="http://schemas.microsoft.com/office/powerpoint/2010/main" val="769122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06909A-11C4-DD4A-A599-918D805D270B}" type="datetimeFigureOut">
              <a:rPr lang="en-US" smtClean="0"/>
              <a:t>12/15/19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7AE843-7EF8-6641-9160-55F74CD4C83F}" type="slidenum">
              <a:rPr lang="en-US" smtClean="0"/>
              <a:t>‹#›</a:t>
            </a:fld>
            <a:endParaRPr lang="en-US"/>
          </a:p>
        </p:txBody>
      </p:sp>
    </p:spTree>
    <p:extLst>
      <p:ext uri="{BB962C8B-B14F-4D97-AF65-F5344CB8AC3E}">
        <p14:creationId xmlns:p14="http://schemas.microsoft.com/office/powerpoint/2010/main" val="941282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06909A-11C4-DD4A-A599-918D805D270B}" type="datetimeFigureOut">
              <a:rPr lang="en-US" smtClean="0"/>
              <a:t>12/15/19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7AE843-7EF8-6641-9160-55F74CD4C83F}" type="slidenum">
              <a:rPr lang="en-US" smtClean="0"/>
              <a:t>‹#›</a:t>
            </a:fld>
            <a:endParaRPr lang="en-US"/>
          </a:p>
        </p:txBody>
      </p:sp>
    </p:spTree>
    <p:extLst>
      <p:ext uri="{BB962C8B-B14F-4D97-AF65-F5344CB8AC3E}">
        <p14:creationId xmlns:p14="http://schemas.microsoft.com/office/powerpoint/2010/main" val="1763089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06909A-11C4-DD4A-A599-918D805D270B}" type="datetimeFigureOut">
              <a:rPr lang="en-US" smtClean="0"/>
              <a:t>12/15/19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7AE843-7EF8-6641-9160-55F74CD4C83F}" type="slidenum">
              <a:rPr lang="en-US" smtClean="0"/>
              <a:t>‹#›</a:t>
            </a:fld>
            <a:endParaRPr lang="en-US"/>
          </a:p>
        </p:txBody>
      </p:sp>
    </p:spTree>
    <p:extLst>
      <p:ext uri="{BB962C8B-B14F-4D97-AF65-F5344CB8AC3E}">
        <p14:creationId xmlns:p14="http://schemas.microsoft.com/office/powerpoint/2010/main" val="12581171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06909A-11C4-DD4A-A599-918D805D270B}" type="datetimeFigureOut">
              <a:rPr lang="en-US" smtClean="0"/>
              <a:t>12/15/19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7AE843-7EF8-6641-9160-55F74CD4C83F}" type="slidenum">
              <a:rPr lang="en-US" smtClean="0"/>
              <a:t>‹#›</a:t>
            </a:fld>
            <a:endParaRPr lang="en-US"/>
          </a:p>
        </p:txBody>
      </p:sp>
    </p:spTree>
    <p:extLst>
      <p:ext uri="{BB962C8B-B14F-4D97-AF65-F5344CB8AC3E}">
        <p14:creationId xmlns:p14="http://schemas.microsoft.com/office/powerpoint/2010/main" val="370615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3840" y="1122363"/>
            <a:ext cx="9144000" cy="2387600"/>
          </a:xfrm>
        </p:spPr>
        <p:txBody>
          <a:bodyPr>
            <a:normAutofit fontScale="90000"/>
          </a:bodyPr>
          <a:lstStyle/>
          <a:p>
            <a:r>
              <a:rPr lang="en-US" b="1" dirty="0" smtClean="0"/>
              <a:t/>
            </a:r>
            <a:br>
              <a:rPr lang="en-US" b="1" dirty="0" smtClean="0"/>
            </a:br>
            <a:r>
              <a:rPr lang="en-US" b="1" dirty="0" smtClean="0"/>
              <a:t>Keeping CALM: When Distributed Consistency is Easy</a:t>
            </a:r>
            <a:endParaRPr lang="en-US" b="1"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08964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6384" y="82296"/>
            <a:ext cx="11122152" cy="6401753"/>
          </a:xfrm>
          <a:prstGeom prst="rect">
            <a:avLst/>
          </a:prstGeom>
          <a:noFill/>
        </p:spPr>
        <p:txBody>
          <a:bodyPr wrap="square" rtlCol="0">
            <a:spAutoFit/>
          </a:bodyPr>
          <a:lstStyle/>
          <a:p>
            <a:r>
              <a:rPr lang="en-US" sz="3200" b="1" u="sng" dirty="0" smtClean="0"/>
              <a:t>Introduction</a:t>
            </a:r>
            <a:r>
              <a:rPr lang="en-US" sz="3200" b="1" dirty="0" smtClean="0"/>
              <a:t>:</a:t>
            </a:r>
          </a:p>
          <a:p>
            <a:pPr marL="285750" indent="-285750">
              <a:buFont typeface="Arial" charset="0"/>
              <a:buChar char="•"/>
            </a:pPr>
            <a:r>
              <a:rPr lang="en-US" sz="2000" dirty="0" smtClean="0"/>
              <a:t>In Distributed system, the coordination protocols are known to be barriers to high performance, scale and high availability of distributed systems. For instance: A coordination-free implementation of key value store called Anna (http://db.cs.berkeley.edu/</a:t>
            </a:r>
            <a:r>
              <a:rPr lang="en-US" sz="2000" dirty="0" err="1" smtClean="0"/>
              <a:t>jmh</a:t>
            </a:r>
            <a:r>
              <a:rPr lang="en-US" sz="2000" dirty="0" smtClean="0"/>
              <a:t>/papers/anna_ieee18.pdf) beats Redis by over 10x on a single AWS instance, and beats Cassandra by 10x across the globe on a standard interactive benchmark.</a:t>
            </a:r>
          </a:p>
          <a:p>
            <a:pPr marL="285750" indent="-285750">
              <a:buFont typeface="Arial" charset="0"/>
              <a:buChar char="•"/>
            </a:pPr>
            <a:endParaRPr lang="en-US" sz="2000" dirty="0"/>
          </a:p>
          <a:p>
            <a:pPr marL="285750" indent="-285750">
              <a:buFont typeface="Arial" charset="0"/>
              <a:buChar char="•"/>
            </a:pPr>
            <a:r>
              <a:rPr lang="en-US" sz="2000" dirty="0"/>
              <a:t>If every process remains in their `lane`, then these coordination can be avoided (assume processes are cars on a highway and coordination protocols are stop lights. Intersection can be removed by taking underpass or overpass).</a:t>
            </a:r>
            <a:br>
              <a:rPr lang="en-US" sz="2000" dirty="0"/>
            </a:br>
            <a:r>
              <a:rPr lang="en-US" sz="2000" dirty="0"/>
              <a:t>The perfect freeway is an idealistic </a:t>
            </a:r>
            <a:r>
              <a:rPr lang="en-US" sz="2000" dirty="0" smtClean="0"/>
              <a:t>analogy </a:t>
            </a:r>
            <a:r>
              <a:rPr lang="en-US" sz="2000" dirty="0"/>
              <a:t>but is not always possible to achieve. To demonstrate this author has given two examples: Distributed Deadlock Detection and Distributed Garbage Collection. </a:t>
            </a:r>
            <a:br>
              <a:rPr lang="en-US" sz="2000" dirty="0"/>
            </a:br>
            <a:r>
              <a:rPr lang="en-US" sz="2000" dirty="0"/>
              <a:t>Lets say there are 3 participating machines.</a:t>
            </a:r>
            <a:br>
              <a:rPr lang="en-US" sz="2000" dirty="0"/>
            </a:br>
            <a:r>
              <a:rPr lang="en-US" sz="2000" b="1" i="1" u="sng" dirty="0"/>
              <a:t>Distributed Deadlock </a:t>
            </a:r>
            <a:r>
              <a:rPr lang="en-US" sz="2000" b="1" i="1" u="sng" dirty="0" smtClean="0"/>
              <a:t>Detection</a:t>
            </a:r>
            <a:r>
              <a:rPr lang="en-US" sz="2000" dirty="0" smtClean="0"/>
              <a:t>: </a:t>
            </a:r>
            <a:r>
              <a:rPr lang="en-US" sz="2000" dirty="0"/>
              <a:t>If machine M1 and M2 decides there </a:t>
            </a:r>
            <a:r>
              <a:rPr lang="en-US" sz="2000" dirty="0" smtClean="0"/>
              <a:t>is </a:t>
            </a:r>
            <a:r>
              <a:rPr lang="en-US" sz="2000" dirty="0"/>
              <a:t>a deadlock then they do not need any new info from M3 to decide that there is a deadlock in system. New info from M3 will only tell about additional deadlocks, it will not change the earlier established fact.</a:t>
            </a:r>
            <a:br>
              <a:rPr lang="en-US" sz="2000" dirty="0"/>
            </a:br>
            <a:r>
              <a:rPr lang="en-US" sz="2000" b="1" i="1" u="sng" dirty="0"/>
              <a:t>Distributed Garbage </a:t>
            </a:r>
            <a:r>
              <a:rPr lang="en-US" sz="2000" b="1" i="1" u="sng" dirty="0" smtClean="0"/>
              <a:t>Collection</a:t>
            </a:r>
            <a:r>
              <a:rPr lang="en-US" sz="2000" dirty="0" smtClean="0"/>
              <a:t>: </a:t>
            </a:r>
            <a:r>
              <a:rPr lang="en-US" sz="2000" dirty="0"/>
              <a:t>Here once a machine or subset of machine detects there is an unreachable object O1, can they declare O1 unreachable ? No, as new info from a new machine may demonstrate that O1 is reachable.</a:t>
            </a:r>
          </a:p>
          <a:p>
            <a:endParaRPr lang="en-US" dirty="0"/>
          </a:p>
        </p:txBody>
      </p:sp>
    </p:spTree>
    <p:extLst>
      <p:ext uri="{BB962C8B-B14F-4D97-AF65-F5344CB8AC3E}">
        <p14:creationId xmlns:p14="http://schemas.microsoft.com/office/powerpoint/2010/main" val="632190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16864" y="402336"/>
            <a:ext cx="11375136" cy="3477875"/>
          </a:xfrm>
          <a:prstGeom prst="rect">
            <a:avLst/>
          </a:prstGeom>
          <a:noFill/>
        </p:spPr>
        <p:txBody>
          <a:bodyPr wrap="square" rtlCol="0">
            <a:spAutoFit/>
          </a:bodyPr>
          <a:lstStyle/>
          <a:p>
            <a:r>
              <a:rPr lang="en-US" sz="2200" dirty="0" smtClean="0"/>
              <a:t>Distributed Deadlock Detection is </a:t>
            </a:r>
            <a:r>
              <a:rPr lang="en-US" sz="2200" dirty="0"/>
              <a:t>different </a:t>
            </a:r>
            <a:r>
              <a:rPr lang="en-US" sz="2200" dirty="0" smtClean="0"/>
              <a:t>than </a:t>
            </a:r>
            <a:r>
              <a:rPr lang="en-US" sz="2200" dirty="0"/>
              <a:t>Distributed Garbage </a:t>
            </a:r>
            <a:r>
              <a:rPr lang="en-US" sz="2200" dirty="0" smtClean="0"/>
              <a:t>Collection in </a:t>
            </a:r>
            <a:r>
              <a:rPr lang="en-US" sz="2200" dirty="0"/>
              <a:t>the sense that output does not grow monotonically with </a:t>
            </a:r>
            <a:r>
              <a:rPr lang="en-US" sz="2200" dirty="0" smtClean="0"/>
              <a:t>input. </a:t>
            </a:r>
            <a:r>
              <a:rPr lang="en-US" sz="2200" dirty="0"/>
              <a:t>In case of </a:t>
            </a:r>
            <a:r>
              <a:rPr lang="en-US" sz="2200" dirty="0" smtClean="0"/>
              <a:t>Distributed Deadlock Detection any </a:t>
            </a:r>
            <a:r>
              <a:rPr lang="en-US" sz="2200" dirty="0"/>
              <a:t>new info will not change earlier facts, new info will only establish new fact. While in case of </a:t>
            </a:r>
            <a:r>
              <a:rPr lang="en-US" sz="2200" dirty="0" smtClean="0"/>
              <a:t>Distributed Garbage Collection, </a:t>
            </a:r>
            <a:r>
              <a:rPr lang="en-US" sz="2200" dirty="0"/>
              <a:t>arrival of new info may invalidate earlier </a:t>
            </a:r>
            <a:r>
              <a:rPr lang="en-US" sz="2200" dirty="0" smtClean="0"/>
              <a:t>knowledge. </a:t>
            </a:r>
            <a:r>
              <a:rPr lang="en-US" sz="2200" dirty="0" smtClean="0"/>
              <a:t>Distributed Deadlock Detection </a:t>
            </a:r>
            <a:r>
              <a:rPr lang="en-US" sz="2200" dirty="0" smtClean="0"/>
              <a:t>is </a:t>
            </a:r>
            <a:r>
              <a:rPr lang="en-US" sz="2200" dirty="0"/>
              <a:t>monotonic while </a:t>
            </a:r>
            <a:r>
              <a:rPr lang="en-US" sz="2200" dirty="0" smtClean="0"/>
              <a:t>Distributed Garbage Collection </a:t>
            </a:r>
            <a:r>
              <a:rPr lang="en-US" sz="2200" dirty="0" smtClean="0"/>
              <a:t>is </a:t>
            </a:r>
            <a:r>
              <a:rPr lang="en-US" sz="2200" dirty="0"/>
              <a:t>not</a:t>
            </a:r>
            <a:r>
              <a:rPr lang="en-US" sz="2200" dirty="0" smtClean="0"/>
              <a:t>.</a:t>
            </a:r>
          </a:p>
          <a:p>
            <a:endParaRPr lang="en-US" sz="2200" dirty="0"/>
          </a:p>
          <a:p>
            <a:r>
              <a:rPr lang="en-US" sz="2200" dirty="0"/>
              <a:t>Monotonic programs are “safe” in the face of missing information, and can proceed without coordination. A program P is monotonic if for any input sets S,T where S ⊆ T , P(S) ⊆ P(T ). </a:t>
            </a:r>
            <a:r>
              <a:rPr lang="en-US" sz="2200" b="1" u="sng" dirty="0"/>
              <a:t>A program has a consistent, coordination-free distributed implementation if and only if it is monotonic.</a:t>
            </a:r>
          </a:p>
        </p:txBody>
      </p:sp>
    </p:spTree>
    <p:extLst>
      <p:ext uri="{BB962C8B-B14F-4D97-AF65-F5344CB8AC3E}">
        <p14:creationId xmlns:p14="http://schemas.microsoft.com/office/powerpoint/2010/main" val="1625661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50976" y="425470"/>
            <a:ext cx="11241024" cy="6432530"/>
          </a:xfrm>
          <a:prstGeom prst="rect">
            <a:avLst/>
          </a:prstGeom>
          <a:noFill/>
        </p:spPr>
        <p:txBody>
          <a:bodyPr wrap="square" rtlCol="0">
            <a:spAutoFit/>
          </a:bodyPr>
          <a:lstStyle/>
          <a:p>
            <a:r>
              <a:rPr lang="en-US" sz="3200" b="1" u="sng" dirty="0"/>
              <a:t>CALM: A PROOF SKETCH</a:t>
            </a:r>
          </a:p>
          <a:p>
            <a:r>
              <a:rPr lang="en-US" sz="2000" i="1" dirty="0"/>
              <a:t>CALM approaches program consistency in terms of application level semantics instead of storage semantics</a:t>
            </a:r>
            <a:r>
              <a:rPr lang="en-US" sz="2000" dirty="0"/>
              <a:t>:</a:t>
            </a:r>
          </a:p>
          <a:p>
            <a:pPr marL="342900" indent="-342900">
              <a:buFont typeface="Arial" charset="0"/>
              <a:buChar char="•"/>
            </a:pPr>
            <a:r>
              <a:rPr lang="en-US" sz="2000" dirty="0"/>
              <a:t>If we recall, a binary operation is commutative if changing the order of the operands does not change the result. </a:t>
            </a:r>
            <a:r>
              <a:rPr lang="en-US" sz="2000" b="1" i="1" dirty="0"/>
              <a:t>Confluence</a:t>
            </a:r>
            <a:r>
              <a:rPr lang="en-US" sz="2000" dirty="0"/>
              <a:t> is </a:t>
            </a:r>
            <a:r>
              <a:rPr lang="en-US" sz="2000" dirty="0" smtClean="0"/>
              <a:t>generalization </a:t>
            </a:r>
            <a:r>
              <a:rPr lang="en-US" sz="2000" dirty="0"/>
              <a:t>of same idea in the context of nondeterministic message delivery. An operation on a single machine is confluent if it produces the same set of outputs for any nondeterministic ordering and batching of a set of inputs.</a:t>
            </a:r>
          </a:p>
          <a:p>
            <a:pPr marL="342900" indent="-342900">
              <a:buFont typeface="Arial" charset="0"/>
              <a:buChar char="•"/>
            </a:pPr>
            <a:r>
              <a:rPr lang="en-US" sz="2000" dirty="0"/>
              <a:t>Confluent operations compose: if the outputs of one confluent operation are consumed by another, the resulting composite operation is confluent. Hence confluence can be applied to individual operations, components in a dataflow, or even entire distributed programs.</a:t>
            </a:r>
          </a:p>
          <a:p>
            <a:pPr marL="342900" indent="-342900">
              <a:buFont typeface="Arial" charset="0"/>
              <a:buChar char="•"/>
            </a:pPr>
            <a:r>
              <a:rPr lang="en-US" sz="2000" dirty="0"/>
              <a:t>Confluence rules out application-level inconsistency due to races and non-deterministic delivery, while permitting nondeterministic ordering and timings of lower-level operations that may be costly (or sometimes impossible) to prevent in practice.  </a:t>
            </a:r>
          </a:p>
          <a:p>
            <a:pPr marL="342900" indent="-342900">
              <a:buFont typeface="Arial" charset="0"/>
              <a:buChar char="•"/>
            </a:pPr>
            <a:r>
              <a:rPr lang="en-US" sz="2000" dirty="0"/>
              <a:t>Confluent operations are the building blocks of monotonic systems. We still need to take care to avoid negation though. This paper gives an example of confluent shopping cart. In a shopping cart deletes are not monotonic and seem to cause consistency trouble. A common technique is for deletes to be handled separately from inserts as another monotonically growing set of items. Unfortunately, while additions and deletions commute, neither operation commutes with checkout—if a checkout message arrives before some updates, those updates will be lost.</a:t>
            </a:r>
          </a:p>
          <a:p>
            <a:endParaRPr lang="en-US" sz="2000" dirty="0"/>
          </a:p>
        </p:txBody>
      </p:sp>
    </p:spTree>
    <p:extLst>
      <p:ext uri="{BB962C8B-B14F-4D97-AF65-F5344CB8AC3E}">
        <p14:creationId xmlns:p14="http://schemas.microsoft.com/office/powerpoint/2010/main" val="1652717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7512" y="466344"/>
            <a:ext cx="11204448" cy="6247864"/>
          </a:xfrm>
          <a:prstGeom prst="rect">
            <a:avLst/>
          </a:prstGeom>
          <a:noFill/>
        </p:spPr>
        <p:txBody>
          <a:bodyPr wrap="square" rtlCol="0">
            <a:spAutoFit/>
          </a:bodyPr>
          <a:lstStyle/>
          <a:p>
            <a:r>
              <a:rPr lang="en-US" sz="2200" dirty="0"/>
              <a:t>Ameloot and colleagues have presented a formalization and proof of the CALM theorem in their series of papers. They have used a formal execution model (</a:t>
            </a:r>
            <a:r>
              <a:rPr lang="en-US" sz="2200" dirty="0" smtClean="0"/>
              <a:t>relational transducers), confluence and definition of monotonic programs for </a:t>
            </a:r>
            <a:r>
              <a:rPr lang="en-US" sz="2200" dirty="0"/>
              <a:t>the proof. </a:t>
            </a:r>
            <a:r>
              <a:rPr lang="en-US" sz="2200" dirty="0" smtClean="0"/>
              <a:t>Rest of this section </a:t>
            </a:r>
            <a:r>
              <a:rPr lang="en-US" sz="2200" dirty="0"/>
              <a:t>gives a brief overview of that </a:t>
            </a:r>
            <a:r>
              <a:rPr lang="en-US" sz="2200" dirty="0" smtClean="0"/>
              <a:t>proof (not covered in the slide).</a:t>
            </a:r>
            <a:r>
              <a:rPr lang="en-US" sz="2000" dirty="0" smtClean="0"/>
              <a:t/>
            </a:r>
            <a:br>
              <a:rPr lang="en-US" sz="2000" dirty="0" smtClean="0"/>
            </a:br>
            <a:r>
              <a:rPr lang="en-US" sz="2000" dirty="0" smtClean="0"/>
              <a:t/>
            </a:r>
            <a:br>
              <a:rPr lang="en-US" sz="2000" dirty="0" smtClean="0"/>
            </a:br>
            <a:endParaRPr lang="en-US" sz="2000" dirty="0" smtClean="0"/>
          </a:p>
          <a:p>
            <a:r>
              <a:rPr lang="en-US" sz="3200" b="1" u="sng" dirty="0"/>
              <a:t>CALM PERSPECTIVE ON THE STATE OF THE ART: </a:t>
            </a:r>
          </a:p>
          <a:p>
            <a:r>
              <a:rPr lang="en-US" sz="2200" dirty="0"/>
              <a:t>This section discusses connection between calm and state of art in Distributed systems practice like CAP and other distributed design patterns.</a:t>
            </a:r>
          </a:p>
          <a:p>
            <a:pPr marL="342900" indent="-342900">
              <a:buFont typeface="Arial" charset="0"/>
              <a:buChar char="•"/>
            </a:pPr>
            <a:r>
              <a:rPr lang="en-US" sz="2200" dirty="0"/>
              <a:t>In Brewer’s (The CAP theorem Guy) word ''….The modern CAP goal should be to maximize combinations of consistency and availability that make sense for the specific application." Calm includes those sets of </a:t>
            </a:r>
            <a:r>
              <a:rPr lang="en-US" sz="2200" dirty="0" smtClean="0"/>
              <a:t>applications </a:t>
            </a:r>
            <a:r>
              <a:rPr lang="en-US" sz="2200" dirty="0"/>
              <a:t>for which </a:t>
            </a:r>
            <a:r>
              <a:rPr lang="en-US" sz="2200" dirty="0" smtClean="0"/>
              <a:t>all </a:t>
            </a:r>
            <a:r>
              <a:rPr lang="en-US" sz="2200" dirty="0"/>
              <a:t>of three CAP properties can be achieved simultaneously.</a:t>
            </a:r>
          </a:p>
          <a:p>
            <a:pPr marL="342900" indent="-342900">
              <a:buFont typeface="Arial" charset="0"/>
              <a:buChar char="•"/>
            </a:pPr>
            <a:r>
              <a:rPr lang="en-US" sz="2200" dirty="0"/>
              <a:t>In Functional programming variables are immutable. An immutable variable is a simple monotonic pattern of CALM. Monotonic programming patterns are common in the design of distributed storage systems. </a:t>
            </a:r>
            <a:r>
              <a:rPr lang="en-US" sz="2200" dirty="0" smtClean="0"/>
              <a:t>What </a:t>
            </a:r>
            <a:r>
              <a:rPr lang="en-US" sz="2200" dirty="0"/>
              <a:t>are other monotone </a:t>
            </a:r>
            <a:r>
              <a:rPr lang="en-US" sz="2200" dirty="0" smtClean="0"/>
              <a:t>pattern </a:t>
            </a:r>
            <a:r>
              <a:rPr lang="en-US" sz="2200" dirty="0"/>
              <a:t>we can think of ? (hints: tombstone, monotonic semi-lattice of CRDT)</a:t>
            </a:r>
          </a:p>
          <a:p>
            <a:endParaRPr lang="en-US" sz="2000" dirty="0"/>
          </a:p>
        </p:txBody>
      </p:sp>
    </p:spTree>
    <p:extLst>
      <p:ext uri="{BB962C8B-B14F-4D97-AF65-F5344CB8AC3E}">
        <p14:creationId xmlns:p14="http://schemas.microsoft.com/office/powerpoint/2010/main" val="1676036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8408" y="302359"/>
            <a:ext cx="11122152" cy="6555641"/>
          </a:xfrm>
          <a:prstGeom prst="rect">
            <a:avLst/>
          </a:prstGeom>
          <a:noFill/>
        </p:spPr>
        <p:txBody>
          <a:bodyPr wrap="square" rtlCol="0">
            <a:spAutoFit/>
          </a:bodyPr>
          <a:lstStyle/>
          <a:p>
            <a:pPr marL="285750" indent="-285750">
              <a:buFont typeface="Arial" charset="0"/>
              <a:buChar char="•"/>
            </a:pPr>
            <a:r>
              <a:rPr lang="en-US" sz="2200" dirty="0"/>
              <a:t>Bloom is p</a:t>
            </a:r>
            <a:r>
              <a:rPr lang="en-US" sz="2200" dirty="0" smtClean="0"/>
              <a:t>rogramming language </a:t>
            </a:r>
            <a:r>
              <a:rPr lang="en-US" sz="2200" dirty="0"/>
              <a:t>that encourages CALM </a:t>
            </a:r>
            <a:r>
              <a:rPr lang="en-US" sz="2200" dirty="0" smtClean="0"/>
              <a:t>programming</a:t>
            </a:r>
            <a:r>
              <a:rPr lang="en-US" sz="2200" dirty="0" smtClean="0"/>
              <a:t>. </a:t>
            </a:r>
            <a:r>
              <a:rPr lang="en-US" sz="2200" dirty="0"/>
              <a:t>Bloom was designed to make </a:t>
            </a:r>
            <a:r>
              <a:rPr lang="en-US" sz="2200" dirty="0" smtClean="0"/>
              <a:t>distributed systems easier </a:t>
            </a:r>
            <a:r>
              <a:rPr lang="en-US" sz="2200" dirty="0"/>
              <a:t>to reason about and program. </a:t>
            </a:r>
            <a:r>
              <a:rPr lang="en-US" sz="2200" dirty="0" smtClean="0"/>
              <a:t>Bloom’s </a:t>
            </a:r>
            <a:r>
              <a:rPr lang="en-US" sz="2200" dirty="0"/>
              <a:t>types include CRDT-like lattices that provide object-level commutativity, associativity and idempotence.</a:t>
            </a:r>
          </a:p>
          <a:p>
            <a:pPr marL="342900" indent="-342900">
              <a:buFont typeface="Arial" charset="0"/>
              <a:buChar char="•"/>
            </a:pPr>
            <a:r>
              <a:rPr lang="en-US" sz="2200" dirty="0"/>
              <a:t>CALM is a noco (No </a:t>
            </a:r>
            <a:r>
              <a:rPr lang="en-US" sz="2200" dirty="0" smtClean="0"/>
              <a:t>Coordination) </a:t>
            </a:r>
            <a:r>
              <a:rPr lang="en-US" sz="2200" dirty="0"/>
              <a:t>way of developing app. As it is difficult to provide a monotonic </a:t>
            </a:r>
            <a:r>
              <a:rPr lang="en-US" sz="2200" dirty="0" smtClean="0"/>
              <a:t>implementation </a:t>
            </a:r>
            <a:r>
              <a:rPr lang="en-US" sz="2200" dirty="0"/>
              <a:t>of a full featured app, its better to move coordination off critical path e.g. in </a:t>
            </a:r>
            <a:r>
              <a:rPr lang="en-US" sz="2200" dirty="0" smtClean="0"/>
              <a:t>GC, </a:t>
            </a:r>
            <a:r>
              <a:rPr lang="en-US" sz="2200" dirty="0"/>
              <a:t>task can run in background without affecting user. Another approach suggested by this </a:t>
            </a:r>
            <a:r>
              <a:rPr lang="en-US" sz="2200" dirty="0" smtClean="0"/>
              <a:t>paper </a:t>
            </a:r>
            <a:r>
              <a:rPr lang="en-US" sz="2200" dirty="0"/>
              <a:t>is to provide compensation (apology) for inconsistencies instead of preventing </a:t>
            </a:r>
            <a:r>
              <a:rPr lang="en-US" sz="2200" dirty="0" smtClean="0"/>
              <a:t>it </a:t>
            </a:r>
            <a:r>
              <a:rPr lang="en-US" sz="2200" dirty="0"/>
              <a:t>via </a:t>
            </a:r>
            <a:r>
              <a:rPr lang="en-US" sz="2200" dirty="0" smtClean="0"/>
              <a:t>coordination </a:t>
            </a:r>
            <a:r>
              <a:rPr lang="en-US" sz="2200" dirty="0"/>
              <a:t>e.g. </a:t>
            </a:r>
            <a:r>
              <a:rPr lang="en-US" sz="2200" dirty="0" smtClean="0"/>
              <a:t>if </a:t>
            </a:r>
            <a:r>
              <a:rPr lang="en-US" sz="2200" dirty="0"/>
              <a:t>purchase fail during checkout </a:t>
            </a:r>
            <a:r>
              <a:rPr lang="en-US" sz="2200" dirty="0" smtClean="0"/>
              <a:t>non-deterministically, </a:t>
            </a:r>
            <a:r>
              <a:rPr lang="en-US" sz="2200" dirty="0"/>
              <a:t>the buyer can be sent an email with loyalty </a:t>
            </a:r>
            <a:r>
              <a:rPr lang="en-US" sz="2200" dirty="0" smtClean="0"/>
              <a:t>coupon</a:t>
            </a:r>
            <a:r>
              <a:rPr lang="en-US" sz="2200" dirty="0"/>
              <a:t>. </a:t>
            </a:r>
            <a:r>
              <a:rPr lang="en-US" sz="2200" dirty="0" smtClean="0"/>
              <a:t/>
            </a:r>
            <a:br>
              <a:rPr lang="en-US" sz="2200" dirty="0" smtClean="0"/>
            </a:br>
            <a:endParaRPr lang="en-US" sz="2200" dirty="0"/>
          </a:p>
          <a:p>
            <a:r>
              <a:rPr lang="en-US" sz="3200" b="1" u="sng" dirty="0" smtClean="0"/>
              <a:t>Questions</a:t>
            </a:r>
            <a:r>
              <a:rPr lang="en-US" sz="3200" b="1" u="sng" dirty="0"/>
              <a:t>:</a:t>
            </a:r>
            <a:r>
              <a:rPr lang="en-US" sz="2400" b="1" dirty="0"/>
              <a:t> </a:t>
            </a:r>
          </a:p>
          <a:p>
            <a:r>
              <a:rPr lang="en-US" sz="2400" dirty="0"/>
              <a:t>CALM raises a number of questions at the heart of distributed systems theory and practice. This section basically tries to expand CALM capability by giving reference to the result of some of the other works done in </a:t>
            </a:r>
            <a:r>
              <a:rPr lang="en-US" sz="2400" dirty="0" smtClean="0"/>
              <a:t>distributed system.</a:t>
            </a:r>
            <a:endParaRPr lang="en-US" sz="2200" dirty="0" smtClean="0"/>
          </a:p>
          <a:p>
            <a:pPr marL="342900" indent="-342900">
              <a:buFont typeface="Arial" charset="0"/>
              <a:buChar char="•"/>
            </a:pPr>
            <a:r>
              <a:rPr lang="en-US" sz="2400" dirty="0"/>
              <a:t>What is the expressive power of the monotone distributed programs from the CALM Theorem? There are some theorems which tell that monotone logic programs can express all of PTIME under certain assumption.</a:t>
            </a:r>
          </a:p>
          <a:p>
            <a:endParaRPr lang="en-US" sz="2400" dirty="0"/>
          </a:p>
        </p:txBody>
      </p:sp>
    </p:spTree>
    <p:extLst>
      <p:ext uri="{BB962C8B-B14F-4D97-AF65-F5344CB8AC3E}">
        <p14:creationId xmlns:p14="http://schemas.microsoft.com/office/powerpoint/2010/main" val="697791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3232" y="219456"/>
            <a:ext cx="11478768" cy="6771084"/>
          </a:xfrm>
          <a:prstGeom prst="rect">
            <a:avLst/>
          </a:prstGeom>
          <a:noFill/>
        </p:spPr>
        <p:txBody>
          <a:bodyPr wrap="square" rtlCol="0">
            <a:spAutoFit/>
          </a:bodyPr>
          <a:lstStyle/>
          <a:p>
            <a:pPr marL="342900" indent="-342900">
              <a:buFont typeface="Arial" charset="0"/>
              <a:buChar char="•"/>
            </a:pPr>
            <a:r>
              <a:rPr lang="en-US" sz="2200" dirty="0"/>
              <a:t>Calm provides no assistance in finding monotonic implementations of programs. There are work being done to convert imperative code fragments to monotonic SQL code. </a:t>
            </a:r>
          </a:p>
          <a:p>
            <a:pPr marL="342900" indent="-342900">
              <a:buFont typeface="Arial" charset="0"/>
              <a:buChar char="•"/>
            </a:pPr>
            <a:r>
              <a:rPr lang="en-US" sz="2200" dirty="0"/>
              <a:t>Recent excitement about machine learning at scale has brought statistical programming concerns to distributed systems</a:t>
            </a:r>
            <a:r>
              <a:rPr lang="en-US" sz="2200" dirty="0" smtClean="0"/>
              <a:t>. The </a:t>
            </a:r>
            <a:r>
              <a:rPr lang="en-US" sz="2200" dirty="0"/>
              <a:t>author believes that CALM definition of consistency can be extended to encompass statistical equivalences like convergence to a near-optimum</a:t>
            </a:r>
            <a:r>
              <a:rPr lang="en-US" sz="2200" dirty="0" smtClean="0"/>
              <a:t>.</a:t>
            </a:r>
            <a:br>
              <a:rPr lang="en-US" sz="2200" dirty="0" smtClean="0"/>
            </a:br>
            <a:endParaRPr lang="en-US" sz="2200" dirty="0"/>
          </a:p>
          <a:p>
            <a:r>
              <a:rPr lang="en-US" sz="3200" b="1" u="sng" dirty="0" smtClean="0"/>
              <a:t>ADDITIONAL </a:t>
            </a:r>
            <a:r>
              <a:rPr lang="en-US" sz="3200" b="1" u="sng" dirty="0"/>
              <a:t>RESULTS</a:t>
            </a:r>
          </a:p>
          <a:p>
            <a:r>
              <a:rPr lang="en-US" sz="2200" dirty="0"/>
              <a:t>Various research work has been done </a:t>
            </a:r>
            <a:r>
              <a:rPr lang="en-US" sz="2200" dirty="0" smtClean="0"/>
              <a:t>which </a:t>
            </a:r>
            <a:r>
              <a:rPr lang="en-US" sz="2200" dirty="0"/>
              <a:t>drives inspiration or intuition from CALM. List of those works are present in </a:t>
            </a:r>
            <a:r>
              <a:rPr lang="en-US" sz="2200" dirty="0" smtClean="0"/>
              <a:t>`Additional</a:t>
            </a:r>
            <a:r>
              <a:rPr lang="en-US" sz="2200" dirty="0"/>
              <a:t> </a:t>
            </a:r>
            <a:r>
              <a:rPr lang="en-US" sz="2200" dirty="0" smtClean="0"/>
              <a:t>result` </a:t>
            </a:r>
            <a:r>
              <a:rPr lang="en-US" sz="2200" dirty="0"/>
              <a:t>section </a:t>
            </a:r>
            <a:r>
              <a:rPr lang="en-US" sz="2200" dirty="0" smtClean="0"/>
              <a:t>of </a:t>
            </a:r>
            <a:r>
              <a:rPr lang="en-US" sz="2200" dirty="0"/>
              <a:t>paper</a:t>
            </a:r>
            <a:r>
              <a:rPr lang="en-US" sz="2200" dirty="0" smtClean="0"/>
              <a:t>.</a:t>
            </a:r>
            <a:r>
              <a:rPr lang="en-US" sz="2400" dirty="0" smtClean="0"/>
              <a:t/>
            </a:r>
            <a:br>
              <a:rPr lang="en-US" sz="2400" dirty="0" smtClean="0"/>
            </a:br>
            <a:endParaRPr lang="en-US" sz="2400" dirty="0"/>
          </a:p>
          <a:p>
            <a:r>
              <a:rPr lang="en-US" sz="3200" b="1" u="sng" dirty="0" smtClean="0"/>
              <a:t>Conclusion</a:t>
            </a:r>
            <a:r>
              <a:rPr lang="en-US" sz="3200" b="1" u="sng" dirty="0"/>
              <a:t>:</a:t>
            </a:r>
          </a:p>
          <a:p>
            <a:r>
              <a:rPr lang="en-US" sz="2200" dirty="0"/>
              <a:t>In distributed system there </a:t>
            </a:r>
            <a:r>
              <a:rPr lang="en-US" sz="2200" dirty="0" smtClean="0"/>
              <a:t>are </a:t>
            </a:r>
            <a:r>
              <a:rPr lang="en-US" sz="2200" dirty="0"/>
              <a:t>theorems like CAP and two generals problem which identify things which are not possible in </a:t>
            </a:r>
            <a:r>
              <a:rPr lang="en-US" sz="2200" dirty="0" smtClean="0"/>
              <a:t>distributed system</a:t>
            </a:r>
            <a:r>
              <a:rPr lang="en-US" sz="2200" dirty="0" smtClean="0"/>
              <a:t>. </a:t>
            </a:r>
            <a:r>
              <a:rPr lang="en-US" sz="2200" dirty="0"/>
              <a:t>In contrast, CALM Theorem presents a positive result that identifies a space where things are possible.</a:t>
            </a:r>
          </a:p>
          <a:p>
            <a:r>
              <a:rPr lang="en-US" sz="2200" dirty="0"/>
              <a:t>CALM falls short of being a constructive result—it does not actually tell us how to write consistent, coordination-free distributed systems.</a:t>
            </a:r>
            <a:r>
              <a:rPr lang="en-US" sz="2400" dirty="0"/>
              <a:t> </a:t>
            </a:r>
          </a:p>
          <a:p>
            <a:endParaRPr lang="en-US" sz="2400" dirty="0"/>
          </a:p>
          <a:p>
            <a:pPr marL="342900" indent="-342900">
              <a:buFont typeface="Arial" charset="0"/>
              <a:buChar char="•"/>
            </a:pPr>
            <a:endParaRPr lang="en-US" sz="2200" dirty="0"/>
          </a:p>
        </p:txBody>
      </p:sp>
    </p:spTree>
    <p:extLst>
      <p:ext uri="{BB962C8B-B14F-4D97-AF65-F5344CB8AC3E}">
        <p14:creationId xmlns:p14="http://schemas.microsoft.com/office/powerpoint/2010/main" val="693191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386</Words>
  <Application>Microsoft Macintosh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Calibri Light</vt:lpstr>
      <vt:lpstr>Arial</vt:lpstr>
      <vt:lpstr>Office Theme</vt:lpstr>
      <vt:lpstr> Keeping CALM: When Distributed Consistency is Easy</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Keeping CALM: When Distributed Consistency is Easy</dc:title>
  <dc:creator>Ashwini Anand</dc:creator>
  <cp:lastModifiedBy>Ashwini Anand</cp:lastModifiedBy>
  <cp:revision>15</cp:revision>
  <dcterms:created xsi:type="dcterms:W3CDTF">2019-12-15T09:16:24Z</dcterms:created>
  <dcterms:modified xsi:type="dcterms:W3CDTF">2019-12-15T10:28:44Z</dcterms:modified>
</cp:coreProperties>
</file>