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5"/>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4A120F-867D-B84D-B179-4D672C3F0FEC}"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45316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120F-867D-B84D-B179-4D672C3F0FEC}"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95003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120F-867D-B84D-B179-4D672C3F0FEC}"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464627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4A120F-867D-B84D-B179-4D672C3F0FEC}"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27276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4A120F-867D-B84D-B179-4D672C3F0FEC}" type="datetimeFigureOut">
              <a:rPr lang="en-US" smtClean="0"/>
              <a:t>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636412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4A120F-867D-B84D-B179-4D672C3F0FEC}"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35427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4A120F-867D-B84D-B179-4D672C3F0FEC}" type="datetimeFigureOut">
              <a:rPr lang="en-US" smtClean="0"/>
              <a:t>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45891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4A120F-867D-B84D-B179-4D672C3F0FEC}" type="datetimeFigureOut">
              <a:rPr lang="en-US" smtClean="0"/>
              <a:t>2/2/17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8523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4A120F-867D-B84D-B179-4D672C3F0FEC}" type="datetimeFigureOut">
              <a:rPr lang="en-US" smtClean="0"/>
              <a:t>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5520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A120F-867D-B84D-B179-4D672C3F0FEC}"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1458682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4A120F-867D-B84D-B179-4D672C3F0FEC}" type="datetimeFigureOut">
              <a:rPr lang="en-US" smtClean="0"/>
              <a:t>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B32866-8B21-F84F-BE07-F1EB169F3614}" type="slidenum">
              <a:rPr lang="en-US" smtClean="0"/>
              <a:t>‹#›</a:t>
            </a:fld>
            <a:endParaRPr lang="en-US"/>
          </a:p>
        </p:txBody>
      </p:sp>
    </p:spTree>
    <p:extLst>
      <p:ext uri="{BB962C8B-B14F-4D97-AF65-F5344CB8AC3E}">
        <p14:creationId xmlns:p14="http://schemas.microsoft.com/office/powerpoint/2010/main" val="3960850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A120F-867D-B84D-B179-4D672C3F0FEC}" type="datetimeFigureOut">
              <a:rPr lang="en-US" smtClean="0"/>
              <a:t>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32866-8B21-F84F-BE07-F1EB169F3614}" type="slidenum">
              <a:rPr lang="en-US" smtClean="0"/>
              <a:t>‹#›</a:t>
            </a:fld>
            <a:endParaRPr lang="en-US"/>
          </a:p>
        </p:txBody>
      </p:sp>
    </p:spTree>
    <p:extLst>
      <p:ext uri="{BB962C8B-B14F-4D97-AF65-F5344CB8AC3E}">
        <p14:creationId xmlns:p14="http://schemas.microsoft.com/office/powerpoint/2010/main" val="38831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 of Goods</a:t>
            </a:r>
            <a:endParaRPr lang="en-US" dirty="0"/>
          </a:p>
        </p:txBody>
      </p:sp>
      <p:sp>
        <p:nvSpPr>
          <p:cNvPr id="3" name="Subtitle 2"/>
          <p:cNvSpPr>
            <a:spLocks noGrp="1"/>
          </p:cNvSpPr>
          <p:nvPr>
            <p:ph type="subTitle" idx="1"/>
          </p:nvPr>
        </p:nvSpPr>
        <p:spPr/>
        <p:txBody>
          <a:bodyPr/>
          <a:lstStyle/>
          <a:p>
            <a:r>
              <a:rPr lang="en-US" dirty="0" smtClean="0"/>
              <a:t>Organizing Google’s Datasets</a:t>
            </a:r>
            <a:endParaRPr lang="en-US" dirty="0"/>
          </a:p>
        </p:txBody>
      </p:sp>
    </p:spTree>
    <p:extLst>
      <p:ext uri="{BB962C8B-B14F-4D97-AF65-F5344CB8AC3E}">
        <p14:creationId xmlns:p14="http://schemas.microsoft.com/office/powerpoint/2010/main" val="649021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6596"/>
          </a:xfrm>
        </p:spPr>
        <p:txBody>
          <a:bodyPr>
            <a:normAutofit/>
          </a:bodyPr>
          <a:lstStyle/>
          <a:p>
            <a:r>
              <a:rPr lang="en-US" sz="4000" b="1" u="sng" dirty="0" smtClean="0"/>
              <a:t>Backend Implementation</a:t>
            </a:r>
            <a:endParaRPr lang="en-US" sz="4000" b="1" u="sng" dirty="0"/>
          </a:p>
        </p:txBody>
      </p:sp>
      <p:sp>
        <p:nvSpPr>
          <p:cNvPr id="3" name="Content Placeholder 2"/>
          <p:cNvSpPr>
            <a:spLocks noGrp="1"/>
          </p:cNvSpPr>
          <p:nvPr>
            <p:ph idx="1"/>
          </p:nvPr>
        </p:nvSpPr>
        <p:spPr>
          <a:xfrm>
            <a:off x="838200" y="1041722"/>
            <a:ext cx="10515600" cy="5135241"/>
          </a:xfrm>
        </p:spPr>
        <p:txBody>
          <a:bodyPr>
            <a:normAutofit/>
          </a:bodyPr>
          <a:lstStyle/>
          <a:p>
            <a:r>
              <a:rPr lang="en-US" dirty="0" smtClean="0"/>
              <a:t>Catalog storage</a:t>
            </a:r>
          </a:p>
          <a:p>
            <a:pPr lvl="1"/>
            <a:r>
              <a:rPr lang="en-US" sz="2000" dirty="0" smtClean="0"/>
              <a:t>Backed by BigTable</a:t>
            </a:r>
          </a:p>
          <a:p>
            <a:pPr lvl="1"/>
            <a:r>
              <a:rPr lang="en-US" sz="2000" dirty="0" smtClean="0"/>
              <a:t>Data accessed by batch jobs are kept in separate column family</a:t>
            </a:r>
          </a:p>
          <a:p>
            <a:pPr lvl="1"/>
            <a:r>
              <a:rPr lang="en-US" sz="2000" dirty="0" smtClean="0"/>
              <a:t>2 kinds of metadata: 1)Metadata for DS  2) status metadata</a:t>
            </a:r>
          </a:p>
          <a:p>
            <a:r>
              <a:rPr lang="en-US" dirty="0" smtClean="0"/>
              <a:t>Batch job performance and scheduling</a:t>
            </a:r>
          </a:p>
          <a:p>
            <a:pPr lvl="1"/>
            <a:r>
              <a:rPr lang="en-US" sz="2000" dirty="0" smtClean="0"/>
              <a:t>Jobs run independently and are optimized to finish within 24 hours</a:t>
            </a:r>
          </a:p>
          <a:p>
            <a:pPr lvl="1"/>
            <a:r>
              <a:rPr lang="en-US" sz="2000" dirty="0" smtClean="0"/>
              <a:t>Sometimes interdependency among modules e.g. computing fingerprint and schema analyzer</a:t>
            </a:r>
          </a:p>
          <a:p>
            <a:pPr lvl="1"/>
            <a:r>
              <a:rPr lang="en-US" sz="2000" dirty="0" smtClean="0"/>
              <a:t>When large influx of DS then priorities DS and create two job instances : one for high priority DS (finishes quickly) and other job targets all DS.</a:t>
            </a:r>
          </a:p>
          <a:p>
            <a:r>
              <a:rPr lang="en-US" dirty="0" smtClean="0"/>
              <a:t>Fault tolerance</a:t>
            </a:r>
          </a:p>
          <a:p>
            <a:pPr lvl="1"/>
            <a:r>
              <a:rPr lang="en-US" sz="2000" dirty="0" smtClean="0"/>
              <a:t>Triggers retries for modules that ended with an error.</a:t>
            </a:r>
          </a:p>
          <a:p>
            <a:pPr lvl="1"/>
            <a:r>
              <a:rPr lang="en-US" sz="2000" dirty="0" smtClean="0"/>
              <a:t>Sandboxes dangerous jobs in separate process and uses a watchdog.</a:t>
            </a:r>
          </a:p>
          <a:p>
            <a:pPr lvl="1"/>
            <a:r>
              <a:rPr lang="en-US" sz="2000" dirty="0" smtClean="0"/>
              <a:t>Goods replicates catalog at multiple geographical locations.</a:t>
            </a:r>
            <a:endParaRPr lang="en-US" sz="2000" dirty="0"/>
          </a:p>
        </p:txBody>
      </p:sp>
    </p:spTree>
    <p:extLst>
      <p:ext uri="{BB962C8B-B14F-4D97-AF65-F5344CB8AC3E}">
        <p14:creationId xmlns:p14="http://schemas.microsoft.com/office/powerpoint/2010/main" val="110271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r>
              <a:rPr lang="en-US" dirty="0" smtClean="0"/>
              <a:t>Garbage collection of metadata</a:t>
            </a:r>
          </a:p>
          <a:p>
            <a:pPr lvl="1"/>
            <a:r>
              <a:rPr lang="en-US" sz="2600" dirty="0" smtClean="0"/>
              <a:t>Three</a:t>
            </a:r>
            <a:r>
              <a:rPr lang="en-US" sz="2600" dirty="0" smtClean="0"/>
              <a:t> </a:t>
            </a:r>
            <a:r>
              <a:rPr lang="en-US" sz="2600" dirty="0" smtClean="0"/>
              <a:t>constraints</a:t>
            </a:r>
          </a:p>
          <a:p>
            <a:pPr lvl="2"/>
            <a:r>
              <a:rPr lang="en-US" sz="2400" dirty="0" smtClean="0"/>
              <a:t>Remove rows only when </a:t>
            </a:r>
            <a:r>
              <a:rPr lang="en-US" sz="2400" dirty="0"/>
              <a:t>“the dataset has been deleted from </a:t>
            </a:r>
            <a:r>
              <a:rPr lang="en-US" sz="2400" dirty="0" smtClean="0"/>
              <a:t>the storage </a:t>
            </a:r>
            <a:r>
              <a:rPr lang="en-US" sz="2400" dirty="0"/>
              <a:t>system, and its most recently updated provenance </a:t>
            </a:r>
            <a:r>
              <a:rPr lang="en-US" sz="2400" dirty="0" smtClean="0"/>
              <a:t>information has </a:t>
            </a:r>
            <a:r>
              <a:rPr lang="en-US" sz="2400" dirty="0"/>
              <a:t>been processed by a transitive provenance </a:t>
            </a:r>
            <a:r>
              <a:rPr lang="en-US" sz="2400" dirty="0" smtClean="0"/>
              <a:t>linker module </a:t>
            </a:r>
            <a:r>
              <a:rPr lang="en-US" sz="2400" dirty="0"/>
              <a:t>that finished successfully</a:t>
            </a:r>
            <a:r>
              <a:rPr lang="en-US" sz="2400" dirty="0" smtClean="0"/>
              <a:t>.”</a:t>
            </a:r>
          </a:p>
          <a:p>
            <a:pPr lvl="2"/>
            <a:r>
              <a:rPr lang="en-US" sz="2400" dirty="0" smtClean="0"/>
              <a:t>Must not create dangling rows.</a:t>
            </a:r>
          </a:p>
          <a:p>
            <a:pPr lvl="2"/>
            <a:r>
              <a:rPr lang="en-US" sz="2400" dirty="0" smtClean="0"/>
              <a:t>All other modules run independently of and simultaneously with garbage collector</a:t>
            </a:r>
            <a:r>
              <a:rPr lang="en-US" sz="2400" dirty="0" smtClean="0"/>
              <a:t>.</a:t>
            </a:r>
            <a:endParaRPr lang="en-US" dirty="0" smtClean="0"/>
          </a:p>
          <a:p>
            <a:pPr lvl="1"/>
            <a:r>
              <a:rPr lang="en-US" sz="2600" dirty="0" smtClean="0"/>
              <a:t>Garbage collection occurs in 2 phases</a:t>
            </a:r>
          </a:p>
          <a:p>
            <a:pPr lvl="2"/>
            <a:r>
              <a:rPr lang="en-US" sz="2400" dirty="0" smtClean="0"/>
              <a:t>Using first constraint (mentioned above) garbage collector puts tombstone on a row.</a:t>
            </a:r>
          </a:p>
          <a:p>
            <a:pPr lvl="2"/>
            <a:r>
              <a:rPr lang="en-US" sz="2400" dirty="0" smtClean="0"/>
              <a:t>After 24 hours garbage collector inspects the row again for tombstone. If tombstone is still present then remove that row. </a:t>
            </a:r>
          </a:p>
        </p:txBody>
      </p:sp>
    </p:spTree>
    <p:extLst>
      <p:ext uri="{BB962C8B-B14F-4D97-AF65-F5344CB8AC3E}">
        <p14:creationId xmlns:p14="http://schemas.microsoft.com/office/powerpoint/2010/main" val="152604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sz="4000" b="1" u="sng" dirty="0" smtClean="0"/>
              <a:t>Front end</a:t>
            </a:r>
            <a:endParaRPr lang="en-US" sz="4000" b="1" u="sng" dirty="0"/>
          </a:p>
        </p:txBody>
      </p:sp>
      <p:sp>
        <p:nvSpPr>
          <p:cNvPr id="3" name="Content Placeholder 2"/>
          <p:cNvSpPr>
            <a:spLocks noGrp="1"/>
          </p:cNvSpPr>
          <p:nvPr>
            <p:ph idx="1"/>
          </p:nvPr>
        </p:nvSpPr>
        <p:spPr>
          <a:xfrm>
            <a:off x="838200" y="914400"/>
            <a:ext cx="10515600" cy="5262563"/>
          </a:xfrm>
        </p:spPr>
        <p:txBody>
          <a:bodyPr>
            <a:normAutofit fontScale="85000" lnSpcReduction="20000"/>
          </a:bodyPr>
          <a:lstStyle/>
          <a:p>
            <a:r>
              <a:rPr lang="en-US" dirty="0" smtClean="0"/>
              <a:t>Dataset profile page</a:t>
            </a:r>
          </a:p>
          <a:p>
            <a:pPr lvl="1"/>
            <a:r>
              <a:rPr lang="en-US" dirty="0" smtClean="0"/>
              <a:t>Goods exports metadata to profile page</a:t>
            </a:r>
          </a:p>
          <a:p>
            <a:pPr lvl="1"/>
            <a:r>
              <a:rPr lang="en-US" dirty="0" smtClean="0"/>
              <a:t>Profile page is one-stop shop for inspection of datasets</a:t>
            </a:r>
          </a:p>
          <a:p>
            <a:pPr lvl="1"/>
            <a:r>
              <a:rPr lang="en-US" dirty="0" smtClean="0"/>
              <a:t>Cross links, between metadata and jobs that generated it, are present</a:t>
            </a:r>
          </a:p>
          <a:p>
            <a:pPr lvl="1"/>
            <a:r>
              <a:rPr lang="en-US" dirty="0" smtClean="0"/>
              <a:t>Profile page also provides access snippets to access the contents of datasets.</a:t>
            </a:r>
          </a:p>
          <a:p>
            <a:r>
              <a:rPr lang="en-US" dirty="0" smtClean="0"/>
              <a:t>Dataset search</a:t>
            </a:r>
          </a:p>
          <a:p>
            <a:pPr lvl="1"/>
            <a:r>
              <a:rPr lang="en-US" dirty="0" smtClean="0"/>
              <a:t>Backed by conventional inverted index for document retrieval. </a:t>
            </a:r>
          </a:p>
          <a:p>
            <a:pPr lvl="1"/>
            <a:r>
              <a:rPr lang="en-US" dirty="0" smtClean="0"/>
              <a:t>Indexing tokens are derived from a subset of dataset’s metadata. For example, indexing tokens for path are generated by breaking up path along common separators and associating each resulting token with its position in path. </a:t>
            </a:r>
          </a:p>
          <a:p>
            <a:pPr lvl="1"/>
            <a:r>
              <a:rPr lang="en-US" dirty="0" smtClean="0"/>
              <a:t>Heuristics for scoring function:</a:t>
            </a:r>
          </a:p>
          <a:p>
            <a:pPr lvl="2"/>
            <a:r>
              <a:rPr lang="en-US" dirty="0" smtClean="0"/>
              <a:t>Importance of DS depends on its type.</a:t>
            </a:r>
          </a:p>
          <a:p>
            <a:pPr lvl="2"/>
            <a:r>
              <a:rPr lang="en-US" dirty="0" smtClean="0"/>
              <a:t>Importance of keyword match depends on index section.</a:t>
            </a:r>
          </a:p>
          <a:p>
            <a:pPr lvl="2"/>
            <a:r>
              <a:rPr lang="en-US" dirty="0" smtClean="0"/>
              <a:t>Lineage fan-out: favors DS with many reading jobs.</a:t>
            </a:r>
          </a:p>
          <a:p>
            <a:pPr lvl="2"/>
            <a:r>
              <a:rPr lang="en-US" dirty="0" smtClean="0"/>
              <a:t>A dataset that carries owner-sourced description is likely to be important.</a:t>
            </a:r>
            <a:endParaRPr lang="en-US" dirty="0"/>
          </a:p>
          <a:p>
            <a:r>
              <a:rPr lang="en-US" dirty="0" smtClean="0"/>
              <a:t>Team Dashboards</a:t>
            </a:r>
          </a:p>
          <a:p>
            <a:pPr lvl="1"/>
            <a:r>
              <a:rPr lang="en-US" dirty="0" smtClean="0"/>
              <a:t>one-stop shop for displaying all the DS generated by team along with metadata e.g. health metric.</a:t>
            </a:r>
          </a:p>
          <a:p>
            <a:pPr lvl="1"/>
            <a:r>
              <a:rPr lang="en-US" dirty="0" smtClean="0"/>
              <a:t>Provides means to monitor datasets and fire alerts.</a:t>
            </a:r>
          </a:p>
        </p:txBody>
      </p:sp>
    </p:spTree>
    <p:extLst>
      <p:ext uri="{BB962C8B-B14F-4D97-AF65-F5344CB8AC3E}">
        <p14:creationId xmlns:p14="http://schemas.microsoft.com/office/powerpoint/2010/main" val="153234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722"/>
          </a:xfrm>
        </p:spPr>
        <p:txBody>
          <a:bodyPr>
            <a:noAutofit/>
          </a:bodyPr>
          <a:lstStyle/>
          <a:p>
            <a:r>
              <a:rPr lang="en-US" sz="4000" b="1" u="sng" dirty="0" smtClean="0"/>
              <a:t>Lessons learned</a:t>
            </a:r>
            <a:endParaRPr lang="en-US" sz="4000" b="1" u="sng" dirty="0"/>
          </a:p>
        </p:txBody>
      </p:sp>
      <p:sp>
        <p:nvSpPr>
          <p:cNvPr id="3" name="Content Placeholder 2"/>
          <p:cNvSpPr>
            <a:spLocks noGrp="1"/>
          </p:cNvSpPr>
          <p:nvPr>
            <p:ph idx="1"/>
          </p:nvPr>
        </p:nvSpPr>
        <p:spPr>
          <a:xfrm>
            <a:off x="838200" y="983848"/>
            <a:ext cx="10515600" cy="5193115"/>
          </a:xfrm>
        </p:spPr>
        <p:txBody>
          <a:bodyPr>
            <a:normAutofit lnSpcReduction="10000"/>
          </a:bodyPr>
          <a:lstStyle/>
          <a:p>
            <a:r>
              <a:rPr lang="en-US" dirty="0" smtClean="0"/>
              <a:t>Evolve as you go</a:t>
            </a:r>
          </a:p>
          <a:p>
            <a:pPr lvl="1"/>
            <a:r>
              <a:rPr lang="en-US" dirty="0" smtClean="0"/>
              <a:t>Several new use cases arose e.g. re-find dataset, audit protocol buffer, understand legacy code etc.</a:t>
            </a:r>
          </a:p>
          <a:p>
            <a:r>
              <a:rPr lang="en-US" dirty="0" smtClean="0"/>
              <a:t>Use domain-specific signals for ranking</a:t>
            </a:r>
          </a:p>
          <a:p>
            <a:pPr lvl="1"/>
            <a:r>
              <a:rPr lang="en-US" dirty="0" smtClean="0"/>
              <a:t>Provenance relationship provide a strong domain specific ranking signal.</a:t>
            </a:r>
          </a:p>
          <a:p>
            <a:r>
              <a:rPr lang="en-US" dirty="0" smtClean="0"/>
              <a:t>Expect and handle unusual datasets</a:t>
            </a:r>
          </a:p>
          <a:p>
            <a:r>
              <a:rPr lang="en-US" dirty="0" smtClean="0"/>
              <a:t>Export data as required</a:t>
            </a:r>
          </a:p>
          <a:p>
            <a:pPr lvl="1"/>
            <a:r>
              <a:rPr lang="en-US" dirty="0" smtClean="0"/>
              <a:t>Export the catalog data to a suitably specialized engine , if required.</a:t>
            </a:r>
          </a:p>
          <a:p>
            <a:r>
              <a:rPr lang="en-US" dirty="0" smtClean="0"/>
              <a:t>Ensure recoverability</a:t>
            </a:r>
          </a:p>
          <a:p>
            <a:pPr lvl="1"/>
            <a:r>
              <a:rPr lang="en-US" dirty="0" smtClean="0"/>
              <a:t>BigTable retains snapshots over several days.</a:t>
            </a:r>
          </a:p>
          <a:p>
            <a:pPr lvl="1"/>
            <a:r>
              <a:rPr lang="en-US" dirty="0" smtClean="0"/>
              <a:t>Dedicated process to snapshot high-value dataset in a separate catalog.</a:t>
            </a:r>
          </a:p>
          <a:p>
            <a:pPr lvl="1"/>
            <a:r>
              <a:rPr lang="en-US" dirty="0" smtClean="0"/>
              <a:t>Another process to replicate metadata that  powers profile page.</a:t>
            </a:r>
          </a:p>
          <a:p>
            <a:pPr lvl="1"/>
            <a:r>
              <a:rPr lang="en-US" dirty="0" smtClean="0"/>
              <a:t>Use Goods dataset monitoring service for catalog itself.</a:t>
            </a:r>
            <a:endParaRPr lang="en-US" dirty="0"/>
          </a:p>
        </p:txBody>
      </p:sp>
    </p:spTree>
    <p:extLst>
      <p:ext uri="{BB962C8B-B14F-4D97-AF65-F5344CB8AC3E}">
        <p14:creationId xmlns:p14="http://schemas.microsoft.com/office/powerpoint/2010/main" val="82505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6125"/>
          </a:xfrm>
        </p:spPr>
        <p:txBody>
          <a:bodyPr>
            <a:noAutofit/>
          </a:bodyPr>
          <a:lstStyle/>
          <a:p>
            <a:r>
              <a:rPr lang="en-US" sz="4000" b="1" u="sng" dirty="0" smtClean="0"/>
              <a:t>Related work</a:t>
            </a:r>
            <a:endParaRPr lang="en-US" sz="4000" b="1" u="sng" dirty="0"/>
          </a:p>
        </p:txBody>
      </p:sp>
      <p:sp>
        <p:nvSpPr>
          <p:cNvPr id="3" name="Content Placeholder 2"/>
          <p:cNvSpPr>
            <a:spLocks noGrp="1"/>
          </p:cNvSpPr>
          <p:nvPr>
            <p:ph idx="1"/>
          </p:nvPr>
        </p:nvSpPr>
        <p:spPr>
          <a:xfrm>
            <a:off x="838200" y="891250"/>
            <a:ext cx="10515600" cy="5285713"/>
          </a:xfrm>
        </p:spPr>
        <p:txBody>
          <a:bodyPr/>
          <a:lstStyle/>
          <a:p>
            <a:r>
              <a:rPr lang="en-US" dirty="0" smtClean="0"/>
              <a:t>Data-lake management of IBM is similar to Goods</a:t>
            </a:r>
          </a:p>
          <a:p>
            <a:r>
              <a:rPr lang="en-US" dirty="0" smtClean="0"/>
              <a:t>Goods can be thought as concrete implementation of Dataspace</a:t>
            </a:r>
          </a:p>
          <a:p>
            <a:r>
              <a:rPr lang="en-US" dirty="0" smtClean="0"/>
              <a:t>Datahub is a version-management system for datasets. Similar in spirit to SVN for codes.</a:t>
            </a:r>
          </a:p>
          <a:p>
            <a:r>
              <a:rPr lang="en-US" dirty="0" smtClean="0"/>
              <a:t>Spyglass and Propeller are search systems but unlike Goods they are on single storage system.</a:t>
            </a:r>
          </a:p>
          <a:p>
            <a:r>
              <a:rPr lang="en-US" dirty="0" smtClean="0"/>
              <a:t>Examples of provenance management tools are PASS and Trio. But unlike Goods they assume provenance information is given or can be retrieved by some other tools.</a:t>
            </a:r>
            <a:endParaRPr lang="en-US" dirty="0"/>
          </a:p>
        </p:txBody>
      </p:sp>
    </p:spTree>
    <p:extLst>
      <p:ext uri="{BB962C8B-B14F-4D97-AF65-F5344CB8AC3E}">
        <p14:creationId xmlns:p14="http://schemas.microsoft.com/office/powerpoint/2010/main" val="1804540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5574"/>
          </a:xfrm>
        </p:spPr>
        <p:txBody>
          <a:bodyPr>
            <a:normAutofit fontScale="90000"/>
          </a:bodyPr>
          <a:lstStyle/>
          <a:p>
            <a:r>
              <a:rPr lang="en-US" b="1" u="sng" dirty="0" smtClean="0"/>
              <a:t>Conclusion and future work</a:t>
            </a:r>
            <a:endParaRPr lang="en-US" b="1" u="sng" dirty="0"/>
          </a:p>
        </p:txBody>
      </p:sp>
      <p:sp>
        <p:nvSpPr>
          <p:cNvPr id="3" name="Content Placeholder 2"/>
          <p:cNvSpPr>
            <a:spLocks noGrp="1"/>
          </p:cNvSpPr>
          <p:nvPr>
            <p:ph idx="1"/>
          </p:nvPr>
        </p:nvSpPr>
        <p:spPr>
          <a:xfrm>
            <a:off x="838200" y="960700"/>
            <a:ext cx="10515600" cy="5216263"/>
          </a:xfrm>
        </p:spPr>
        <p:txBody>
          <a:bodyPr/>
          <a:lstStyle/>
          <a:p>
            <a:r>
              <a:rPr lang="en-US" dirty="0" smtClean="0"/>
              <a:t>Based on user’s feedback it appears that lots of work need to be done in search</a:t>
            </a:r>
          </a:p>
          <a:p>
            <a:r>
              <a:rPr lang="en-US" dirty="0" smtClean="0"/>
              <a:t>Integrating Goods with google knowledge graph will provide more information on missing metadata about a dataset.</a:t>
            </a:r>
          </a:p>
          <a:p>
            <a:r>
              <a:rPr lang="en-US" dirty="0" smtClean="0"/>
              <a:t>Exploring a combination of post-hoc and non post-hoc manner.</a:t>
            </a:r>
            <a:endParaRPr lang="en-US" dirty="0"/>
          </a:p>
        </p:txBody>
      </p:sp>
    </p:spTree>
    <p:extLst>
      <p:ext uri="{BB962C8B-B14F-4D97-AF65-F5344CB8AC3E}">
        <p14:creationId xmlns:p14="http://schemas.microsoft.com/office/powerpoint/2010/main" val="36767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0298"/>
          </a:xfrm>
        </p:spPr>
        <p:txBody>
          <a:bodyPr>
            <a:normAutofit fontScale="90000"/>
          </a:bodyPr>
          <a:lstStyle/>
          <a:p>
            <a:r>
              <a:rPr lang="en-US" b="1" u="sng" dirty="0" smtClean="0"/>
              <a:t>Abstract</a:t>
            </a:r>
            <a:endParaRPr lang="en-US" b="1" u="sng" dirty="0"/>
          </a:p>
        </p:txBody>
      </p:sp>
      <p:sp>
        <p:nvSpPr>
          <p:cNvPr id="3" name="Content Placeholder 2"/>
          <p:cNvSpPr>
            <a:spLocks noGrp="1"/>
          </p:cNvSpPr>
          <p:nvPr>
            <p:ph idx="1"/>
          </p:nvPr>
        </p:nvSpPr>
        <p:spPr>
          <a:xfrm>
            <a:off x="838200" y="1111170"/>
            <a:ext cx="10515600" cy="5065793"/>
          </a:xfrm>
        </p:spPr>
        <p:txBody>
          <a:bodyPr>
            <a:normAutofit/>
          </a:bodyPr>
          <a:lstStyle/>
          <a:p>
            <a:r>
              <a:rPr lang="en-US" dirty="0" smtClean="0"/>
              <a:t>Goods is a project to rethink how we organize structured datasets at scale in an environment where team uses diverse and their specific way to produce dataset and where no centralized system for storing and querying them.</a:t>
            </a:r>
          </a:p>
          <a:p>
            <a:endParaRPr lang="en-US" dirty="0" smtClean="0"/>
          </a:p>
          <a:p>
            <a:r>
              <a:rPr lang="en-US" dirty="0" smtClean="0"/>
              <a:t>What Goods does </a:t>
            </a:r>
            <a:r>
              <a:rPr lang="en-US" dirty="0" smtClean="0"/>
              <a:t>:</a:t>
            </a:r>
          </a:p>
          <a:p>
            <a:pPr lvl="1"/>
            <a:r>
              <a:rPr lang="en-US" dirty="0" smtClean="0"/>
              <a:t>it collects metadata (e.g. timestamp , owners etc.)</a:t>
            </a:r>
          </a:p>
          <a:p>
            <a:pPr lvl="1"/>
            <a:r>
              <a:rPr lang="en-US" dirty="0"/>
              <a:t>find relationships among datasets</a:t>
            </a:r>
            <a:r>
              <a:rPr lang="en-US" dirty="0" smtClean="0"/>
              <a:t>.</a:t>
            </a:r>
          </a:p>
          <a:p>
            <a:pPr lvl="1"/>
            <a:r>
              <a:rPr lang="en-US" dirty="0"/>
              <a:t>exposes it to engineers to find datasets within company, to monitor datasets, to annotate datasets and to analyze relationship between </a:t>
            </a:r>
            <a:r>
              <a:rPr lang="en-US" dirty="0" smtClean="0"/>
              <a:t>them</a:t>
            </a:r>
            <a:endParaRPr lang="en-US" dirty="0"/>
          </a:p>
        </p:txBody>
      </p:sp>
    </p:spTree>
    <p:extLst>
      <p:ext uri="{BB962C8B-B14F-4D97-AF65-F5344CB8AC3E}">
        <p14:creationId xmlns:p14="http://schemas.microsoft.com/office/powerpoint/2010/main" val="73371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1872"/>
          </a:xfrm>
        </p:spPr>
        <p:txBody>
          <a:bodyPr>
            <a:normAutofit fontScale="90000"/>
          </a:bodyPr>
          <a:lstStyle/>
          <a:p>
            <a:r>
              <a:rPr lang="en-US" b="1" u="sng" dirty="0" smtClean="0"/>
              <a:t>Introduction</a:t>
            </a:r>
            <a:endParaRPr lang="en-US" b="1"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98" y="1006475"/>
            <a:ext cx="11053823" cy="2350183"/>
          </a:xfrm>
        </p:spPr>
      </p:pic>
      <p:sp>
        <p:nvSpPr>
          <p:cNvPr id="3" name="TextBox 2"/>
          <p:cNvSpPr txBox="1"/>
          <p:nvPr/>
        </p:nvSpPr>
        <p:spPr>
          <a:xfrm>
            <a:off x="462024" y="3577550"/>
            <a:ext cx="10891776" cy="3539430"/>
          </a:xfrm>
          <a:prstGeom prst="rect">
            <a:avLst/>
          </a:prstGeom>
          <a:noFill/>
        </p:spPr>
        <p:txBody>
          <a:bodyPr wrap="square" rtlCol="0">
            <a:spAutoFit/>
          </a:bodyPr>
          <a:lstStyle/>
          <a:p>
            <a:pPr marL="457200" indent="-457200">
              <a:buFont typeface="Arial" charset="0"/>
              <a:buChar char="•"/>
            </a:pPr>
            <a:r>
              <a:rPr lang="en-US" sz="2000" dirty="0"/>
              <a:t>Large enterprises allow Data scientists and engineers to consume and generate data in an unfettered manner. As a result lots of data are generated. These data are assets and their management is imperative.</a:t>
            </a:r>
          </a:p>
          <a:p>
            <a:pPr marL="457200" indent="-457200">
              <a:buFont typeface="Arial" charset="0"/>
              <a:buChar char="•"/>
            </a:pPr>
            <a:r>
              <a:rPr lang="en-US" sz="2000" dirty="0"/>
              <a:t>Two ways to manage </a:t>
            </a:r>
            <a:r>
              <a:rPr lang="en-US" sz="2000" dirty="0" smtClean="0"/>
              <a:t>data:</a:t>
            </a:r>
          </a:p>
          <a:p>
            <a:pPr marL="914400" lvl="1" indent="-457200">
              <a:buFont typeface="Arial" charset="0"/>
              <a:buChar char="•"/>
            </a:pPr>
            <a:r>
              <a:rPr lang="en-US" dirty="0" smtClean="0"/>
              <a:t>EDM </a:t>
            </a:r>
            <a:r>
              <a:rPr lang="en-US" dirty="0"/>
              <a:t>(enterprise data management): necessitates stakeholders </a:t>
            </a:r>
            <a:r>
              <a:rPr lang="en-US" dirty="0" smtClean="0"/>
              <a:t>to </a:t>
            </a:r>
            <a:r>
              <a:rPr lang="en-US" dirty="0"/>
              <a:t>embrace its approach to publish, retrieve and integrate their datasets</a:t>
            </a:r>
            <a:r>
              <a:rPr lang="en-US" dirty="0" smtClean="0"/>
              <a:t>.</a:t>
            </a:r>
          </a:p>
          <a:p>
            <a:pPr marL="914400" lvl="1" indent="-457200">
              <a:buFont typeface="Arial" charset="0"/>
              <a:buChar char="•"/>
            </a:pPr>
            <a:r>
              <a:rPr lang="en-US" dirty="0"/>
              <a:t>Alternative is to enable complete freedom in generating and consuming datasets and find right data in post-hoc manner. Goods is such a post-hoc </a:t>
            </a:r>
            <a:r>
              <a:rPr lang="en-US" dirty="0" smtClean="0"/>
              <a:t>system.</a:t>
            </a:r>
          </a:p>
          <a:p>
            <a:pPr marL="914400" lvl="1" indent="-457200">
              <a:buFont typeface="Arial" charset="0"/>
              <a:buChar char="•"/>
            </a:pPr>
            <a:r>
              <a:rPr lang="en-US" dirty="0"/>
              <a:t>Goods provide Dashboard, Datasets feature monitoring, Dataset provenance, search , profile page and facilitates annotating of datasets</a:t>
            </a:r>
            <a:r>
              <a:rPr lang="en-US" dirty="0" smtClean="0"/>
              <a:t>.</a:t>
            </a: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471101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618723"/>
          </a:xfrm>
        </p:spPr>
        <p:txBody>
          <a:bodyPr>
            <a:noAutofit/>
          </a:bodyPr>
          <a:lstStyle/>
          <a:p>
            <a:r>
              <a:rPr lang="en-US" sz="4000" b="1" u="sng" dirty="0" smtClean="0"/>
              <a:t>Challenges</a:t>
            </a:r>
            <a:endParaRPr lang="en-US" sz="4000" b="1" u="sng" dirty="0"/>
          </a:p>
        </p:txBody>
      </p:sp>
      <p:sp>
        <p:nvSpPr>
          <p:cNvPr id="3" name="Content Placeholder 2"/>
          <p:cNvSpPr>
            <a:spLocks noGrp="1"/>
          </p:cNvSpPr>
          <p:nvPr>
            <p:ph idx="1"/>
          </p:nvPr>
        </p:nvSpPr>
        <p:spPr>
          <a:xfrm>
            <a:off x="838200" y="983847"/>
            <a:ext cx="10515600" cy="5193116"/>
          </a:xfrm>
        </p:spPr>
        <p:txBody>
          <a:bodyPr>
            <a:normAutofit fontScale="85000" lnSpcReduction="10000"/>
          </a:bodyPr>
          <a:lstStyle/>
          <a:p>
            <a:r>
              <a:rPr lang="en-US" dirty="0" smtClean="0"/>
              <a:t>Scale : </a:t>
            </a:r>
            <a:endParaRPr lang="en-US" dirty="0" smtClean="0"/>
          </a:p>
          <a:p>
            <a:pPr lvl="1"/>
            <a:r>
              <a:rPr lang="en-US" dirty="0" smtClean="0"/>
              <a:t>Goods </a:t>
            </a:r>
            <a:r>
              <a:rPr lang="en-US" dirty="0" smtClean="0"/>
              <a:t>catalog indexes around 26 billion datasets excluding restricted , uninteresting datasets and normalizes path to reduce redundancy. </a:t>
            </a:r>
            <a:endParaRPr lang="en-US" dirty="0" smtClean="0"/>
          </a:p>
          <a:p>
            <a:pPr lvl="1"/>
            <a:r>
              <a:rPr lang="en-US" dirty="0"/>
              <a:t>“n-square” problem</a:t>
            </a:r>
          </a:p>
          <a:p>
            <a:r>
              <a:rPr lang="en-US" dirty="0" smtClean="0"/>
              <a:t>Variety: </a:t>
            </a:r>
          </a:p>
          <a:p>
            <a:pPr lvl="1"/>
            <a:r>
              <a:rPr lang="en-US" dirty="0" smtClean="0"/>
              <a:t>Datasets are stored in many formats (txt, csv etc.) and storage systems (GFS, DB servers etc.). </a:t>
            </a:r>
          </a:p>
          <a:p>
            <a:pPr lvl="1"/>
            <a:r>
              <a:rPr lang="en-US" dirty="0" smtClean="0"/>
              <a:t>Prioritize datasets as cost of metadata extraction varies a lot with type and size of dataset</a:t>
            </a:r>
          </a:p>
          <a:p>
            <a:r>
              <a:rPr lang="en-US" dirty="0" smtClean="0"/>
              <a:t>Churn </a:t>
            </a:r>
            <a:r>
              <a:rPr lang="en-US" dirty="0" smtClean="0"/>
              <a:t>of the catalog entries: </a:t>
            </a:r>
            <a:endParaRPr lang="en-US" dirty="0" smtClean="0"/>
          </a:p>
          <a:p>
            <a:pPr lvl="1"/>
            <a:r>
              <a:rPr lang="en-US" dirty="0" smtClean="0"/>
              <a:t>5</a:t>
            </a:r>
            <a:r>
              <a:rPr lang="en-US" dirty="0" smtClean="0"/>
              <a:t>% of datasets are deleted and added everyday</a:t>
            </a:r>
            <a:r>
              <a:rPr lang="en-US" dirty="0" smtClean="0"/>
              <a:t>.</a:t>
            </a:r>
          </a:p>
          <a:p>
            <a:pPr lvl="1"/>
            <a:r>
              <a:rPr lang="en-US" dirty="0" smtClean="0"/>
              <a:t>Prioritize datasets. Ignore transient datasets unless it serves as a link between non-transient datasets.</a:t>
            </a:r>
          </a:p>
          <a:p>
            <a:r>
              <a:rPr lang="en-US" dirty="0"/>
              <a:t>Uncertainty of metadata </a:t>
            </a:r>
            <a:r>
              <a:rPr lang="en-US" dirty="0" smtClean="0"/>
              <a:t>discovery:</a:t>
            </a:r>
          </a:p>
          <a:p>
            <a:pPr lvl="1"/>
            <a:r>
              <a:rPr lang="en-US" dirty="0" smtClean="0"/>
              <a:t>Dataset </a:t>
            </a:r>
            <a:r>
              <a:rPr lang="en-US" dirty="0"/>
              <a:t>itself does not reference the specific protocol buffer that describes its content</a:t>
            </a:r>
            <a:r>
              <a:rPr lang="en-US" dirty="0" smtClean="0"/>
              <a:t>.</a:t>
            </a:r>
          </a:p>
          <a:p>
            <a:pPr lvl="1"/>
            <a:r>
              <a:rPr lang="en-US" dirty="0"/>
              <a:t>Goods tries to uncover this implicit association through several signals which are inherently </a:t>
            </a:r>
            <a:r>
              <a:rPr lang="en-US" dirty="0" smtClean="0"/>
              <a:t>ambiguous.</a:t>
            </a:r>
            <a:endParaRPr lang="en-US" dirty="0"/>
          </a:p>
        </p:txBody>
      </p:sp>
    </p:spTree>
    <p:extLst>
      <p:ext uri="{BB962C8B-B14F-4D97-AF65-F5344CB8AC3E}">
        <p14:creationId xmlns:p14="http://schemas.microsoft.com/office/powerpoint/2010/main" val="63588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19"/>
          </a:xfrm>
        </p:spPr>
        <p:txBody>
          <a:bodyPr>
            <a:normAutofit fontScale="90000"/>
          </a:bodyPr>
          <a:lstStyle/>
          <a:p>
            <a:r>
              <a:rPr lang="en-US" smtClean="0"/>
              <a:t/>
            </a:r>
            <a:br>
              <a:rPr lang="en-US" smtClean="0"/>
            </a:br>
            <a:endParaRPr lang="en-US"/>
          </a:p>
        </p:txBody>
      </p:sp>
      <p:sp>
        <p:nvSpPr>
          <p:cNvPr id="3" name="Content Placeholder 2"/>
          <p:cNvSpPr>
            <a:spLocks noGrp="1"/>
          </p:cNvSpPr>
          <p:nvPr>
            <p:ph idx="1"/>
          </p:nvPr>
        </p:nvSpPr>
        <p:spPr>
          <a:xfrm>
            <a:off x="838200" y="0"/>
            <a:ext cx="10515600" cy="6858000"/>
          </a:xfrm>
        </p:spPr>
        <p:txBody>
          <a:bodyPr>
            <a:normAutofit/>
          </a:bodyPr>
          <a:lstStyle/>
          <a:p>
            <a:r>
              <a:rPr lang="en-US" dirty="0" smtClean="0"/>
              <a:t>Computing </a:t>
            </a:r>
            <a:r>
              <a:rPr lang="en-US" dirty="0" smtClean="0"/>
              <a:t>dataset importance: </a:t>
            </a:r>
            <a:endParaRPr lang="en-US" dirty="0" smtClean="0"/>
          </a:p>
          <a:p>
            <a:pPr lvl="1"/>
            <a:r>
              <a:rPr lang="en-US" dirty="0" smtClean="0"/>
              <a:t>what </a:t>
            </a:r>
            <a:r>
              <a:rPr lang="en-US" dirty="0" smtClean="0"/>
              <a:t>makes a dataset important is hard to answer. </a:t>
            </a:r>
            <a:endParaRPr lang="en-US" dirty="0" smtClean="0"/>
          </a:p>
          <a:p>
            <a:pPr lvl="1"/>
            <a:r>
              <a:rPr lang="en-US" dirty="0" smtClean="0"/>
              <a:t>Ranking </a:t>
            </a:r>
            <a:r>
              <a:rPr lang="en-US" dirty="0" smtClean="0"/>
              <a:t>in Goods </a:t>
            </a:r>
            <a:r>
              <a:rPr lang="en-US" dirty="0"/>
              <a:t>is significantly </a:t>
            </a:r>
            <a:r>
              <a:rPr lang="en-US" dirty="0" smtClean="0"/>
              <a:t>different </a:t>
            </a:r>
            <a:r>
              <a:rPr lang="en-US" dirty="0"/>
              <a:t>from the Web search </a:t>
            </a:r>
            <a:r>
              <a:rPr lang="en-US" dirty="0" smtClean="0"/>
              <a:t>setting (e.g. no anchor text </a:t>
            </a:r>
            <a:r>
              <a:rPr lang="en-US" dirty="0" smtClean="0"/>
              <a:t>here)</a:t>
            </a:r>
            <a:endParaRPr lang="en-US" dirty="0"/>
          </a:p>
          <a:p>
            <a:r>
              <a:rPr lang="en-US" dirty="0" smtClean="0"/>
              <a:t>Recovering </a:t>
            </a:r>
            <a:r>
              <a:rPr lang="en-US" dirty="0" smtClean="0"/>
              <a:t>DS semantics:  </a:t>
            </a:r>
            <a:endParaRPr lang="en-US" dirty="0" smtClean="0"/>
          </a:p>
          <a:p>
            <a:pPr lvl="1"/>
            <a:r>
              <a:rPr lang="en-US" dirty="0" smtClean="0"/>
              <a:t>Semantics </a:t>
            </a:r>
            <a:r>
              <a:rPr lang="en-US" dirty="0" smtClean="0"/>
              <a:t>information is extremely important for searching, ranking and describing </a:t>
            </a:r>
            <a:r>
              <a:rPr lang="en-US" dirty="0" smtClean="0"/>
              <a:t>DS.</a:t>
            </a:r>
          </a:p>
          <a:p>
            <a:pPr lvl="1"/>
            <a:r>
              <a:rPr lang="en-US" dirty="0" smtClean="0"/>
              <a:t>However</a:t>
            </a:r>
            <a:r>
              <a:rPr lang="en-US" dirty="0" smtClean="0"/>
              <a:t>, identifying the semantics from raw data is hard as there is rarely enough information in data to make this inference.</a:t>
            </a:r>
            <a:endParaRPr lang="en-US" dirty="0"/>
          </a:p>
        </p:txBody>
      </p:sp>
    </p:spTree>
    <p:extLst>
      <p:ext uri="{BB962C8B-B14F-4D97-AF65-F5344CB8AC3E}">
        <p14:creationId xmlns:p14="http://schemas.microsoft.com/office/powerpoint/2010/main" val="112906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6596"/>
          </a:xfrm>
        </p:spPr>
        <p:txBody>
          <a:bodyPr>
            <a:normAutofit fontScale="90000"/>
          </a:bodyPr>
          <a:lstStyle/>
          <a:p>
            <a:r>
              <a:rPr lang="en-US" b="1" u="sng" dirty="0" smtClean="0"/>
              <a:t>The Goods Catalog</a:t>
            </a:r>
            <a:endParaRPr lang="en-US" b="1" u="sng" dirty="0"/>
          </a:p>
        </p:txBody>
      </p:sp>
      <p:sp>
        <p:nvSpPr>
          <p:cNvPr id="3" name="Content Placeholder 2"/>
          <p:cNvSpPr>
            <a:spLocks noGrp="1"/>
          </p:cNvSpPr>
          <p:nvPr>
            <p:ph idx="1"/>
          </p:nvPr>
        </p:nvSpPr>
        <p:spPr>
          <a:xfrm>
            <a:off x="838200" y="1041722"/>
            <a:ext cx="10515600" cy="5135241"/>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catalog contains entry for each dataset that Goods discovers by crawling different storage system. </a:t>
            </a:r>
          </a:p>
          <a:p>
            <a:pPr marL="0" indent="0">
              <a:lnSpc>
                <a:spcPct val="100000"/>
              </a:lnSpc>
              <a:spcBef>
                <a:spcPts val="0"/>
              </a:spcBef>
              <a:buNone/>
              <a:defRPr/>
            </a:pPr>
            <a:r>
              <a:rPr lang="en-US" b="1" u="sng" dirty="0" smtClean="0"/>
              <a:t>Metadata</a:t>
            </a:r>
            <a:r>
              <a:rPr lang="en-US" b="1" dirty="0" smtClean="0"/>
              <a:t>: </a:t>
            </a:r>
            <a:r>
              <a:rPr lang="en-US" dirty="0"/>
              <a:t>Types of Metadata in Goods Catalog</a:t>
            </a:r>
            <a:r>
              <a:rPr lang="en-US" dirty="0" smtClean="0"/>
              <a:t>:</a:t>
            </a:r>
            <a:endParaRPr lang="en-US" dirty="0" smtClean="0"/>
          </a:p>
          <a:p>
            <a:pPr lvl="1">
              <a:lnSpc>
                <a:spcPct val="100000"/>
              </a:lnSpc>
              <a:spcBef>
                <a:spcPts val="0"/>
              </a:spcBef>
            </a:pPr>
            <a:r>
              <a:rPr lang="en-US" dirty="0" smtClean="0"/>
              <a:t>Basic </a:t>
            </a:r>
            <a:r>
              <a:rPr lang="en-US" dirty="0" smtClean="0"/>
              <a:t>metadata: It includes timestamp, file format, owners, size etc. </a:t>
            </a:r>
          </a:p>
          <a:p>
            <a:pPr lvl="1">
              <a:lnSpc>
                <a:spcPct val="100000"/>
              </a:lnSpc>
              <a:spcBef>
                <a:spcPts val="0"/>
              </a:spcBef>
            </a:pPr>
            <a:r>
              <a:rPr lang="en-US" dirty="0" smtClean="0"/>
              <a:t>Provenance: </a:t>
            </a:r>
            <a:endParaRPr lang="en-US" dirty="0" smtClean="0"/>
          </a:p>
          <a:p>
            <a:pPr lvl="2">
              <a:lnSpc>
                <a:spcPct val="100000"/>
              </a:lnSpc>
              <a:spcBef>
                <a:spcPts val="0"/>
              </a:spcBef>
            </a:pPr>
            <a:r>
              <a:rPr lang="en-US" dirty="0" smtClean="0"/>
              <a:t>Goods </a:t>
            </a:r>
            <a:r>
              <a:rPr lang="en-US" dirty="0" smtClean="0"/>
              <a:t>identify and populate the provenance info through analysis of production logs (which job reads each datasets). It then creates the transitive closure of the graph connecting datasets and </a:t>
            </a:r>
            <a:r>
              <a:rPr lang="en-US" dirty="0" smtClean="0"/>
              <a:t>jobs.</a:t>
            </a:r>
          </a:p>
          <a:p>
            <a:pPr lvl="2">
              <a:lnSpc>
                <a:spcPct val="100000"/>
              </a:lnSpc>
              <a:spcBef>
                <a:spcPts val="0"/>
              </a:spcBef>
            </a:pPr>
            <a:r>
              <a:rPr lang="en-US" dirty="0" smtClean="0"/>
              <a:t>As </a:t>
            </a:r>
            <a:r>
              <a:rPr lang="en-US" dirty="0" smtClean="0"/>
              <a:t>number of data access events in logs can be extremely high, there is a trade off between completeness of provenance associations and efficiency of processing</a:t>
            </a:r>
            <a:r>
              <a:rPr lang="en-US" dirty="0" smtClean="0"/>
              <a:t>.</a:t>
            </a:r>
          </a:p>
          <a:p>
            <a:pPr lvl="1">
              <a:lnSpc>
                <a:spcPct val="100000"/>
              </a:lnSpc>
              <a:spcBef>
                <a:spcPts val="0"/>
              </a:spcBef>
            </a:pPr>
            <a:r>
              <a:rPr lang="en-US" dirty="0" smtClean="0"/>
              <a:t>Schema:</a:t>
            </a:r>
          </a:p>
          <a:p>
            <a:pPr lvl="2">
              <a:lnSpc>
                <a:spcPct val="100000"/>
              </a:lnSpc>
              <a:spcBef>
                <a:spcPts val="0"/>
              </a:spcBef>
            </a:pPr>
            <a:r>
              <a:rPr lang="en-US" dirty="0"/>
              <a:t>Schema is another core type of metadata that helps us understand a dataset</a:t>
            </a:r>
            <a:r>
              <a:rPr lang="en-US" dirty="0" smtClean="0"/>
              <a:t>.</a:t>
            </a:r>
          </a:p>
          <a:p>
            <a:pPr lvl="2">
              <a:lnSpc>
                <a:spcPct val="100000"/>
              </a:lnSpc>
              <a:spcBef>
                <a:spcPts val="0"/>
              </a:spcBef>
            </a:pPr>
            <a:r>
              <a:rPr lang="en-US" dirty="0" smtClean="0"/>
              <a:t>Nearly </a:t>
            </a:r>
            <a:r>
              <a:rPr lang="en-US" dirty="0"/>
              <a:t>all records within structured datasets at Google are encoded as serialized protocol buffers.</a:t>
            </a:r>
            <a:endParaRPr lang="en-US" dirty="0"/>
          </a:p>
        </p:txBody>
      </p:sp>
    </p:spTree>
    <p:extLst>
      <p:ext uri="{BB962C8B-B14F-4D97-AF65-F5344CB8AC3E}">
        <p14:creationId xmlns:p14="http://schemas.microsoft.com/office/powerpoint/2010/main" val="117093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858000"/>
          </a:xfrm>
        </p:spPr>
        <p:txBody>
          <a:bodyPr>
            <a:normAutofit/>
          </a:bodyPr>
          <a:lstStyle/>
          <a:p>
            <a:r>
              <a:rPr lang="en-US" sz="2400" dirty="0" smtClean="0"/>
              <a:t>Content </a:t>
            </a:r>
            <a:r>
              <a:rPr lang="en-US" sz="2400" dirty="0" smtClean="0"/>
              <a:t>summary</a:t>
            </a:r>
            <a:r>
              <a:rPr lang="en-US" u="sng" dirty="0" smtClean="0"/>
              <a:t>: </a:t>
            </a:r>
            <a:endParaRPr lang="en-US" u="sng" dirty="0" smtClean="0"/>
          </a:p>
          <a:p>
            <a:pPr lvl="1"/>
            <a:r>
              <a:rPr lang="en-US" dirty="0" smtClean="0"/>
              <a:t>Goods finds</a:t>
            </a:r>
            <a:r>
              <a:rPr lang="en-US" dirty="0" smtClean="0"/>
              <a:t> </a:t>
            </a:r>
            <a:r>
              <a:rPr lang="en-US" dirty="0" smtClean="0"/>
              <a:t>most frequent tokens or tokens which can summarize the content. </a:t>
            </a:r>
            <a:endParaRPr lang="en-US" dirty="0" smtClean="0"/>
          </a:p>
          <a:p>
            <a:pPr lvl="1"/>
            <a:r>
              <a:rPr lang="en-US" dirty="0" smtClean="0"/>
              <a:t>Goods </a:t>
            </a:r>
            <a:r>
              <a:rPr lang="en-US" dirty="0" smtClean="0"/>
              <a:t>also collects fingerprint which can be used to find if contents of two datasets are similar.  Two important algorithm used </a:t>
            </a:r>
            <a:r>
              <a:rPr lang="en-US" dirty="0" smtClean="0"/>
              <a:t>are</a:t>
            </a:r>
            <a:r>
              <a:rPr lang="en-US" dirty="0" smtClean="0"/>
              <a:t>: </a:t>
            </a:r>
            <a:r>
              <a:rPr lang="en-US" dirty="0"/>
              <a:t>HyperLogLog algorithm</a:t>
            </a:r>
            <a:r>
              <a:rPr lang="en-US" dirty="0" smtClean="0"/>
              <a:t> </a:t>
            </a:r>
            <a:r>
              <a:rPr lang="en-US" dirty="0" smtClean="0"/>
              <a:t>and </a:t>
            </a:r>
            <a:r>
              <a:rPr lang="en-US" dirty="0" smtClean="0"/>
              <a:t>Locality sensitive hashing</a:t>
            </a:r>
            <a:r>
              <a:rPr lang="en-US" dirty="0" smtClean="0"/>
              <a:t>.</a:t>
            </a:r>
          </a:p>
          <a:p>
            <a:r>
              <a:rPr lang="en-US" sz="2400" dirty="0"/>
              <a:t>User provided annotations </a:t>
            </a:r>
            <a:r>
              <a:rPr lang="en-US" dirty="0"/>
              <a:t>: </a:t>
            </a:r>
            <a:endParaRPr lang="en-US" dirty="0" smtClean="0"/>
          </a:p>
          <a:p>
            <a:pPr lvl="1"/>
            <a:r>
              <a:rPr lang="en-US" dirty="0" smtClean="0"/>
              <a:t>These </a:t>
            </a:r>
            <a:r>
              <a:rPr lang="en-US" dirty="0"/>
              <a:t>descriptions are helpful in ranking and filtering of datasets</a:t>
            </a:r>
            <a:r>
              <a:rPr lang="en-US" dirty="0" smtClean="0"/>
              <a:t>.</a:t>
            </a:r>
          </a:p>
          <a:p>
            <a:r>
              <a:rPr lang="en-US" sz="2400" dirty="0" smtClean="0"/>
              <a:t>Semantics:</a:t>
            </a:r>
          </a:p>
          <a:p>
            <a:pPr lvl="1"/>
            <a:r>
              <a:rPr lang="en-US" dirty="0"/>
              <a:t>Goods combine several noisy signals to derive metadata about semantics</a:t>
            </a:r>
            <a:r>
              <a:rPr lang="en-US" dirty="0" smtClean="0"/>
              <a:t>.</a:t>
            </a:r>
          </a:p>
          <a:p>
            <a:pPr lvl="1"/>
            <a:r>
              <a:rPr lang="en-US" dirty="0" smtClean="0"/>
              <a:t>For example: </a:t>
            </a:r>
            <a:r>
              <a:rPr lang="en-US" dirty="0"/>
              <a:t>Goods can examine the source code that defines the protocol buffer and extract any of the attached comments. </a:t>
            </a:r>
            <a:endParaRPr lang="en-US" dirty="0" smtClean="0"/>
          </a:p>
          <a:p>
            <a:r>
              <a:rPr lang="en-US" sz="2400" dirty="0"/>
              <a:t>Other metadata that Goods collect </a:t>
            </a:r>
            <a:r>
              <a:rPr lang="en-US" sz="2400" dirty="0" smtClean="0"/>
              <a:t>are </a:t>
            </a:r>
            <a:r>
              <a:rPr lang="en-US" sz="2400" dirty="0"/>
              <a:t>id of teams that own dataset, description of project to which dataset belongs and history of changes of metadata of the dataset</a:t>
            </a:r>
            <a:r>
              <a:rPr lang="en-US" sz="2400" dirty="0" smtClean="0"/>
              <a:t>.</a:t>
            </a:r>
          </a:p>
          <a:p>
            <a:r>
              <a:rPr lang="en-US" sz="2400" dirty="0"/>
              <a:t>Finally,  Goods allows other teams to add their own types of metadata.</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553133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u="sng" dirty="0" smtClean="0"/>
              <a:t>Organizing datasets into clusters: </a:t>
            </a:r>
            <a:endParaRPr lang="en-US" b="1" u="sng" dirty="0" smtClean="0"/>
          </a:p>
          <a:p>
            <a:pPr>
              <a:lnSpc>
                <a:spcPct val="100000"/>
              </a:lnSpc>
              <a:spcBef>
                <a:spcPts val="0"/>
              </a:spcBef>
              <a:defRPr/>
            </a:pPr>
            <a:r>
              <a:rPr lang="en-US" dirty="0" smtClean="0"/>
              <a:t>We often see different versions of datasets are generated regularly, DS are replicated across data centers, DS are sharded into smaller datasets for faster loading and so on. </a:t>
            </a:r>
          </a:p>
          <a:p>
            <a:pPr>
              <a:lnSpc>
                <a:spcPct val="100000"/>
              </a:lnSpc>
              <a:spcBef>
                <a:spcPts val="0"/>
              </a:spcBef>
              <a:defRPr/>
            </a:pPr>
            <a:r>
              <a:rPr lang="en-US" dirty="0" smtClean="0"/>
              <a:t>Identifying </a:t>
            </a:r>
            <a:r>
              <a:rPr lang="en-US" dirty="0" smtClean="0"/>
              <a:t>natural clustering helps us </a:t>
            </a:r>
            <a:r>
              <a:rPr lang="en-US" dirty="0" smtClean="0"/>
              <a:t>to</a:t>
            </a:r>
          </a:p>
          <a:p>
            <a:pPr lvl="1">
              <a:lnSpc>
                <a:spcPct val="100000"/>
              </a:lnSpc>
              <a:spcBef>
                <a:spcPts val="0"/>
              </a:spcBef>
              <a:defRPr/>
            </a:pPr>
            <a:r>
              <a:rPr lang="en-US" dirty="0" smtClean="0"/>
              <a:t>provide </a:t>
            </a:r>
            <a:r>
              <a:rPr lang="en-US" dirty="0" smtClean="0"/>
              <a:t>logical-level abstraction </a:t>
            </a:r>
            <a:endParaRPr lang="en-US" dirty="0" smtClean="0"/>
          </a:p>
          <a:p>
            <a:pPr lvl="1">
              <a:lnSpc>
                <a:spcPct val="100000"/>
              </a:lnSpc>
              <a:spcBef>
                <a:spcPts val="0"/>
              </a:spcBef>
              <a:defRPr/>
            </a:pPr>
            <a:r>
              <a:rPr lang="en-US" dirty="0" smtClean="0"/>
              <a:t>save </a:t>
            </a:r>
            <a:r>
              <a:rPr lang="en-US" dirty="0" smtClean="0"/>
              <a:t>cost of metadata </a:t>
            </a:r>
            <a:r>
              <a:rPr lang="en-US" dirty="0" smtClean="0"/>
              <a:t>extraction</a:t>
            </a:r>
            <a:endParaRPr lang="en-US" dirty="0" smtClean="0"/>
          </a:p>
          <a:p>
            <a:r>
              <a:rPr lang="en-US" dirty="0" smtClean="0"/>
              <a:t>The paths </a:t>
            </a:r>
            <a:r>
              <a:rPr lang="en-US" dirty="0"/>
              <a:t>of the datasets often give </a:t>
            </a:r>
            <a:r>
              <a:rPr lang="en-US" dirty="0" smtClean="0"/>
              <a:t>hints on how </a:t>
            </a:r>
            <a:r>
              <a:rPr lang="en-US" dirty="0"/>
              <a:t>to cluster </a:t>
            </a:r>
            <a:r>
              <a:rPr lang="en-US" dirty="0" smtClean="0"/>
              <a:t>them. Let /dataset/2015-10-10/</a:t>
            </a:r>
            <a:r>
              <a:rPr lang="en-US" dirty="0" err="1" smtClean="0"/>
              <a:t>daily_scan</a:t>
            </a:r>
            <a:r>
              <a:rPr lang="en-US" dirty="0" smtClean="0"/>
              <a:t> </a:t>
            </a:r>
            <a:r>
              <a:rPr lang="en-US" dirty="0"/>
              <a:t>be </a:t>
            </a:r>
            <a:r>
              <a:rPr lang="en-US" dirty="0" smtClean="0"/>
              <a:t>the path </a:t>
            </a:r>
            <a:r>
              <a:rPr lang="en-US" dirty="0"/>
              <a:t>for one of </a:t>
            </a:r>
            <a:r>
              <a:rPr lang="en-US" dirty="0" smtClean="0"/>
              <a:t>the instances of DS.  </a:t>
            </a:r>
          </a:p>
          <a:p>
            <a:pPr lvl="1"/>
            <a:r>
              <a:rPr lang="en-US" dirty="0"/>
              <a:t>/dataset /2015-10-&lt;day&gt;/</a:t>
            </a:r>
            <a:r>
              <a:rPr lang="en-US" dirty="0" smtClean="0"/>
              <a:t>daily_scan</a:t>
            </a:r>
            <a:r>
              <a:rPr lang="en-US" dirty="0"/>
              <a:t> </a:t>
            </a:r>
            <a:r>
              <a:rPr lang="en-US" dirty="0" smtClean="0"/>
              <a:t>represents all instances from </a:t>
            </a:r>
            <a:r>
              <a:rPr lang="en-US" dirty="0"/>
              <a:t>O</a:t>
            </a:r>
            <a:r>
              <a:rPr lang="en-US" dirty="0" smtClean="0"/>
              <a:t>ctober 2015</a:t>
            </a:r>
            <a:r>
              <a:rPr lang="en-US" dirty="0" smtClean="0"/>
              <a:t>.</a:t>
            </a:r>
          </a:p>
          <a:p>
            <a:pPr lvl="1"/>
            <a:r>
              <a:rPr lang="en-US" sz="2400" dirty="0" smtClean="0"/>
              <a:t>/</a:t>
            </a:r>
            <a:r>
              <a:rPr lang="en-US" sz="2400" dirty="0"/>
              <a:t>dataset/2015-&lt;month&gt;-&lt;day&gt;/</a:t>
            </a:r>
            <a:r>
              <a:rPr lang="en-US" sz="2400" dirty="0" smtClean="0"/>
              <a:t>daily_scan</a:t>
            </a:r>
            <a:r>
              <a:rPr lang="en-US" sz="2400" dirty="0"/>
              <a:t> </a:t>
            </a:r>
            <a:r>
              <a:rPr lang="en-US" sz="2400" dirty="0" smtClean="0"/>
              <a:t>represents all instances from year </a:t>
            </a:r>
            <a:r>
              <a:rPr lang="en-US" sz="2400" dirty="0" smtClean="0"/>
              <a:t>2015.</a:t>
            </a:r>
            <a:endParaRPr lang="en-US" dirty="0"/>
          </a:p>
          <a:p>
            <a:r>
              <a:rPr lang="en-US" dirty="0" smtClean="0"/>
              <a:t>By </a:t>
            </a:r>
            <a:r>
              <a:rPr lang="en-US" dirty="0" smtClean="0"/>
              <a:t>composing hierarchies along different dimensions we can construct granularity semi-lattice and each node can be thought of as a clustering choice. </a:t>
            </a:r>
            <a:endParaRPr lang="en-US" sz="2800" dirty="0" smtClean="0"/>
          </a:p>
        </p:txBody>
      </p:sp>
    </p:spTree>
    <p:extLst>
      <p:ext uri="{BB962C8B-B14F-4D97-AF65-F5344CB8AC3E}">
        <p14:creationId xmlns:p14="http://schemas.microsoft.com/office/powerpoint/2010/main" val="120159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033" y="0"/>
            <a:ext cx="11250592" cy="2176041"/>
          </a:xfrm>
        </p:spPr>
      </p:pic>
      <p:sp>
        <p:nvSpPr>
          <p:cNvPr id="7" name="TextBox 6"/>
          <p:cNvSpPr txBox="1"/>
          <p:nvPr/>
        </p:nvSpPr>
        <p:spPr>
          <a:xfrm>
            <a:off x="601883" y="2349660"/>
            <a:ext cx="11273741" cy="2092881"/>
          </a:xfrm>
          <a:prstGeom prst="rect">
            <a:avLst/>
          </a:prstGeom>
          <a:noFill/>
        </p:spPr>
        <p:txBody>
          <a:bodyPr wrap="square" rtlCol="0">
            <a:spAutoFit/>
          </a:bodyPr>
          <a:lstStyle/>
          <a:p>
            <a:pPr marL="457200" indent="-457200">
              <a:buFont typeface="Arial" charset="0"/>
              <a:buChar char="•"/>
            </a:pPr>
            <a:r>
              <a:rPr lang="en-US" sz="2600" dirty="0" smtClean="0"/>
              <a:t>Above </a:t>
            </a:r>
            <a:r>
              <a:rPr lang="en-US" sz="2600" dirty="0"/>
              <a:t>figure shows an example of such </a:t>
            </a:r>
            <a:r>
              <a:rPr lang="en-US" sz="2600" dirty="0" smtClean="0"/>
              <a:t>semi-lattice obtained by composing two hierarchies , along date and version number</a:t>
            </a:r>
            <a:r>
              <a:rPr lang="en-US" sz="2600" dirty="0" smtClean="0"/>
              <a:t>.</a:t>
            </a:r>
          </a:p>
          <a:p>
            <a:pPr marL="457200" indent="-457200">
              <a:buFont typeface="Arial" charset="0"/>
              <a:buChar char="•"/>
            </a:pPr>
            <a:r>
              <a:rPr lang="en-US" sz="2600" dirty="0" smtClean="0"/>
              <a:t>Goods </a:t>
            </a:r>
            <a:r>
              <a:rPr lang="en-US" sz="2600" dirty="0" smtClean="0"/>
              <a:t>cluster on top-most element to keep number of cluster entries low.</a:t>
            </a:r>
          </a:p>
          <a:p>
            <a:pPr marL="457200" indent="-457200">
              <a:buFont typeface="Arial" charset="0"/>
              <a:buChar char="•"/>
            </a:pPr>
            <a:r>
              <a:rPr lang="en-US" sz="2600" dirty="0" smtClean="0"/>
              <a:t>Metadata </a:t>
            </a:r>
            <a:r>
              <a:rPr lang="en-US" sz="2600" dirty="0" smtClean="0"/>
              <a:t>of a cluster is obtained by aggregating the metadata of individual member</a:t>
            </a:r>
            <a:r>
              <a:rPr lang="en-US" sz="2600" dirty="0" smtClean="0"/>
              <a:t>.</a:t>
            </a:r>
            <a:endParaRPr lang="en-US" sz="2600" dirty="0" smtClean="0"/>
          </a:p>
        </p:txBody>
      </p:sp>
    </p:spTree>
    <p:extLst>
      <p:ext uri="{BB962C8B-B14F-4D97-AF65-F5344CB8AC3E}">
        <p14:creationId xmlns:p14="http://schemas.microsoft.com/office/powerpoint/2010/main" val="2016813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1475</Words>
  <Application>Microsoft Macintosh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Calibri Light</vt:lpstr>
      <vt:lpstr>Arial</vt:lpstr>
      <vt:lpstr>Office Theme</vt:lpstr>
      <vt:lpstr>Summary of Goods</vt:lpstr>
      <vt:lpstr>Abstract</vt:lpstr>
      <vt:lpstr>Introduction</vt:lpstr>
      <vt:lpstr>Challenges</vt:lpstr>
      <vt:lpstr> </vt:lpstr>
      <vt:lpstr>The Goods Catalog</vt:lpstr>
      <vt:lpstr>PowerPoint Presentation</vt:lpstr>
      <vt:lpstr>PowerPoint Presentation</vt:lpstr>
      <vt:lpstr>PowerPoint Presentation</vt:lpstr>
      <vt:lpstr>Backend Implementation</vt:lpstr>
      <vt:lpstr>PowerPoint Presentation</vt:lpstr>
      <vt:lpstr>Front end</vt:lpstr>
      <vt:lpstr>Lessons learned</vt:lpstr>
      <vt:lpstr>Related work</vt:lpstr>
      <vt:lpstr>Conclusion and future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Goods</dc:title>
  <dc:creator>Ashwini Anand</dc:creator>
  <cp:lastModifiedBy>Ashwini Anand</cp:lastModifiedBy>
  <cp:revision>236</cp:revision>
  <dcterms:created xsi:type="dcterms:W3CDTF">2017-01-25T09:06:04Z</dcterms:created>
  <dcterms:modified xsi:type="dcterms:W3CDTF">2017-02-02T12:18:57Z</dcterms:modified>
</cp:coreProperties>
</file>