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2" autoAdjust="0"/>
    <p:restoredTop sz="94660"/>
  </p:normalViewPr>
  <p:slideViewPr>
    <p:cSldViewPr snapToGrid="0">
      <p:cViewPr varScale="1">
        <p:scale>
          <a:sx n="71" d="100"/>
          <a:sy n="71" d="100"/>
        </p:scale>
        <p:origin x="4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81C5C-C12F-495B-9445-C1D6C07F4B38}" type="datetimeFigureOut">
              <a:rPr lang="en-IN" smtClean="0"/>
              <a:pPr/>
              <a:t>03-04-2023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DB94C-6FFC-4E11-971D-D734FBBED298}" type="slidenum">
              <a:rPr lang="en-IN" smtClean="0"/>
              <a:pPr/>
              <a:t>‹#›</a:t>
            </a:fld>
            <a:endParaRPr lang="en-IN"/>
          </a:p>
        </p:txBody>
      </p:sp>
    </p:spTree>
    <p:extLst>
      <p:ext uri="{BB962C8B-B14F-4D97-AF65-F5344CB8AC3E}">
        <p14:creationId xmlns:p14="http://schemas.microsoft.com/office/powerpoint/2010/main" val="2281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45507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128066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4972B6-9915-48E6-9903-C6DF77AAE496}"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150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537784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2012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148779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112394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156089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405681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146316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60565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73966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40238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50906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93289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410074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51C27D-F77E-41E5-830F-D282705896B1}" type="datetimeFigureOut">
              <a:rPr lang="en-IN" smtClean="0"/>
              <a:pPr/>
              <a:t>03-04-2023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4972B6-9915-48E6-9903-C6DF77AAE496}" type="slidenum">
              <a:rPr lang="en-IN" smtClean="0"/>
              <a:pPr/>
              <a:t>‹#›</a:t>
            </a:fld>
            <a:endParaRPr lang="en-IN"/>
          </a:p>
        </p:txBody>
      </p:sp>
    </p:spTree>
    <p:extLst>
      <p:ext uri="{BB962C8B-B14F-4D97-AF65-F5344CB8AC3E}">
        <p14:creationId xmlns:p14="http://schemas.microsoft.com/office/powerpoint/2010/main" val="14061877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8592" y="1102010"/>
            <a:ext cx="9487173" cy="2262781"/>
          </a:xfrm>
        </p:spPr>
        <p:txBody>
          <a:bodyPr>
            <a:normAutofit/>
          </a:bodyPr>
          <a:lstStyle/>
          <a:p>
            <a:r>
              <a:rPr lang="en-IN" sz="6000" b="1" dirty="0"/>
              <a:t>Control Flow Statements</a:t>
            </a:r>
          </a:p>
        </p:txBody>
      </p:sp>
    </p:spTree>
    <p:extLst>
      <p:ext uri="{BB962C8B-B14F-4D97-AF65-F5344CB8AC3E}">
        <p14:creationId xmlns:p14="http://schemas.microsoft.com/office/powerpoint/2010/main" val="341018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2764" y="761999"/>
            <a:ext cx="9481848" cy="5417127"/>
          </a:xfrm>
        </p:spPr>
        <p:txBody>
          <a:bodyPr>
            <a:normAutofit lnSpcReduction="10000"/>
          </a:bodyPr>
          <a:lstStyle/>
          <a:p>
            <a:pPr marL="0" indent="0">
              <a:buNone/>
            </a:pPr>
            <a:r>
              <a:rPr lang="en-IN" sz="2400" b="1" dirty="0">
                <a:solidFill>
                  <a:schemeClr val="accent1">
                    <a:lumMod val="75000"/>
                  </a:schemeClr>
                </a:solidFill>
                <a:latin typeface="Calibri" panose="020F0502020204030204" pitchFamily="34" charset="0"/>
                <a:cs typeface="Calibri" panose="020F0502020204030204" pitchFamily="34" charset="0"/>
              </a:rPr>
              <a:t>iii. </a:t>
            </a:r>
            <a:r>
              <a:rPr lang="en-IN" sz="2400" b="1" dirty="0">
                <a:latin typeface="Calibri" panose="020F0502020204030204" pitchFamily="34" charset="0"/>
                <a:cs typeface="Calibri" panose="020F0502020204030204" pitchFamily="34" charset="0"/>
              </a:rPr>
              <a:t>if-else-if statement</a:t>
            </a:r>
            <a:r>
              <a:rPr lang="en-IN" sz="2000" dirty="0">
                <a:latin typeface="Calibri" panose="020F0502020204030204" pitchFamily="34" charset="0"/>
                <a:cs typeface="Calibri" panose="020F0502020204030204" pitchFamily="34" charset="0"/>
              </a:rPr>
              <a:t>: It  </a:t>
            </a:r>
            <a:r>
              <a:rPr lang="en-US" sz="2000" dirty="0">
                <a:latin typeface="Calibri" panose="020F0502020204030204" pitchFamily="34" charset="0"/>
                <a:cs typeface="Calibri" panose="020F0502020204030204" pitchFamily="34" charset="0"/>
              </a:rPr>
              <a:t>is used when we need to check multiple conditions.</a:t>
            </a:r>
          </a:p>
          <a:p>
            <a:pPr marL="0" indent="0">
              <a:buNone/>
            </a:pP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Syntax-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if (condition 1)</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statement 1;        // </a:t>
            </a:r>
            <a:r>
              <a:rPr lang="en-US" sz="2000" dirty="0">
                <a:latin typeface="Calibri" panose="020F0502020204030204" pitchFamily="34" charset="0"/>
                <a:cs typeface="Calibri" panose="020F0502020204030204" pitchFamily="34" charset="0"/>
              </a:rPr>
              <a:t>executes when condition 1 is true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else if (condition 2)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statement 2;      //   </a:t>
            </a:r>
            <a:r>
              <a:rPr lang="en-US" sz="2000" dirty="0">
                <a:latin typeface="Calibri" panose="020F0502020204030204" pitchFamily="34" charset="0"/>
                <a:cs typeface="Calibri" panose="020F0502020204030204" pitchFamily="34" charset="0"/>
              </a:rPr>
              <a:t>executes when condition 2 is true</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a:t>
            </a:r>
          </a:p>
          <a:p>
            <a:pPr marL="0" indent="0">
              <a:buNone/>
            </a:pPr>
            <a:r>
              <a:rPr lang="en-IN" sz="2000" dirty="0">
                <a:latin typeface="Calibri" panose="020F0502020204030204" pitchFamily="34" charset="0"/>
                <a:cs typeface="Calibri" panose="020F0502020204030204" pitchFamily="34" charset="0"/>
              </a:rPr>
              <a:t>               else if(condition 3){</a:t>
            </a:r>
          </a:p>
          <a:p>
            <a:pPr marL="0" indent="0">
              <a:buNone/>
            </a:pPr>
            <a:r>
              <a:rPr lang="en-IN" sz="2000" dirty="0">
                <a:latin typeface="Calibri" panose="020F0502020204030204" pitchFamily="34" charset="0"/>
                <a:cs typeface="Calibri" panose="020F0502020204030204" pitchFamily="34" charset="0"/>
              </a:rPr>
              <a:t>                        statement 3;     // executes when condition 3 is true</a:t>
            </a:r>
          </a:p>
          <a:p>
            <a:pPr marL="0" indent="0">
              <a:buNone/>
            </a:pPr>
            <a:r>
              <a:rPr lang="en-IN" sz="2000" dirty="0">
                <a:latin typeface="Calibri" panose="020F0502020204030204" pitchFamily="34" charset="0"/>
                <a:cs typeface="Calibri" panose="020F0502020204030204" pitchFamily="34" charset="0"/>
              </a:rPr>
              <a:t>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else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statement 4;        // </a:t>
            </a:r>
            <a:r>
              <a:rPr lang="en-US" sz="2000" dirty="0">
                <a:latin typeface="Calibri" panose="020F0502020204030204" pitchFamily="34" charset="0"/>
                <a:cs typeface="Calibri" panose="020F0502020204030204" pitchFamily="34" charset="0"/>
              </a:rPr>
              <a:t>executes when all the conditions are false</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85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9636" y="692727"/>
            <a:ext cx="9564976" cy="5218495"/>
          </a:xfrm>
        </p:spPr>
        <p:txBody>
          <a:bodyPr>
            <a:normAutofit/>
          </a:bodyPr>
          <a:lstStyle/>
          <a:p>
            <a:pPr marL="0" indent="0">
              <a:buNone/>
            </a:pPr>
            <a:r>
              <a:rPr lang="en-US" sz="2000" dirty="0">
                <a:latin typeface="Calibri" panose="020F0502020204030204" pitchFamily="34" charset="0"/>
                <a:cs typeface="Calibri" panose="020F0502020204030204" pitchFamily="34" charset="0"/>
              </a:rPr>
              <a:t>Example-</a:t>
            </a:r>
            <a:endParaRPr lang="en-IN" sz="2000" dirty="0">
              <a:latin typeface="Calibri" panose="020F0502020204030204" pitchFamily="34" charset="0"/>
              <a:cs typeface="Calibri" panose="020F0502020204030204" pitchFamily="34" charset="0"/>
            </a:endParaRPr>
          </a:p>
        </p:txBody>
      </p:sp>
      <p:pic>
        <p:nvPicPr>
          <p:cNvPr id="4098" name="Picture 2"/>
          <p:cNvPicPr>
            <a:picLocks noChangeAspect="1" noChangeArrowheads="1"/>
          </p:cNvPicPr>
          <p:nvPr/>
        </p:nvPicPr>
        <p:blipFill>
          <a:blip r:embed="rId2"/>
          <a:srcRect/>
          <a:stretch>
            <a:fillRect/>
          </a:stretch>
        </p:blipFill>
        <p:spPr bwMode="auto">
          <a:xfrm>
            <a:off x="2342987" y="1103585"/>
            <a:ext cx="8932511" cy="5156343"/>
          </a:xfrm>
          <a:prstGeom prst="rect">
            <a:avLst/>
          </a:prstGeom>
          <a:noFill/>
          <a:ln w="9525">
            <a:noFill/>
            <a:miter lim="800000"/>
            <a:headEnd/>
            <a:tailEnd/>
          </a:ln>
          <a:effectLst/>
        </p:spPr>
      </p:pic>
    </p:spTree>
    <p:extLst>
      <p:ext uri="{BB962C8B-B14F-4D97-AF65-F5344CB8AC3E}">
        <p14:creationId xmlns:p14="http://schemas.microsoft.com/office/powerpoint/2010/main" val="28060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1527" y="734292"/>
            <a:ext cx="7841673" cy="5417127"/>
          </a:xfrm>
        </p:spPr>
        <p:txBody>
          <a:bodyPr>
            <a:normAutofit fontScale="92500" lnSpcReduction="10000"/>
          </a:bodyPr>
          <a:lstStyle/>
          <a:p>
            <a:pPr marL="0" indent="0">
              <a:buNone/>
            </a:pPr>
            <a:r>
              <a:rPr lang="en-US" sz="2400" b="1" dirty="0">
                <a:solidFill>
                  <a:schemeClr val="accent1">
                    <a:lumMod val="75000"/>
                  </a:schemeClr>
                </a:solidFill>
                <a:latin typeface="Calibri" panose="020F0502020204030204" pitchFamily="34" charset="0"/>
                <a:cs typeface="Calibri" panose="020F0502020204030204" pitchFamily="34" charset="0"/>
              </a:rPr>
              <a:t>iv</a:t>
            </a:r>
            <a:r>
              <a:rPr lang="en-US" sz="2400" dirty="0">
                <a:solidFill>
                  <a:schemeClr val="accent1">
                    <a:lumMod val="75000"/>
                  </a:schemeClr>
                </a:solidFill>
                <a:latin typeface="Calibri" panose="020F0502020204030204" pitchFamily="34" charset="0"/>
                <a:cs typeface="Calibri" panose="020F0502020204030204" pitchFamily="34" charset="0"/>
              </a:rPr>
              <a:t>. </a:t>
            </a:r>
            <a:r>
              <a:rPr lang="en-US" sz="3100" b="1" dirty="0">
                <a:latin typeface="Calibri" panose="020F0502020204030204" pitchFamily="34" charset="0"/>
                <a:cs typeface="Calibri" panose="020F0502020204030204" pitchFamily="34" charset="0"/>
              </a:rPr>
              <a:t>Multiple if </a:t>
            </a:r>
            <a:r>
              <a:rPr lang="en-IN" sz="3100" b="1" dirty="0">
                <a:latin typeface="Calibri" panose="020F0502020204030204" pitchFamily="34" charset="0"/>
                <a:cs typeface="Calibri" panose="020F0502020204030204" pitchFamily="34" charset="0"/>
              </a:rPr>
              <a:t>statement </a:t>
            </a:r>
            <a:r>
              <a:rPr lang="en-IN" sz="3100" dirty="0">
                <a:latin typeface="Calibri" panose="020F0502020204030204" pitchFamily="34" charset="0"/>
                <a:cs typeface="Calibri" panose="020F0502020204030204" pitchFamily="34" charset="0"/>
              </a:rPr>
              <a:t>:</a:t>
            </a:r>
          </a:p>
          <a:p>
            <a:pPr marL="0" indent="0">
              <a:buNone/>
            </a:pPr>
            <a:r>
              <a:rPr lang="en-IN" sz="24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Syntax-  if(condition1){</a:t>
            </a:r>
          </a:p>
          <a:p>
            <a:pPr marL="0" indent="0">
              <a:buNone/>
            </a:pPr>
            <a:r>
              <a:rPr lang="en-US" sz="2400" dirty="0">
                <a:latin typeface="Calibri" panose="020F0502020204030204" pitchFamily="34" charset="0"/>
                <a:cs typeface="Calibri" panose="020F0502020204030204" pitchFamily="34" charset="0"/>
              </a:rPr>
              <a:t>                         statement1; </a:t>
            </a:r>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if(condition 2){</a:t>
            </a:r>
          </a:p>
          <a:p>
            <a:pPr marL="0" indent="0">
              <a:buNone/>
            </a:pPr>
            <a:r>
              <a:rPr lang="en-US" sz="2400" dirty="0">
                <a:latin typeface="Calibri" panose="020F0502020204030204" pitchFamily="34" charset="0"/>
                <a:cs typeface="Calibri" panose="020F0502020204030204" pitchFamily="34" charset="0"/>
              </a:rPr>
              <a:t>                         statement 2;</a:t>
            </a:r>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if(condition 3){</a:t>
            </a:r>
          </a:p>
          <a:p>
            <a:pPr marL="0" indent="0">
              <a:buNone/>
            </a:pPr>
            <a:r>
              <a:rPr lang="en-US" sz="2400" dirty="0">
                <a:latin typeface="Calibri" panose="020F0502020204030204" pitchFamily="34" charset="0"/>
                <a:cs typeface="Calibri" panose="020F0502020204030204" pitchFamily="34" charset="0"/>
              </a:rPr>
              <a:t>                         statement 3;</a:t>
            </a:r>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                  </a:t>
            </a:r>
            <a:endParaRPr lang="en-IN" sz="2000" dirty="0">
              <a:latin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094568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72974" y="764371"/>
            <a:ext cx="1047723" cy="369332"/>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p:txBody>
      </p:sp>
      <p:pic>
        <p:nvPicPr>
          <p:cNvPr id="5122" name="Picture 2"/>
          <p:cNvPicPr>
            <a:picLocks noChangeAspect="1" noChangeArrowheads="1"/>
          </p:cNvPicPr>
          <p:nvPr/>
        </p:nvPicPr>
        <p:blipFill>
          <a:blip r:embed="rId2"/>
          <a:srcRect/>
          <a:stretch>
            <a:fillRect/>
          </a:stretch>
        </p:blipFill>
        <p:spPr bwMode="auto">
          <a:xfrm>
            <a:off x="2619429" y="1236015"/>
            <a:ext cx="8088509" cy="4694873"/>
          </a:xfrm>
          <a:prstGeom prst="rect">
            <a:avLst/>
          </a:prstGeom>
          <a:noFill/>
          <a:ln w="9525">
            <a:noFill/>
            <a:miter lim="800000"/>
            <a:headEnd/>
            <a:tailEnd/>
          </a:ln>
          <a:effectLst/>
        </p:spPr>
      </p:pic>
    </p:spTree>
    <p:extLst>
      <p:ext uri="{BB962C8B-B14F-4D97-AF65-F5344CB8AC3E}">
        <p14:creationId xmlns:p14="http://schemas.microsoft.com/office/powerpoint/2010/main" val="324764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7126" y="651164"/>
            <a:ext cx="9919855" cy="5486400"/>
          </a:xfrm>
        </p:spPr>
        <p:txBody>
          <a:bodyPr>
            <a:normAutofit fontScale="85000" lnSpcReduction="20000"/>
          </a:bodyPr>
          <a:lstStyle/>
          <a:p>
            <a:pPr marL="0" indent="0">
              <a:buNone/>
            </a:pPr>
            <a:r>
              <a:rPr lang="en-US" sz="2800" b="1" dirty="0">
                <a:solidFill>
                  <a:schemeClr val="accent1">
                    <a:lumMod val="75000"/>
                  </a:schemeClr>
                </a:solidFill>
                <a:latin typeface="Calibri" panose="020F0502020204030204" pitchFamily="34" charset="0"/>
                <a:cs typeface="Calibri" panose="020F0502020204030204" pitchFamily="34" charset="0"/>
              </a:rPr>
              <a:t>v. </a:t>
            </a:r>
            <a:r>
              <a:rPr lang="en-US" sz="2800" b="1" dirty="0">
                <a:latin typeface="Calibri" panose="020F0502020204030204" pitchFamily="34" charset="0"/>
                <a:cs typeface="Calibri" panose="020F0502020204030204" pitchFamily="34" charset="0"/>
              </a:rPr>
              <a:t>Nested-if statement:  </a:t>
            </a:r>
            <a:r>
              <a:rPr lang="en-US" sz="2200" dirty="0">
                <a:latin typeface="Calibri" panose="020F0502020204030204" pitchFamily="34" charset="0"/>
                <a:cs typeface="Calibri" panose="020F0502020204030204" pitchFamily="34" charset="0"/>
              </a:rPr>
              <a:t>When there is an if statement inside another if statement then it is called the nested if statement.</a:t>
            </a:r>
          </a:p>
          <a:p>
            <a:pPr marL="0" indent="0">
              <a:buNone/>
            </a:pPr>
            <a:r>
              <a:rPr lang="en-US" sz="2200" dirty="0">
                <a:latin typeface="Calibri" panose="020F0502020204030204" pitchFamily="34" charset="0"/>
                <a:cs typeface="Calibri" panose="020F0502020204030204" pitchFamily="34" charset="0"/>
              </a:rPr>
              <a:t>    Syntax- </a:t>
            </a:r>
          </a:p>
          <a:p>
            <a:pPr marL="0" indent="0">
              <a:buNone/>
            </a:pPr>
            <a:r>
              <a:rPr lang="en-US" sz="2200" dirty="0">
                <a:latin typeface="Calibri" panose="020F0502020204030204" pitchFamily="34" charset="0"/>
                <a:cs typeface="Calibri" panose="020F0502020204030204" pitchFamily="34" charset="0"/>
              </a:rPr>
              <a:t>                if(condition 1) {    </a:t>
            </a:r>
          </a:p>
          <a:p>
            <a:pPr marL="0" indent="0">
              <a:buNone/>
            </a:pPr>
            <a:r>
              <a:rPr lang="en-US" sz="2200" dirty="0">
                <a:latin typeface="Calibri" panose="020F0502020204030204" pitchFamily="34" charset="0"/>
                <a:cs typeface="Calibri" panose="020F0502020204030204" pitchFamily="34" charset="0"/>
              </a:rPr>
              <a:t>                      statement 1; //executes when condition 1 is true   </a:t>
            </a:r>
          </a:p>
          <a:p>
            <a:pPr marL="0" indent="0">
              <a:buNone/>
            </a:pPr>
            <a:r>
              <a:rPr lang="en-US" sz="2200" dirty="0">
                <a:latin typeface="Calibri" panose="020F0502020204030204" pitchFamily="34" charset="0"/>
                <a:cs typeface="Calibri" panose="020F0502020204030204" pitchFamily="34" charset="0"/>
              </a:rPr>
              <a:t>                          if(condition 2) {  </a:t>
            </a:r>
          </a:p>
          <a:p>
            <a:pPr marL="0" indent="0">
              <a:buNone/>
            </a:pPr>
            <a:r>
              <a:rPr lang="en-US" sz="2200" dirty="0">
                <a:latin typeface="Calibri" panose="020F0502020204030204" pitchFamily="34" charset="0"/>
                <a:cs typeface="Calibri" panose="020F0502020204030204" pitchFamily="34" charset="0"/>
              </a:rPr>
              <a:t>                                   statement 2; //executes when both condition 1 and 2  is true   </a:t>
            </a:r>
          </a:p>
          <a:p>
            <a:pPr marL="0" indent="0">
              <a:buNone/>
            </a:pPr>
            <a:r>
              <a:rPr lang="en-US" sz="2200" dirty="0">
                <a:latin typeface="Calibri" panose="020F0502020204030204" pitchFamily="34" charset="0"/>
                <a:cs typeface="Calibri" panose="020F0502020204030204" pitchFamily="34" charset="0"/>
              </a:rPr>
              <a:t>                          }  </a:t>
            </a:r>
          </a:p>
          <a:p>
            <a:pPr marL="0" indent="0">
              <a:buNone/>
            </a:pPr>
            <a:r>
              <a:rPr lang="en-US" sz="2200" dirty="0">
                <a:latin typeface="Calibri" panose="020F0502020204030204" pitchFamily="34" charset="0"/>
                <a:cs typeface="Calibri" panose="020F0502020204030204" pitchFamily="34" charset="0"/>
              </a:rPr>
              <a:t>                         else{  </a:t>
            </a:r>
          </a:p>
          <a:p>
            <a:pPr marL="0" indent="0">
              <a:buNone/>
            </a:pPr>
            <a:r>
              <a:rPr lang="en-US" sz="2200" dirty="0">
                <a:latin typeface="Calibri" panose="020F0502020204030204" pitchFamily="34" charset="0"/>
                <a:cs typeface="Calibri" panose="020F0502020204030204" pitchFamily="34" charset="0"/>
              </a:rPr>
              <a:t>                                   statement 3; //executes when condition1 is true but condition 2 is false   </a:t>
            </a:r>
          </a:p>
          <a:p>
            <a:pPr marL="0" indent="0">
              <a:buNone/>
            </a:pPr>
            <a:r>
              <a:rPr lang="en-US" sz="2200" dirty="0">
                <a:latin typeface="Calibri" panose="020F0502020204030204" pitchFamily="34" charset="0"/>
                <a:cs typeface="Calibri" panose="020F0502020204030204" pitchFamily="34" charset="0"/>
              </a:rPr>
              <a:t>                          }  </a:t>
            </a:r>
          </a:p>
          <a:p>
            <a:pPr marL="0" indent="0">
              <a:buNone/>
            </a:pPr>
            <a:r>
              <a:rPr lang="en-US" sz="2200" dirty="0">
                <a:latin typeface="Calibri" panose="020F0502020204030204" pitchFamily="34" charset="0"/>
                <a:cs typeface="Calibri" panose="020F0502020204030204" pitchFamily="34" charset="0"/>
              </a:rPr>
              <a:t>                 }  </a:t>
            </a:r>
          </a:p>
          <a:p>
            <a:pPr marL="0" indent="0">
              <a:buNone/>
            </a:pPr>
            <a:r>
              <a:rPr lang="en-US" sz="2200" dirty="0">
                <a:latin typeface="Calibri" panose="020F0502020204030204" pitchFamily="34" charset="0"/>
                <a:cs typeface="Calibri" panose="020F0502020204030204" pitchFamily="34" charset="0"/>
              </a:rPr>
              <a:t>                 else{</a:t>
            </a:r>
          </a:p>
          <a:p>
            <a:pPr marL="0" indent="0">
              <a:buNone/>
            </a:pPr>
            <a:r>
              <a:rPr lang="en-US" sz="2200" dirty="0">
                <a:latin typeface="Calibri" panose="020F0502020204030204" pitchFamily="34" charset="0"/>
                <a:cs typeface="Calibri" panose="020F0502020204030204" pitchFamily="34" charset="0"/>
              </a:rPr>
              <a:t>                         statement 4; //  executes when  all condition are false </a:t>
            </a:r>
          </a:p>
          <a:p>
            <a:pPr marL="0" indent="0">
              <a:buNone/>
            </a:pPr>
            <a:r>
              <a:rPr lang="en-US" sz="2200" dirty="0">
                <a:latin typeface="Calibri" panose="020F0502020204030204" pitchFamily="34" charset="0"/>
                <a:cs typeface="Calibri" panose="020F0502020204030204" pitchFamily="34" charset="0"/>
              </a:rPr>
              <a:t>                 }</a:t>
            </a: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924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9527" y="692727"/>
            <a:ext cx="9786648" cy="5121513"/>
          </a:xfrm>
        </p:spPr>
        <p:txBody>
          <a:bodyPr>
            <a:normAutofit/>
          </a:bodyPr>
          <a:lstStyle/>
          <a:p>
            <a:pPr marL="0" indent="0">
              <a:buNone/>
            </a:pPr>
            <a:r>
              <a:rPr lang="en-US" sz="2000" dirty="0">
                <a:latin typeface="Calibri" panose="020F0502020204030204" pitchFamily="34" charset="0"/>
                <a:cs typeface="Calibri" panose="020F0502020204030204" pitchFamily="34" charset="0"/>
              </a:rPr>
              <a:t>Example- </a:t>
            </a:r>
            <a:endParaRPr lang="en-IN" sz="2000" dirty="0">
              <a:latin typeface="Calibri" panose="020F0502020204030204" pitchFamily="34" charset="0"/>
              <a:cs typeface="Calibri" panose="020F0502020204030204" pitchFamily="34" charset="0"/>
            </a:endParaRPr>
          </a:p>
        </p:txBody>
      </p:sp>
      <p:pic>
        <p:nvPicPr>
          <p:cNvPr id="6146" name="Picture 2"/>
          <p:cNvPicPr>
            <a:picLocks noChangeAspect="1" noChangeArrowheads="1"/>
          </p:cNvPicPr>
          <p:nvPr/>
        </p:nvPicPr>
        <p:blipFill>
          <a:blip r:embed="rId2"/>
          <a:srcRect/>
          <a:stretch>
            <a:fillRect/>
          </a:stretch>
        </p:blipFill>
        <p:spPr bwMode="auto">
          <a:xfrm>
            <a:off x="2453115" y="1084666"/>
            <a:ext cx="8912696" cy="5325691"/>
          </a:xfrm>
          <a:prstGeom prst="rect">
            <a:avLst/>
          </a:prstGeom>
          <a:noFill/>
          <a:ln w="9525">
            <a:noFill/>
            <a:miter lim="800000"/>
            <a:headEnd/>
            <a:tailEnd/>
          </a:ln>
          <a:effectLst/>
        </p:spPr>
      </p:pic>
    </p:spTree>
    <p:extLst>
      <p:ext uri="{BB962C8B-B14F-4D97-AF65-F5344CB8AC3E}">
        <p14:creationId xmlns:p14="http://schemas.microsoft.com/office/powerpoint/2010/main" val="315610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46" y="886691"/>
            <a:ext cx="9786648" cy="5190786"/>
          </a:xfrm>
        </p:spPr>
        <p:txBody>
          <a:bodyPr/>
          <a:lstStyle/>
          <a:p>
            <a:pPr marL="0" indent="0">
              <a:buNone/>
            </a:pPr>
            <a:r>
              <a:rPr lang="en-US" sz="2400" b="1" dirty="0">
                <a:solidFill>
                  <a:schemeClr val="accent1">
                    <a:lumMod val="75000"/>
                  </a:schemeClr>
                </a:solidFill>
                <a:latin typeface="Calibri" panose="020F0502020204030204" pitchFamily="34" charset="0"/>
                <a:cs typeface="Calibri" panose="020F0502020204030204" pitchFamily="34" charset="0"/>
              </a:rPr>
              <a:t>vi</a:t>
            </a:r>
            <a:r>
              <a:rPr lang="en-US" sz="2400" dirty="0">
                <a:solidFill>
                  <a:schemeClr val="tx1"/>
                </a:solidFill>
                <a:latin typeface="Calibri" panose="020F0502020204030204" pitchFamily="34" charset="0"/>
                <a:cs typeface="Calibri" panose="020F0502020204030204" pitchFamily="34" charset="0"/>
              </a:rPr>
              <a:t>. Switch </a:t>
            </a:r>
            <a:r>
              <a:rPr lang="en-IN" sz="2400" dirty="0">
                <a:solidFill>
                  <a:schemeClr val="tx1"/>
                </a:solidFill>
                <a:latin typeface="Calibri" panose="020F0502020204030204" pitchFamily="34" charset="0"/>
                <a:cs typeface="Calibri" panose="020F0502020204030204" pitchFamily="34" charset="0"/>
              </a:rPr>
              <a:t>statement </a:t>
            </a:r>
            <a:r>
              <a:rPr lang="en-IN" sz="24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It is used when we have number of options (or choices) and we may need to perform a different task for each choice.</a:t>
            </a:r>
          </a:p>
          <a:p>
            <a:pPr marL="0" indent="0">
              <a:buNone/>
            </a:pPr>
            <a:r>
              <a:rPr lang="en-US" sz="2000" dirty="0">
                <a:latin typeface="Calibri" panose="020F0502020204030204" pitchFamily="34" charset="0"/>
                <a:cs typeface="Calibri" panose="020F0502020204030204" pitchFamily="34" charset="0"/>
              </a:rPr>
              <a:t>Some points-</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 we must notice that the case (expression )will be of the same type as the variable</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Cases cannot be duplicate.</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Default statement is executed when any of the case doesn't match the value of expression.( It is optional)</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Break statement terminates the switch block when the condition is satisfied.</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It is optional, if not used, next case is executed.</a:t>
            </a:r>
          </a:p>
          <a:p>
            <a:pPr marL="0" indent="0">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8097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9939" y="429491"/>
            <a:ext cx="8915400" cy="5925077"/>
          </a:xfrm>
        </p:spPr>
        <p:txBody>
          <a:bodyPr>
            <a:normAutofit fontScale="62500" lnSpcReduction="20000"/>
          </a:bodyPr>
          <a:lstStyle/>
          <a:p>
            <a:pPr marL="0" indent="0">
              <a:buNone/>
            </a:pPr>
            <a:r>
              <a:rPr lang="en-US" sz="2900" dirty="0">
                <a:latin typeface="Calibri" panose="020F0502020204030204" pitchFamily="34" charset="0"/>
                <a:cs typeface="Calibri" panose="020F0502020204030204" pitchFamily="34" charset="0"/>
              </a:rPr>
              <a:t>Syntax- </a:t>
            </a:r>
          </a:p>
          <a:p>
            <a:pPr marL="0" indent="0">
              <a:buNone/>
            </a:pPr>
            <a:r>
              <a:rPr lang="en-US" sz="2900" dirty="0">
                <a:latin typeface="Calibri" panose="020F0502020204030204" pitchFamily="34" charset="0"/>
                <a:cs typeface="Calibri" panose="020F0502020204030204" pitchFamily="34" charset="0"/>
              </a:rPr>
              <a:t>          switch (expression)</a:t>
            </a:r>
          </a:p>
          <a:p>
            <a:pPr marL="0" indent="0">
              <a:buNone/>
            </a:pPr>
            <a:r>
              <a:rPr lang="en-US" sz="2900" dirty="0">
                <a:latin typeface="Calibri" panose="020F0502020204030204" pitchFamily="34" charset="0"/>
                <a:cs typeface="Calibri" panose="020F0502020204030204" pitchFamily="34" charset="0"/>
              </a:rPr>
              <a:t>       {  </a:t>
            </a:r>
          </a:p>
          <a:p>
            <a:pPr marL="0" indent="0">
              <a:buNone/>
            </a:pPr>
            <a:r>
              <a:rPr lang="en-US" sz="2900" dirty="0">
                <a:latin typeface="Calibri" panose="020F0502020204030204" pitchFamily="34" charset="0"/>
                <a:cs typeface="Calibri" panose="020F0502020204030204" pitchFamily="34" charset="0"/>
              </a:rPr>
              <a:t>            case value1:  </a:t>
            </a:r>
          </a:p>
          <a:p>
            <a:pPr marL="0" indent="0">
              <a:buNone/>
            </a:pPr>
            <a:r>
              <a:rPr lang="en-US" sz="2900" dirty="0">
                <a:latin typeface="Calibri" panose="020F0502020204030204" pitchFamily="34" charset="0"/>
                <a:cs typeface="Calibri" panose="020F0502020204030204" pitchFamily="34" charset="0"/>
              </a:rPr>
              <a:t>            statement1;  </a:t>
            </a:r>
          </a:p>
          <a:p>
            <a:pPr marL="0" indent="0">
              <a:buNone/>
            </a:pPr>
            <a:r>
              <a:rPr lang="en-US" sz="2900" dirty="0">
                <a:latin typeface="Calibri" panose="020F0502020204030204" pitchFamily="34" charset="0"/>
                <a:cs typeface="Calibri" panose="020F0502020204030204" pitchFamily="34" charset="0"/>
              </a:rPr>
              <a:t>            break;  </a:t>
            </a:r>
          </a:p>
          <a:p>
            <a:pPr marL="0" indent="0">
              <a:buNone/>
            </a:pPr>
            <a:r>
              <a:rPr lang="en-US" sz="2900" dirty="0">
                <a:latin typeface="Calibri" panose="020F0502020204030204" pitchFamily="34" charset="0"/>
                <a:cs typeface="Calibri" panose="020F0502020204030204" pitchFamily="34" charset="0"/>
              </a:rPr>
              <a:t>            case value 2:</a:t>
            </a:r>
          </a:p>
          <a:p>
            <a:pPr marL="0" indent="0">
              <a:buNone/>
            </a:pPr>
            <a:r>
              <a:rPr lang="en-US" sz="2900" dirty="0">
                <a:latin typeface="Calibri" panose="020F0502020204030204" pitchFamily="34" charset="0"/>
                <a:cs typeface="Calibri" panose="020F0502020204030204" pitchFamily="34" charset="0"/>
              </a:rPr>
              <a:t>            statement2; </a:t>
            </a:r>
          </a:p>
          <a:p>
            <a:pPr marL="0" indent="0">
              <a:buNone/>
            </a:pPr>
            <a:r>
              <a:rPr lang="en-US" sz="2900" dirty="0">
                <a:latin typeface="Calibri" panose="020F0502020204030204" pitchFamily="34" charset="0"/>
                <a:cs typeface="Calibri" panose="020F0502020204030204" pitchFamily="34" charset="0"/>
              </a:rPr>
              <a:t>            break;</a:t>
            </a:r>
          </a:p>
          <a:p>
            <a:pPr marL="0" indent="0">
              <a:buNone/>
            </a:pPr>
            <a:r>
              <a:rPr lang="en-US" sz="2900" dirty="0">
                <a:latin typeface="Calibri" panose="020F0502020204030204" pitchFamily="34" charset="0"/>
                <a:cs typeface="Calibri" panose="020F0502020204030204" pitchFamily="34" charset="0"/>
              </a:rPr>
              <a:t>            …………..</a:t>
            </a:r>
          </a:p>
          <a:p>
            <a:pPr marL="0" indent="0">
              <a:buNone/>
            </a:pPr>
            <a:r>
              <a:rPr lang="en-US" sz="2900" dirty="0">
                <a:latin typeface="Calibri" panose="020F0502020204030204" pitchFamily="34" charset="0"/>
                <a:cs typeface="Calibri" panose="020F0502020204030204" pitchFamily="34" charset="0"/>
              </a:rPr>
              <a:t>           case value N:  </a:t>
            </a:r>
          </a:p>
          <a:p>
            <a:pPr marL="0" indent="0">
              <a:buNone/>
            </a:pPr>
            <a:r>
              <a:rPr lang="en-US" sz="2900" dirty="0">
                <a:latin typeface="Calibri" panose="020F0502020204030204" pitchFamily="34" charset="0"/>
                <a:cs typeface="Calibri" panose="020F0502020204030204" pitchFamily="34" charset="0"/>
              </a:rPr>
              <a:t>           statement N;  </a:t>
            </a:r>
          </a:p>
          <a:p>
            <a:pPr marL="0" indent="0">
              <a:buNone/>
            </a:pPr>
            <a:r>
              <a:rPr lang="en-US" sz="2900" dirty="0">
                <a:latin typeface="Calibri" panose="020F0502020204030204" pitchFamily="34" charset="0"/>
                <a:cs typeface="Calibri" panose="020F0502020204030204" pitchFamily="34" charset="0"/>
              </a:rPr>
              <a:t>            break;  </a:t>
            </a:r>
          </a:p>
          <a:p>
            <a:pPr marL="0" indent="0">
              <a:buNone/>
            </a:pPr>
            <a:endParaRPr lang="en-US" sz="2900" dirty="0">
              <a:latin typeface="Calibri" panose="020F0502020204030204" pitchFamily="34" charset="0"/>
              <a:cs typeface="Calibri" panose="020F0502020204030204" pitchFamily="34" charset="0"/>
            </a:endParaRPr>
          </a:p>
          <a:p>
            <a:pPr marL="0" indent="0">
              <a:buNone/>
            </a:pPr>
            <a:r>
              <a:rPr lang="en-US" sz="2900" dirty="0">
                <a:latin typeface="Calibri" panose="020F0502020204030204" pitchFamily="34" charset="0"/>
                <a:cs typeface="Calibri" panose="020F0502020204030204" pitchFamily="34" charset="0"/>
              </a:rPr>
              <a:t>        </a:t>
            </a:r>
            <a:r>
              <a:rPr lang="en-US" sz="2900" b="1" dirty="0">
                <a:latin typeface="Calibri" panose="020F0502020204030204" pitchFamily="34" charset="0"/>
                <a:cs typeface="Calibri" panose="020F0502020204030204" pitchFamily="34" charset="0"/>
              </a:rPr>
              <a:t> default:</a:t>
            </a:r>
            <a:r>
              <a:rPr lang="en-US" sz="2900" dirty="0">
                <a:latin typeface="Calibri" panose="020F0502020204030204" pitchFamily="34" charset="0"/>
                <a:cs typeface="Calibri" panose="020F0502020204030204" pitchFamily="34" charset="0"/>
              </a:rPr>
              <a:t>                //optional</a:t>
            </a:r>
          </a:p>
          <a:p>
            <a:pPr marL="0" indent="0">
              <a:buNone/>
            </a:pPr>
            <a:r>
              <a:rPr lang="en-US" sz="2900" dirty="0">
                <a:latin typeface="Calibri" panose="020F0502020204030204" pitchFamily="34" charset="0"/>
                <a:cs typeface="Calibri" panose="020F0502020204030204" pitchFamily="34" charset="0"/>
              </a:rPr>
              <a:t>         default statement;  </a:t>
            </a:r>
          </a:p>
          <a:p>
            <a:pPr marL="0" indent="0">
              <a:buNone/>
            </a:pPr>
            <a:r>
              <a:rPr lang="en-US" sz="2900" dirty="0">
                <a:latin typeface="Calibri" panose="020F0502020204030204" pitchFamily="34" charset="0"/>
                <a:cs typeface="Calibri" panose="020F0502020204030204" pitchFamily="34" charset="0"/>
              </a:rPr>
              <a:t>       }  </a:t>
            </a:r>
          </a:p>
          <a:p>
            <a:pPr marL="0" indent="0">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00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4233" y="736662"/>
            <a:ext cx="1243039"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Example- </a:t>
            </a:r>
            <a:endParaRPr lang="en-IN" dirty="0">
              <a:latin typeface="Calibri" panose="020F0502020204030204" pitchFamily="34" charset="0"/>
              <a:cs typeface="Calibri" panose="020F0502020204030204" pitchFamily="34" charset="0"/>
            </a:endParaRPr>
          </a:p>
        </p:txBody>
      </p:sp>
      <p:pic>
        <p:nvPicPr>
          <p:cNvPr id="7170" name="Picture 2"/>
          <p:cNvPicPr>
            <a:picLocks noChangeAspect="1" noChangeArrowheads="1"/>
          </p:cNvPicPr>
          <p:nvPr/>
        </p:nvPicPr>
        <p:blipFill>
          <a:blip r:embed="rId2"/>
          <a:srcRect/>
          <a:stretch>
            <a:fillRect/>
          </a:stretch>
        </p:blipFill>
        <p:spPr bwMode="auto">
          <a:xfrm>
            <a:off x="2616190" y="1065748"/>
            <a:ext cx="8331200" cy="5289671"/>
          </a:xfrm>
          <a:prstGeom prst="rect">
            <a:avLst/>
          </a:prstGeom>
          <a:noFill/>
          <a:ln w="9525">
            <a:noFill/>
            <a:miter lim="800000"/>
            <a:headEnd/>
            <a:tailEnd/>
          </a:ln>
          <a:effectLst/>
        </p:spPr>
      </p:pic>
    </p:spTree>
    <p:extLst>
      <p:ext uri="{BB962C8B-B14F-4D97-AF65-F5344CB8AC3E}">
        <p14:creationId xmlns:p14="http://schemas.microsoft.com/office/powerpoint/2010/main" val="2219713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0307" y="471710"/>
            <a:ext cx="8911687" cy="775199"/>
          </a:xfrm>
        </p:spPr>
        <p:txBody>
          <a:bodyPr>
            <a:normAutofit/>
          </a:bodyPr>
          <a:lstStyle/>
          <a:p>
            <a:r>
              <a:rPr lang="en-IN" sz="3200" dirty="0">
                <a:latin typeface="Calibri" panose="020F0502020204030204" pitchFamily="34" charset="0"/>
                <a:cs typeface="Calibri" panose="020F0502020204030204" pitchFamily="34" charset="0"/>
              </a:rPr>
              <a:t>Loop Statements </a:t>
            </a:r>
          </a:p>
        </p:txBody>
      </p:sp>
      <p:sp>
        <p:nvSpPr>
          <p:cNvPr id="3" name="Content Placeholder 2"/>
          <p:cNvSpPr>
            <a:spLocks noGrp="1"/>
          </p:cNvSpPr>
          <p:nvPr>
            <p:ph idx="1"/>
          </p:nvPr>
        </p:nvSpPr>
        <p:spPr>
          <a:xfrm>
            <a:off x="2080307" y="1413162"/>
            <a:ext cx="9183438" cy="4835237"/>
          </a:xfrm>
        </p:spPr>
        <p:txBody>
          <a:bodyPr>
            <a:normAutofit/>
          </a:bodyPr>
          <a:lstStyle/>
          <a:p>
            <a:r>
              <a:rPr lang="en-US" sz="2000" dirty="0">
                <a:latin typeface="Calibri" panose="020F0502020204030204" pitchFamily="34" charset="0"/>
                <a:cs typeface="Calibri" panose="020F0502020204030204" pitchFamily="34" charset="0"/>
              </a:rPr>
              <a:t>In looping statements, we are making a decision and executing the block of code multiple times Until the condition is true.</a:t>
            </a:r>
          </a:p>
          <a:p>
            <a:r>
              <a:rPr lang="en-US" sz="2000" dirty="0">
                <a:latin typeface="Calibri" panose="020F0502020204030204" pitchFamily="34" charset="0"/>
                <a:cs typeface="Calibri" panose="020F0502020204030204" pitchFamily="34" charset="0"/>
              </a:rPr>
              <a:t>Each time we will check if the result of our decision statement is true or not, until and unless the result is true, we will execute the same block of the code.</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 Types of loops in Java:-</a:t>
            </a:r>
          </a:p>
          <a:p>
            <a:pPr>
              <a:buFont typeface="Arial" panose="020B0604020202020204" pitchFamily="34" charset="0"/>
              <a:buChar char="•"/>
            </a:pPr>
            <a:r>
              <a:rPr lang="en-IN" sz="2000" i="1" dirty="0">
                <a:latin typeface="Calibri" panose="020F0502020204030204" pitchFamily="34" charset="0"/>
                <a:cs typeface="Calibri" panose="020F0502020204030204" pitchFamily="34" charset="0"/>
              </a:rPr>
              <a:t>while</a:t>
            </a:r>
            <a:r>
              <a:rPr lang="en-IN" sz="2000" dirty="0">
                <a:latin typeface="Calibri" panose="020F0502020204030204" pitchFamily="34" charset="0"/>
                <a:cs typeface="Calibri" panose="020F0502020204030204" pitchFamily="34" charset="0"/>
              </a:rPr>
              <a:t> Loop</a:t>
            </a:r>
          </a:p>
          <a:p>
            <a:pPr>
              <a:buFont typeface="Arial" panose="020B0604020202020204" pitchFamily="34" charset="0"/>
              <a:buChar char="•"/>
            </a:pPr>
            <a:r>
              <a:rPr lang="en-IN" sz="2000" i="1" dirty="0">
                <a:latin typeface="Calibri" panose="020F0502020204030204" pitchFamily="34" charset="0"/>
                <a:cs typeface="Calibri" panose="020F0502020204030204" pitchFamily="34" charset="0"/>
              </a:rPr>
              <a:t>do-while</a:t>
            </a:r>
            <a:r>
              <a:rPr lang="en-IN" sz="2000" dirty="0">
                <a:latin typeface="Calibri" panose="020F0502020204030204" pitchFamily="34" charset="0"/>
                <a:cs typeface="Calibri" panose="020F0502020204030204" pitchFamily="34" charset="0"/>
              </a:rPr>
              <a:t> Loop</a:t>
            </a:r>
          </a:p>
          <a:p>
            <a:pPr>
              <a:buFont typeface="Arial" panose="020B0604020202020204" pitchFamily="34" charset="0"/>
              <a:buChar char="•"/>
            </a:pPr>
            <a:r>
              <a:rPr lang="en-IN" sz="2000" i="1" dirty="0">
                <a:latin typeface="Calibri" panose="020F0502020204030204" pitchFamily="34" charset="0"/>
                <a:cs typeface="Calibri" panose="020F0502020204030204" pitchFamily="34" charset="0"/>
              </a:rPr>
              <a:t>for</a:t>
            </a:r>
            <a:r>
              <a:rPr lang="en-IN" sz="2000" dirty="0">
                <a:latin typeface="Calibri" panose="020F0502020204030204" pitchFamily="34" charset="0"/>
                <a:cs typeface="Calibri" panose="020F0502020204030204" pitchFamily="34" charset="0"/>
              </a:rPr>
              <a:t> Loop</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for each Loop</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176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416" y="568692"/>
            <a:ext cx="8911687" cy="1280890"/>
          </a:xfrm>
        </p:spPr>
        <p:txBody>
          <a:bodyPr/>
          <a:lstStyle/>
          <a:p>
            <a:r>
              <a:rPr lang="en-US" b="1" dirty="0"/>
              <a:t>Control Flow Statements</a:t>
            </a:r>
            <a:endParaRPr lang="en-IN" b="1" dirty="0"/>
          </a:p>
        </p:txBody>
      </p:sp>
      <p:sp>
        <p:nvSpPr>
          <p:cNvPr id="3" name="Content Placeholder 2"/>
          <p:cNvSpPr>
            <a:spLocks noGrp="1"/>
          </p:cNvSpPr>
          <p:nvPr>
            <p:ph idx="1"/>
          </p:nvPr>
        </p:nvSpPr>
        <p:spPr>
          <a:xfrm>
            <a:off x="2409103" y="1482437"/>
            <a:ext cx="8915400" cy="4779818"/>
          </a:xfrm>
        </p:spPr>
        <p:txBody>
          <a:bodyPr>
            <a:normAutofit/>
          </a:bodyPr>
          <a:lstStyle/>
          <a:p>
            <a:r>
              <a:rPr lang="en-US" sz="2000" dirty="0">
                <a:latin typeface="Calibri" panose="020F0502020204030204" pitchFamily="34" charset="0"/>
                <a:cs typeface="Calibri" panose="020F0502020204030204" pitchFamily="34" charset="0"/>
              </a:rPr>
              <a:t>When a Java program is executed, it  execute  statement by statement. Generally, all statements are executed sequentially from top to bottom. Sometimes, we may need to execute statements conditionally, based on the some result .</a:t>
            </a:r>
          </a:p>
          <a:p>
            <a:r>
              <a:rPr lang="en-US" sz="2000" dirty="0">
                <a:latin typeface="Calibri" panose="020F0502020204030204" pitchFamily="34" charset="0"/>
                <a:cs typeface="Calibri" panose="020F0502020204030204" pitchFamily="34" charset="0"/>
              </a:rPr>
              <a:t>Control flow statements help in the conditional execution of specific statements. All control flow statements are associated with a business condition – when </a:t>
            </a:r>
            <a:r>
              <a:rPr lang="en-US" sz="2000" b="1" dirty="0">
                <a:latin typeface="Calibri" panose="020F0502020204030204" pitchFamily="34" charset="0"/>
                <a:cs typeface="Calibri" panose="020F0502020204030204" pitchFamily="34" charset="0"/>
              </a:rPr>
              <a:t>true</a:t>
            </a:r>
            <a:r>
              <a:rPr lang="en-US" sz="2000" dirty="0">
                <a:latin typeface="Calibri" panose="020F0502020204030204" pitchFamily="34" charset="0"/>
                <a:cs typeface="Calibri" panose="020F0502020204030204" pitchFamily="34" charset="0"/>
              </a:rPr>
              <a:t>, the code block executes; when </a:t>
            </a:r>
            <a:r>
              <a:rPr lang="en-US" sz="2000" b="1" dirty="0">
                <a:latin typeface="Calibri" panose="020F0502020204030204" pitchFamily="34" charset="0"/>
                <a:cs typeface="Calibri" panose="020F0502020204030204" pitchFamily="34" charset="0"/>
              </a:rPr>
              <a:t>false</a:t>
            </a:r>
            <a:r>
              <a:rPr lang="en-US" sz="2000" dirty="0">
                <a:latin typeface="Calibri" panose="020F0502020204030204" pitchFamily="34" charset="0"/>
                <a:cs typeface="Calibri" panose="020F0502020204030204" pitchFamily="34" charset="0"/>
              </a:rPr>
              <a:t> it is not executed.</a:t>
            </a:r>
          </a:p>
          <a:p>
            <a:r>
              <a:rPr lang="en-US" sz="2000" dirty="0">
                <a:latin typeface="Calibri" panose="020F0502020204030204" pitchFamily="34" charset="0"/>
                <a:cs typeface="Calibri" panose="020F0502020204030204" pitchFamily="34" charset="0"/>
              </a:rPr>
              <a:t>A programming language uses control statements to control the flow of execution of a program based on certain conditions.</a:t>
            </a:r>
          </a:p>
          <a:p>
            <a:r>
              <a:rPr lang="en-US" sz="2000" dirty="0">
                <a:latin typeface="Calibri" panose="020F0502020204030204" pitchFamily="34" charset="0"/>
                <a:cs typeface="Calibri" panose="020F0502020204030204" pitchFamily="34" charset="0"/>
              </a:rPr>
              <a:t>Three types of control flow statements:- </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Decision Making statements                       if statements</a:t>
            </a:r>
          </a:p>
          <a:p>
            <a:pPr marL="0" indent="0">
              <a:buNone/>
            </a:pP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switch statement</a:t>
            </a:r>
          </a:p>
          <a:p>
            <a:pPr marL="0" indent="0">
              <a:buNone/>
            </a:pPr>
            <a:endParaRPr lang="en-US" dirty="0"/>
          </a:p>
        </p:txBody>
      </p:sp>
      <p:cxnSp>
        <p:nvCxnSpPr>
          <p:cNvPr id="7" name="Straight Connector 6"/>
          <p:cNvCxnSpPr/>
          <p:nvPr/>
        </p:nvCxnSpPr>
        <p:spPr>
          <a:xfrm flipH="1">
            <a:off x="6145697" y="4952347"/>
            <a:ext cx="13854" cy="89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159551" y="5852237"/>
            <a:ext cx="7758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159551" y="4958619"/>
            <a:ext cx="775854" cy="1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489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1927" y="762000"/>
            <a:ext cx="9592685" cy="5444836"/>
          </a:xfrm>
        </p:spPr>
        <p:txBody>
          <a:bodyPr>
            <a:normAutofit fontScale="92500" lnSpcReduction="20000"/>
          </a:bodyPr>
          <a:lstStyle/>
          <a:p>
            <a:pPr fontAlgn="base"/>
            <a:r>
              <a:rPr lang="en-IN" sz="2600" b="1" i="1" dirty="0">
                <a:latin typeface="Calibri" panose="020F0502020204030204" pitchFamily="34" charset="0"/>
                <a:cs typeface="Calibri" panose="020F0502020204030204" pitchFamily="34" charset="0"/>
              </a:rPr>
              <a:t>While</a:t>
            </a:r>
            <a:r>
              <a:rPr lang="en-IN" sz="2600" b="1" dirty="0">
                <a:latin typeface="Calibri" panose="020F0502020204030204" pitchFamily="34" charset="0"/>
                <a:cs typeface="Calibri" panose="020F0502020204030204" pitchFamily="34" charset="0"/>
              </a:rPr>
              <a:t> Loop </a:t>
            </a:r>
            <a:r>
              <a:rPr lang="en-IN" sz="2200" b="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The while loop continually executes a block of statements while a particular condition is true. Generally, a loop has four elements which are:</a:t>
            </a:r>
          </a:p>
          <a:p>
            <a:pPr fontAlgn="base">
              <a:buFont typeface="Arial" panose="020B0604020202020204" pitchFamily="34" charset="0"/>
              <a:buChar char="•"/>
            </a:pPr>
            <a:r>
              <a:rPr lang="en-US" sz="2200" dirty="0">
                <a:latin typeface="Calibri" panose="020F0502020204030204" pitchFamily="34" charset="0"/>
                <a:cs typeface="Calibri" panose="020F0502020204030204" pitchFamily="34" charset="0"/>
              </a:rPr>
              <a:t>Initialization Expression</a:t>
            </a:r>
          </a:p>
          <a:p>
            <a:pPr fontAlgn="base">
              <a:buFont typeface="Arial" panose="020B0604020202020204" pitchFamily="34" charset="0"/>
              <a:buChar char="•"/>
            </a:pPr>
            <a:r>
              <a:rPr lang="en-US" sz="2200" dirty="0">
                <a:latin typeface="Calibri" panose="020F0502020204030204" pitchFamily="34" charset="0"/>
                <a:cs typeface="Calibri" panose="020F0502020204030204" pitchFamily="34" charset="0"/>
              </a:rPr>
              <a:t>Condition(should be </a:t>
            </a:r>
            <a:r>
              <a:rPr lang="en-US" sz="2200" dirty="0" err="1">
                <a:latin typeface="Calibri" panose="020F0502020204030204" pitchFamily="34" charset="0"/>
                <a:cs typeface="Calibri" panose="020F0502020204030204" pitchFamily="34" charset="0"/>
              </a:rPr>
              <a:t>boolean</a:t>
            </a:r>
            <a:r>
              <a:rPr lang="en-US" sz="2200" dirty="0">
                <a:latin typeface="Calibri" panose="020F0502020204030204" pitchFamily="34" charset="0"/>
                <a:cs typeface="Calibri" panose="020F0502020204030204" pitchFamily="34" charset="0"/>
              </a:rPr>
              <a:t> type)</a:t>
            </a:r>
          </a:p>
          <a:p>
            <a:pPr fontAlgn="base">
              <a:buFont typeface="Arial" panose="020B0604020202020204" pitchFamily="34" charset="0"/>
              <a:buChar char="•"/>
            </a:pPr>
            <a:r>
              <a:rPr lang="en-US" sz="2200" dirty="0">
                <a:latin typeface="Calibri" panose="020F0502020204030204" pitchFamily="34" charset="0"/>
                <a:cs typeface="Calibri" panose="020F0502020204030204" pitchFamily="34" charset="0"/>
              </a:rPr>
              <a:t>Body of the loop</a:t>
            </a:r>
          </a:p>
          <a:p>
            <a:pPr fontAlgn="base">
              <a:buFont typeface="Arial" panose="020B0604020202020204" pitchFamily="34" charset="0"/>
              <a:buChar char="•"/>
            </a:pPr>
            <a:r>
              <a:rPr lang="en-US" sz="2200" dirty="0">
                <a:latin typeface="Calibri" panose="020F0502020204030204" pitchFamily="34" charset="0"/>
                <a:cs typeface="Calibri" panose="020F0502020204030204" pitchFamily="34" charset="0"/>
              </a:rPr>
              <a:t>Update Expression or  change statement</a:t>
            </a:r>
          </a:p>
          <a:p>
            <a:pPr marL="0" indent="0" fontAlgn="base">
              <a:buNone/>
            </a:pPr>
            <a:endParaRPr lang="en-US" sz="2200" dirty="0">
              <a:latin typeface="Calibri" panose="020F0502020204030204" pitchFamily="34" charset="0"/>
              <a:cs typeface="Calibri" panose="020F0502020204030204" pitchFamily="34" charset="0"/>
            </a:endParaRPr>
          </a:p>
          <a:p>
            <a:pPr marL="0" indent="0">
              <a:buNone/>
            </a:pPr>
            <a:r>
              <a:rPr lang="en-US" sz="2200" u="sng" dirty="0">
                <a:latin typeface="Calibri" panose="020F0502020204030204" pitchFamily="34" charset="0"/>
                <a:cs typeface="Calibri" panose="020F0502020204030204" pitchFamily="34" charset="0"/>
              </a:rPr>
              <a:t>The syntax to use while loop in java is as follows :-</a:t>
            </a:r>
          </a:p>
          <a:p>
            <a:pPr marL="0" indent="0">
              <a:buNone/>
            </a:pPr>
            <a:endParaRPr lang="en-US" sz="2200" dirty="0">
              <a:latin typeface="Calibri" panose="020F0502020204030204" pitchFamily="34" charset="0"/>
              <a:cs typeface="Calibri" panose="020F0502020204030204" pitchFamily="34" charset="0"/>
            </a:endParaRPr>
          </a:p>
          <a:p>
            <a:pPr marL="0" indent="0">
              <a:buNone/>
            </a:pPr>
            <a:r>
              <a:rPr lang="en-US" sz="2200" dirty="0">
                <a:latin typeface="Calibri" panose="020F0502020204030204" pitchFamily="34" charset="0"/>
                <a:cs typeface="Calibri" panose="020F0502020204030204" pitchFamily="34" charset="0"/>
              </a:rPr>
              <a:t>    </a:t>
            </a:r>
            <a:r>
              <a:rPr lang="en-US" sz="2200" dirty="0">
                <a:solidFill>
                  <a:srgbClr val="002060"/>
                </a:solidFill>
                <a:latin typeface="Calibri" panose="020F0502020204030204" pitchFamily="34" charset="0"/>
                <a:cs typeface="Calibri" panose="020F0502020204030204" pitchFamily="34" charset="0"/>
              </a:rPr>
              <a:t> variable initialization;</a:t>
            </a:r>
          </a:p>
          <a:p>
            <a:pPr marL="0" indent="0">
              <a:buNone/>
            </a:pPr>
            <a:r>
              <a:rPr lang="en-US" sz="2200" dirty="0">
                <a:solidFill>
                  <a:srgbClr val="002060"/>
                </a:solidFill>
                <a:latin typeface="Calibri" panose="020F0502020204030204" pitchFamily="34" charset="0"/>
                <a:cs typeface="Calibri" panose="020F0502020204030204" pitchFamily="34" charset="0"/>
              </a:rPr>
              <a:t>     </a:t>
            </a:r>
            <a:r>
              <a:rPr lang="en-IN" sz="2200" dirty="0">
                <a:solidFill>
                  <a:srgbClr val="002060"/>
                </a:solidFill>
                <a:latin typeface="Calibri" panose="020F0502020204030204" pitchFamily="34" charset="0"/>
                <a:cs typeface="Calibri" panose="020F0502020204030204" pitchFamily="34" charset="0"/>
              </a:rPr>
              <a:t>while(condition)</a:t>
            </a:r>
            <a:br>
              <a:rPr lang="en-IN" sz="2200" dirty="0">
                <a:solidFill>
                  <a:srgbClr val="002060"/>
                </a:solidFill>
                <a:latin typeface="Calibri" panose="020F0502020204030204" pitchFamily="34" charset="0"/>
                <a:cs typeface="Calibri" panose="020F0502020204030204" pitchFamily="34" charset="0"/>
              </a:rPr>
            </a:br>
            <a:r>
              <a:rPr lang="en-IN" sz="2200" dirty="0">
                <a:solidFill>
                  <a:srgbClr val="002060"/>
                </a:solidFill>
                <a:latin typeface="Calibri" panose="020F0502020204030204" pitchFamily="34" charset="0"/>
                <a:cs typeface="Calibri" panose="020F0502020204030204" pitchFamily="34" charset="0"/>
              </a:rPr>
              <a:t>      {</a:t>
            </a:r>
            <a:br>
              <a:rPr lang="en-IN" sz="2200" dirty="0">
                <a:solidFill>
                  <a:srgbClr val="002060"/>
                </a:solidFill>
                <a:latin typeface="Calibri" panose="020F0502020204030204" pitchFamily="34" charset="0"/>
                <a:cs typeface="Calibri" panose="020F0502020204030204" pitchFamily="34" charset="0"/>
              </a:rPr>
            </a:br>
            <a:r>
              <a:rPr lang="en-IN" sz="2200" dirty="0">
                <a:solidFill>
                  <a:srgbClr val="002060"/>
                </a:solidFill>
                <a:latin typeface="Calibri" panose="020F0502020204030204" pitchFamily="34" charset="0"/>
                <a:cs typeface="Calibri" panose="020F0502020204030204" pitchFamily="34" charset="0"/>
              </a:rPr>
              <a:t>              Statements;</a:t>
            </a:r>
          </a:p>
          <a:p>
            <a:pPr marL="0" indent="0">
              <a:buNone/>
            </a:pPr>
            <a:r>
              <a:rPr lang="en-IN" sz="2200" dirty="0">
                <a:solidFill>
                  <a:srgbClr val="002060"/>
                </a:solidFill>
                <a:latin typeface="Calibri" panose="020F0502020204030204" pitchFamily="34" charset="0"/>
                <a:cs typeface="Calibri" panose="020F0502020204030204" pitchFamily="34" charset="0"/>
              </a:rPr>
              <a:t>              change statement(increment or decrement statement);</a:t>
            </a:r>
            <a:br>
              <a:rPr lang="en-IN" sz="2200" dirty="0">
                <a:solidFill>
                  <a:srgbClr val="002060"/>
                </a:solidFill>
                <a:latin typeface="Calibri" panose="020F0502020204030204" pitchFamily="34" charset="0"/>
                <a:cs typeface="Calibri" panose="020F0502020204030204" pitchFamily="34" charset="0"/>
              </a:rPr>
            </a:br>
            <a:r>
              <a:rPr lang="en-IN" sz="2200" dirty="0">
                <a:solidFill>
                  <a:srgbClr val="00206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54005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3396" y="625826"/>
            <a:ext cx="1243039"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Example- </a:t>
            </a:r>
            <a:endParaRPr lang="en-IN" dirty="0">
              <a:latin typeface="Calibri" panose="020F0502020204030204" pitchFamily="34" charset="0"/>
              <a:cs typeface="Calibri" panose="020F0502020204030204" pitchFamily="34" charset="0"/>
            </a:endParaRPr>
          </a:p>
        </p:txBody>
      </p:sp>
      <p:pic>
        <p:nvPicPr>
          <p:cNvPr id="8194" name="Picture 2"/>
          <p:cNvPicPr>
            <a:picLocks noChangeAspect="1" noChangeArrowheads="1"/>
          </p:cNvPicPr>
          <p:nvPr/>
        </p:nvPicPr>
        <p:blipFill>
          <a:blip r:embed="rId2"/>
          <a:srcRect/>
          <a:stretch>
            <a:fillRect/>
          </a:stretch>
        </p:blipFill>
        <p:spPr bwMode="auto">
          <a:xfrm>
            <a:off x="2825542" y="1273854"/>
            <a:ext cx="7926540" cy="4267146"/>
          </a:xfrm>
          <a:prstGeom prst="rect">
            <a:avLst/>
          </a:prstGeom>
          <a:noFill/>
          <a:ln w="9525">
            <a:noFill/>
            <a:miter lim="800000"/>
            <a:headEnd/>
            <a:tailEnd/>
          </a:ln>
          <a:effectLst/>
        </p:spPr>
      </p:pic>
    </p:spTree>
    <p:extLst>
      <p:ext uri="{BB962C8B-B14F-4D97-AF65-F5344CB8AC3E}">
        <p14:creationId xmlns:p14="http://schemas.microsoft.com/office/powerpoint/2010/main" val="3275658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3491" y="1080654"/>
            <a:ext cx="9551121" cy="5777346"/>
          </a:xfrm>
        </p:spPr>
        <p:txBody>
          <a:bodyPr>
            <a:normAutofit/>
          </a:bodyPr>
          <a:lstStyle/>
          <a:p>
            <a:r>
              <a:rPr lang="en-US" sz="2400" b="1" dirty="0">
                <a:latin typeface="Calibri" panose="020F0502020204030204" pitchFamily="34" charset="0"/>
                <a:cs typeface="Calibri" panose="020F0502020204030204" pitchFamily="34" charset="0"/>
              </a:rPr>
              <a:t>Do-while Loop </a:t>
            </a:r>
            <a:r>
              <a:rPr lang="en-US" sz="2000" b="1"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This loop checks the condition at the end of the loop after executing the loop statements at least once .</a:t>
            </a:r>
            <a:r>
              <a:rPr lang="en-US" sz="2000" b="1" dirty="0">
                <a:latin typeface="Calibri" panose="020F0502020204030204" pitchFamily="34" charset="0"/>
                <a:cs typeface="Calibri" panose="020F0502020204030204" pitchFamily="34" charset="0"/>
              </a:rPr>
              <a:t>  </a:t>
            </a:r>
          </a:p>
          <a:p>
            <a:pPr marL="0" indent="0">
              <a:buNone/>
            </a:pPr>
            <a:r>
              <a:rPr lang="en-US" sz="2000" b="1" dirty="0">
                <a:latin typeface="Calibri" panose="020F0502020204030204" pitchFamily="34" charset="0"/>
                <a:cs typeface="Calibri" panose="020F0502020204030204" pitchFamily="34" charset="0"/>
              </a:rPr>
              <a:t>    </a:t>
            </a:r>
          </a:p>
          <a:p>
            <a:pPr marL="0" indent="0">
              <a:buNone/>
            </a:pP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Syntax- </a:t>
            </a:r>
          </a:p>
          <a:p>
            <a:pPr marL="0" indent="0">
              <a:buNone/>
            </a:pPr>
            <a:r>
              <a:rPr lang="en-US" sz="2000" dirty="0">
                <a:latin typeface="Calibri" panose="020F0502020204030204" pitchFamily="34" charset="0"/>
                <a:cs typeface="Calibri" panose="020F0502020204030204" pitchFamily="34" charset="0"/>
              </a:rPr>
              <a:t>               initialization statement; </a:t>
            </a:r>
          </a:p>
          <a:p>
            <a:pPr marL="0" indent="0">
              <a:buNone/>
            </a:pPr>
            <a:r>
              <a:rPr lang="en-US"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do{</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Statement; //code to be executed</a:t>
            </a:r>
          </a:p>
          <a:p>
            <a:pPr marL="0" indent="0">
              <a:buNone/>
            </a:pPr>
            <a:r>
              <a:rPr lang="en-IN" sz="2000" dirty="0">
                <a:latin typeface="Calibri" panose="020F0502020204030204" pitchFamily="34" charset="0"/>
                <a:cs typeface="Calibri" panose="020F0502020204030204" pitchFamily="34" charset="0"/>
              </a:rPr>
              <a:t>                       change statement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while(condition);</a:t>
            </a:r>
          </a:p>
        </p:txBody>
      </p:sp>
    </p:spTree>
    <p:extLst>
      <p:ext uri="{BB962C8B-B14F-4D97-AF65-F5344CB8AC3E}">
        <p14:creationId xmlns:p14="http://schemas.microsoft.com/office/powerpoint/2010/main" val="977086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3396" y="625826"/>
            <a:ext cx="1243039"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Example - </a:t>
            </a:r>
            <a:endParaRPr lang="en-IN" dirty="0">
              <a:latin typeface="Calibri" panose="020F0502020204030204" pitchFamily="34" charset="0"/>
              <a:cs typeface="Calibri" panose="020F0502020204030204" pitchFamily="34" charset="0"/>
            </a:endParaRPr>
          </a:p>
        </p:txBody>
      </p:sp>
      <p:pic>
        <p:nvPicPr>
          <p:cNvPr id="9218" name="Picture 2"/>
          <p:cNvPicPr>
            <a:picLocks noChangeAspect="1" noChangeArrowheads="1"/>
          </p:cNvPicPr>
          <p:nvPr/>
        </p:nvPicPr>
        <p:blipFill>
          <a:blip r:embed="rId2"/>
          <a:srcRect/>
          <a:stretch>
            <a:fillRect/>
          </a:stretch>
        </p:blipFill>
        <p:spPr bwMode="auto">
          <a:xfrm>
            <a:off x="2692750" y="1371852"/>
            <a:ext cx="8412480" cy="4240672"/>
          </a:xfrm>
          <a:prstGeom prst="rect">
            <a:avLst/>
          </a:prstGeom>
          <a:noFill/>
          <a:ln w="9525">
            <a:noFill/>
            <a:miter lim="800000"/>
            <a:headEnd/>
            <a:tailEnd/>
          </a:ln>
          <a:effectLst/>
        </p:spPr>
      </p:pic>
    </p:spTree>
    <p:extLst>
      <p:ext uri="{BB962C8B-B14F-4D97-AF65-F5344CB8AC3E}">
        <p14:creationId xmlns:p14="http://schemas.microsoft.com/office/powerpoint/2010/main" val="2545315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357" y="554182"/>
            <a:ext cx="9408825" cy="5583382"/>
          </a:xfrm>
        </p:spPr>
        <p:txBody>
          <a:bodyPr>
            <a:normAutofit/>
          </a:bodyPr>
          <a:lstStyle/>
          <a:p>
            <a:r>
              <a:rPr lang="en-US" sz="2400" b="1" dirty="0">
                <a:latin typeface="Calibri" panose="020F0502020204030204" pitchFamily="34" charset="0"/>
                <a:cs typeface="Calibri" panose="020F0502020204030204" pitchFamily="34" charset="0"/>
              </a:rPr>
              <a:t>For Loop –  </a:t>
            </a:r>
            <a:r>
              <a:rPr lang="en-US" sz="2000" dirty="0">
                <a:latin typeface="Calibri" panose="020F0502020204030204" pitchFamily="34" charset="0"/>
                <a:cs typeface="Calibri" panose="020F0502020204030204" pitchFamily="34" charset="0"/>
              </a:rPr>
              <a:t>A for loop executes a block of code as long as some condition is true. </a:t>
            </a:r>
          </a:p>
          <a:p>
            <a:pPr marL="0" indent="0">
              <a:buNone/>
            </a:pP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Syntax- </a:t>
            </a:r>
          </a:p>
          <a:p>
            <a:pPr marL="0" indent="0">
              <a:buNone/>
            </a:pPr>
            <a:r>
              <a:rPr lang="en-US"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for(initialization; condition; increment/decrement)</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Statement ;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Example- </a:t>
            </a:r>
            <a:endParaRPr lang="en-IN" sz="2000" dirty="0">
              <a:latin typeface="Calibri" panose="020F0502020204030204" pitchFamily="34" charset="0"/>
              <a:cs typeface="Calibri" panose="020F0502020204030204" pitchFamily="34" charset="0"/>
            </a:endParaRPr>
          </a:p>
        </p:txBody>
      </p:sp>
      <p:pic>
        <p:nvPicPr>
          <p:cNvPr id="10242" name="Picture 2"/>
          <p:cNvPicPr>
            <a:picLocks noChangeAspect="1" noChangeArrowheads="1"/>
          </p:cNvPicPr>
          <p:nvPr/>
        </p:nvPicPr>
        <p:blipFill>
          <a:blip r:embed="rId2"/>
          <a:srcRect/>
          <a:stretch>
            <a:fillRect/>
          </a:stretch>
        </p:blipFill>
        <p:spPr bwMode="auto">
          <a:xfrm>
            <a:off x="2948842" y="3336323"/>
            <a:ext cx="7424868" cy="2780697"/>
          </a:xfrm>
          <a:prstGeom prst="rect">
            <a:avLst/>
          </a:prstGeom>
          <a:noFill/>
          <a:ln w="9525">
            <a:noFill/>
            <a:miter lim="800000"/>
            <a:headEnd/>
            <a:tailEnd/>
          </a:ln>
          <a:effectLst/>
        </p:spPr>
      </p:pic>
    </p:spTree>
    <p:extLst>
      <p:ext uri="{BB962C8B-B14F-4D97-AF65-F5344CB8AC3E}">
        <p14:creationId xmlns:p14="http://schemas.microsoft.com/office/powerpoint/2010/main" val="1288213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4110" y="512618"/>
            <a:ext cx="9786648" cy="5343186"/>
          </a:xfrm>
        </p:spPr>
        <p:txBody>
          <a:bodyPr>
            <a:normAutofit/>
          </a:bodyPr>
          <a:lstStyle/>
          <a:p>
            <a:r>
              <a:rPr lang="en-US" sz="2400" b="1" dirty="0">
                <a:latin typeface="Calibri" panose="020F0502020204030204" pitchFamily="34" charset="0"/>
                <a:cs typeface="Calibri" panose="020F0502020204030204" pitchFamily="34" charset="0"/>
              </a:rPr>
              <a:t>For each loop- </a:t>
            </a:r>
          </a:p>
          <a:p>
            <a:pPr marL="0" indent="0">
              <a:buNone/>
            </a:pPr>
            <a:r>
              <a:rPr lang="en-US" sz="2000" dirty="0">
                <a:latin typeface="Calibri" panose="020F0502020204030204" pitchFamily="34" charset="0"/>
                <a:cs typeface="Calibri" panose="020F0502020204030204" pitchFamily="34" charset="0"/>
              </a:rPr>
              <a:t>       It is the enhancement of for loop that is specially designed to access data  from  any   collection(like- array) . </a:t>
            </a:r>
          </a:p>
          <a:p>
            <a:pPr marL="0" indent="0">
              <a:buNone/>
            </a:pPr>
            <a:r>
              <a:rPr lang="en-US" sz="2000" dirty="0">
                <a:latin typeface="Calibri" panose="020F0502020204030204" pitchFamily="34" charset="0"/>
                <a:cs typeface="Calibri" panose="020F0502020204030204" pitchFamily="34" charset="0"/>
              </a:rPr>
              <a:t>      Syntax- </a:t>
            </a:r>
          </a:p>
          <a:p>
            <a:pPr marL="0" indent="0">
              <a:buNone/>
            </a:pPr>
            <a:r>
              <a:rPr lang="en-US" sz="2000" dirty="0">
                <a:latin typeface="Calibri" panose="020F0502020204030204" pitchFamily="34" charset="0"/>
                <a:cs typeface="Calibri" panose="020F0502020204030204" pitchFamily="34" charset="0"/>
              </a:rPr>
              <a:t>              </a:t>
            </a:r>
            <a:r>
              <a:rPr lang="en-IN" b="1" dirty="0"/>
              <a:t>for</a:t>
            </a:r>
            <a:r>
              <a:rPr lang="en-IN" dirty="0"/>
              <a:t>(</a:t>
            </a:r>
            <a:r>
              <a:rPr lang="en-IN" dirty="0" err="1"/>
              <a:t>data_type</a:t>
            </a:r>
            <a:r>
              <a:rPr lang="en-IN" dirty="0"/>
              <a:t> </a:t>
            </a:r>
            <a:r>
              <a:rPr lang="en-IN" dirty="0" err="1"/>
              <a:t>variablename</a:t>
            </a:r>
            <a:r>
              <a:rPr lang="en-IN" dirty="0"/>
              <a:t> : </a:t>
            </a:r>
            <a:r>
              <a:rPr lang="en-IN" dirty="0" err="1"/>
              <a:t>array_name</a:t>
            </a:r>
            <a:r>
              <a:rPr lang="en-IN" dirty="0"/>
              <a:t>/</a:t>
            </a:r>
            <a:r>
              <a:rPr lang="en-IN" dirty="0" err="1"/>
              <a:t>collection_name</a:t>
            </a:r>
            <a:r>
              <a:rPr lang="en-IN" dirty="0"/>
              <a:t>)</a:t>
            </a:r>
          </a:p>
          <a:p>
            <a:pPr marL="0" indent="0">
              <a:buNone/>
            </a:pPr>
            <a:r>
              <a:rPr lang="en-IN" dirty="0"/>
              <a:t>             {    </a:t>
            </a:r>
          </a:p>
          <a:p>
            <a:pPr marL="0" indent="0">
              <a:buNone/>
            </a:pPr>
            <a:r>
              <a:rPr lang="en-IN" dirty="0"/>
              <a:t>                 statements  ;</a:t>
            </a:r>
          </a:p>
          <a:p>
            <a:pPr marL="0" indent="0">
              <a:buNone/>
            </a:pPr>
            <a:r>
              <a:rPr lang="en-IN" dirty="0"/>
              <a:t>            }    </a:t>
            </a:r>
          </a:p>
          <a:p>
            <a:pPr marL="0" indent="0">
              <a:buNone/>
            </a:pPr>
            <a:r>
              <a:rPr lang="en-US" sz="2000" dirty="0">
                <a:latin typeface="Calibri" panose="020F0502020204030204" pitchFamily="34" charset="0"/>
                <a:cs typeface="Calibri" panose="020F0502020204030204" pitchFamily="34" charset="0"/>
              </a:rPr>
              <a:t>         Example- </a:t>
            </a:r>
            <a:endParaRPr lang="en-IN" sz="2000" dirty="0">
              <a:latin typeface="Calibri" panose="020F0502020204030204" pitchFamily="34" charset="0"/>
              <a:cs typeface="Calibri" panose="020F0502020204030204" pitchFamily="34" charset="0"/>
            </a:endParaRPr>
          </a:p>
        </p:txBody>
      </p:sp>
      <p:pic>
        <p:nvPicPr>
          <p:cNvPr id="11266" name="Picture 2"/>
          <p:cNvPicPr>
            <a:picLocks noChangeAspect="1" noChangeArrowheads="1"/>
          </p:cNvPicPr>
          <p:nvPr/>
        </p:nvPicPr>
        <p:blipFill>
          <a:blip r:embed="rId2"/>
          <a:srcRect/>
          <a:stretch>
            <a:fillRect/>
          </a:stretch>
        </p:blipFill>
        <p:spPr bwMode="auto">
          <a:xfrm>
            <a:off x="3826325" y="3872009"/>
            <a:ext cx="6692900" cy="2700009"/>
          </a:xfrm>
          <a:prstGeom prst="rect">
            <a:avLst/>
          </a:prstGeom>
          <a:noFill/>
          <a:ln w="9525">
            <a:noFill/>
            <a:miter lim="800000"/>
            <a:headEnd/>
            <a:tailEnd/>
          </a:ln>
          <a:effectLst/>
        </p:spPr>
      </p:pic>
    </p:spTree>
    <p:extLst>
      <p:ext uri="{BB962C8B-B14F-4D97-AF65-F5344CB8AC3E}">
        <p14:creationId xmlns:p14="http://schemas.microsoft.com/office/powerpoint/2010/main" val="1694133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2707" y="554837"/>
            <a:ext cx="8911687" cy="1280890"/>
          </a:xfrm>
        </p:spPr>
        <p:txBody>
          <a:bodyPr/>
          <a:lstStyle/>
          <a:p>
            <a:r>
              <a:rPr lang="en-IN" sz="3200" b="1" dirty="0">
                <a:latin typeface="Calibri" panose="020F0502020204030204" pitchFamily="34" charset="0"/>
                <a:cs typeface="Calibri" panose="020F0502020204030204" pitchFamily="34" charset="0"/>
              </a:rPr>
              <a:t>Jump Statements</a:t>
            </a:r>
            <a:br>
              <a:rPr lang="en-IN" dirty="0"/>
            </a:br>
            <a:endParaRPr lang="en-IN" dirty="0"/>
          </a:p>
        </p:txBody>
      </p:sp>
      <p:sp>
        <p:nvSpPr>
          <p:cNvPr id="3" name="Content Placeholder 2"/>
          <p:cNvSpPr>
            <a:spLocks noGrp="1"/>
          </p:cNvSpPr>
          <p:nvPr>
            <p:ph idx="1"/>
          </p:nvPr>
        </p:nvSpPr>
        <p:spPr>
          <a:xfrm>
            <a:off x="2228994" y="1835727"/>
            <a:ext cx="8915400" cy="4655128"/>
          </a:xfrm>
        </p:spPr>
        <p:txBody>
          <a:bodyPr>
            <a:normAutofit/>
          </a:bodyPr>
          <a:lstStyle/>
          <a:p>
            <a:r>
              <a:rPr lang="en-US" sz="2000" dirty="0">
                <a:latin typeface="Calibri" panose="020F0502020204030204" pitchFamily="34" charset="0"/>
                <a:cs typeface="Calibri" panose="020F0502020204030204" pitchFamily="34" charset="0"/>
              </a:rPr>
              <a:t>used to jump from a statement to another statement.</a:t>
            </a:r>
          </a:p>
          <a:p>
            <a:r>
              <a:rPr lang="en-US" sz="2000" dirty="0">
                <a:latin typeface="Calibri" panose="020F0502020204030204" pitchFamily="34" charset="0"/>
                <a:cs typeface="Calibri" panose="020F0502020204030204" pitchFamily="34" charset="0"/>
              </a:rPr>
              <a:t>There are two types of jump statements in Java, i.e., break and continue.</a:t>
            </a:r>
          </a:p>
          <a:p>
            <a:pPr marL="514350" indent="-514350">
              <a:buAutoNum type="romanLcParenBoth"/>
            </a:pPr>
            <a:r>
              <a:rPr lang="en-IN" sz="2000" b="1" dirty="0">
                <a:latin typeface="Calibri" panose="020F0502020204030204" pitchFamily="34" charset="0"/>
                <a:cs typeface="Calibri" panose="020F0502020204030204" pitchFamily="34" charset="0"/>
              </a:rPr>
              <a:t>break statement </a:t>
            </a:r>
            <a:r>
              <a:rPr lang="en-IN" sz="2000" dirty="0">
                <a:latin typeface="Calibri" panose="020F0502020204030204" pitchFamily="34" charset="0"/>
                <a:cs typeface="Calibri" panose="020F0502020204030204" pitchFamily="34" charset="0"/>
              </a:rPr>
              <a:t>:  break keyword is used to terminate the loops(for, while, do while ) and </a:t>
            </a:r>
            <a:r>
              <a:rPr lang="en-US" sz="2000" dirty="0">
                <a:latin typeface="Calibri" panose="020F0502020204030204" pitchFamily="34" charset="0"/>
                <a:cs typeface="Calibri" panose="020F0502020204030204" pitchFamily="34" charset="0"/>
              </a:rPr>
              <a:t> break the current flow of the program</a:t>
            </a:r>
            <a:r>
              <a:rPr lang="en-IN" sz="2000" dirty="0">
                <a:latin typeface="Calibri" panose="020F0502020204030204" pitchFamily="34" charset="0"/>
                <a:cs typeface="Calibri" panose="020F0502020204030204" pitchFamily="34" charset="0"/>
              </a:rPr>
              <a:t>.It may also used to terminate a switch statement as we shown in the previous sections. </a:t>
            </a:r>
          </a:p>
          <a:p>
            <a:pPr marL="0" indent="0">
              <a:buNone/>
            </a:pPr>
            <a:r>
              <a:rPr lang="en-US" sz="2000" dirty="0">
                <a:latin typeface="Calibri" panose="020F0502020204030204" pitchFamily="34" charset="0"/>
                <a:cs typeface="Calibri" panose="020F0502020204030204" pitchFamily="34" charset="0"/>
              </a:rPr>
              <a:t>        The break statement cannot be used independently in  program, i.e., it can only be written inside the loop or switch statement or block.</a:t>
            </a:r>
          </a:p>
          <a:p>
            <a:pPr marL="0" indent="0">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3424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0793" y="861352"/>
            <a:ext cx="1047723" cy="369332"/>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Example-</a:t>
            </a:r>
            <a:endParaRPr lang="en-IN" dirty="0"/>
          </a:p>
        </p:txBody>
      </p:sp>
      <p:pic>
        <p:nvPicPr>
          <p:cNvPr id="12291" name="Picture 3"/>
          <p:cNvPicPr>
            <a:picLocks noChangeAspect="1" noChangeArrowheads="1"/>
          </p:cNvPicPr>
          <p:nvPr/>
        </p:nvPicPr>
        <p:blipFill>
          <a:blip r:embed="rId2"/>
          <a:srcRect/>
          <a:stretch>
            <a:fillRect/>
          </a:stretch>
        </p:blipFill>
        <p:spPr bwMode="auto">
          <a:xfrm>
            <a:off x="2916413" y="1301630"/>
            <a:ext cx="8134350" cy="4749800"/>
          </a:xfrm>
          <a:prstGeom prst="rect">
            <a:avLst/>
          </a:prstGeom>
          <a:noFill/>
          <a:ln w="9525">
            <a:noFill/>
            <a:miter lim="800000"/>
            <a:headEnd/>
            <a:tailEnd/>
          </a:ln>
          <a:effectLst/>
        </p:spPr>
      </p:pic>
    </p:spTree>
    <p:extLst>
      <p:ext uri="{BB962C8B-B14F-4D97-AF65-F5344CB8AC3E}">
        <p14:creationId xmlns:p14="http://schemas.microsoft.com/office/powerpoint/2010/main" val="160208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4109" y="803564"/>
            <a:ext cx="9800503" cy="5107658"/>
          </a:xfrm>
        </p:spPr>
        <p:txBody>
          <a:bodyPr/>
          <a:lstStyle/>
          <a:p>
            <a:pPr marL="514350" indent="-514350">
              <a:buAutoNum type="romanLcParenBoth"/>
            </a:pPr>
            <a:r>
              <a:rPr lang="en-IN" sz="2000" b="1" dirty="0">
                <a:latin typeface="Calibri" panose="020F0502020204030204" pitchFamily="34" charset="0"/>
                <a:cs typeface="Calibri" panose="020F0502020204030204" pitchFamily="34" charset="0"/>
              </a:rPr>
              <a:t>continue statement : - </a:t>
            </a:r>
            <a:r>
              <a:rPr lang="en-US" dirty="0"/>
              <a:t> </a:t>
            </a:r>
            <a:r>
              <a:rPr lang="en-US" sz="2000" dirty="0">
                <a:latin typeface="Calibri" panose="020F0502020204030204" pitchFamily="34" charset="0"/>
                <a:cs typeface="Calibri" panose="020F0502020204030204" pitchFamily="34" charset="0"/>
              </a:rPr>
              <a:t>is used to skip the current iteration of the loop and continue with the next iteration of the loop. </a:t>
            </a:r>
          </a:p>
          <a:p>
            <a:pPr marL="0" indent="0">
              <a:buNone/>
            </a:pPr>
            <a:r>
              <a:rPr lang="en-US" sz="2000" dirty="0">
                <a:latin typeface="Calibri" panose="020F0502020204030204" pitchFamily="34" charset="0"/>
                <a:cs typeface="Calibri" panose="020F0502020204030204" pitchFamily="34" charset="0"/>
              </a:rPr>
              <a:t>          The code after the </a:t>
            </a:r>
            <a:r>
              <a:rPr lang="en-US" sz="2000" b="1" dirty="0">
                <a:solidFill>
                  <a:srgbClr val="FF0000"/>
                </a:solidFill>
                <a:latin typeface="Calibri" panose="020F0502020204030204" pitchFamily="34" charset="0"/>
                <a:cs typeface="Calibri" panose="020F0502020204030204" pitchFamily="34" charset="0"/>
              </a:rPr>
              <a:t>continue</a:t>
            </a:r>
            <a:r>
              <a:rPr lang="en-US" sz="2000" dirty="0">
                <a:latin typeface="Calibri" panose="020F0502020204030204" pitchFamily="34" charset="0"/>
                <a:cs typeface="Calibri" panose="020F0502020204030204" pitchFamily="34" charset="0"/>
              </a:rPr>
              <a:t> statement will not be executed .</a:t>
            </a:r>
          </a:p>
          <a:p>
            <a:pPr marL="0" indent="0">
              <a:buNone/>
            </a:pPr>
            <a:r>
              <a:rPr lang="en-US" sz="2000" dirty="0">
                <a:latin typeface="Calibri" panose="020F0502020204030204" pitchFamily="34" charset="0"/>
                <a:cs typeface="Calibri" panose="020F0502020204030204" pitchFamily="34" charset="0"/>
              </a:rPr>
              <a:t>          Syntax-   continue word followed by semi colon.</a:t>
            </a:r>
          </a:p>
          <a:p>
            <a:pPr marL="0" indent="0">
              <a:buNone/>
            </a:pPr>
            <a:r>
              <a:rPr lang="en-US" sz="2000" dirty="0">
                <a:latin typeface="Calibri" panose="020F0502020204030204" pitchFamily="34" charset="0"/>
                <a:cs typeface="Calibri" panose="020F0502020204030204" pitchFamily="34" charset="0"/>
              </a:rPr>
              <a:t>                          </a:t>
            </a:r>
            <a:r>
              <a:rPr lang="en-US" sz="2000" dirty="0">
                <a:solidFill>
                  <a:srgbClr val="7030A0"/>
                </a:solidFill>
                <a:latin typeface="Calibri" panose="020F0502020204030204" pitchFamily="34" charset="0"/>
                <a:cs typeface="Calibri" panose="020F0502020204030204" pitchFamily="34" charset="0"/>
              </a:rPr>
              <a:t>continue;</a:t>
            </a:r>
          </a:p>
          <a:p>
            <a:pPr marL="0" indent="0">
              <a:buNone/>
            </a:pP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a:t>
            </a:r>
            <a:endParaRPr lang="en-IN" sz="2000" dirty="0">
              <a:latin typeface="Calibri" panose="020F0502020204030204" pitchFamily="34" charset="0"/>
              <a:cs typeface="Calibri" panose="020F0502020204030204" pitchFamily="34" charset="0"/>
            </a:endParaRPr>
          </a:p>
          <a:p>
            <a:pPr marL="0" indent="0">
              <a:buNone/>
            </a:pPr>
            <a:endParaRPr lang="en-IN" dirty="0"/>
          </a:p>
        </p:txBody>
      </p:sp>
      <p:pic>
        <p:nvPicPr>
          <p:cNvPr id="13314" name="Picture 2"/>
          <p:cNvPicPr>
            <a:picLocks noChangeAspect="1" noChangeArrowheads="1"/>
          </p:cNvPicPr>
          <p:nvPr/>
        </p:nvPicPr>
        <p:blipFill>
          <a:blip r:embed="rId2"/>
          <a:srcRect/>
          <a:stretch>
            <a:fillRect/>
          </a:stretch>
        </p:blipFill>
        <p:spPr bwMode="auto">
          <a:xfrm>
            <a:off x="3029443" y="3102654"/>
            <a:ext cx="8031644" cy="3077922"/>
          </a:xfrm>
          <a:prstGeom prst="rect">
            <a:avLst/>
          </a:prstGeom>
          <a:noFill/>
          <a:ln w="9525">
            <a:noFill/>
            <a:miter lim="800000"/>
            <a:headEnd/>
            <a:tailEnd/>
          </a:ln>
          <a:effectLst/>
        </p:spPr>
      </p:pic>
    </p:spTree>
    <p:extLst>
      <p:ext uri="{BB962C8B-B14F-4D97-AF65-F5344CB8AC3E}">
        <p14:creationId xmlns:p14="http://schemas.microsoft.com/office/powerpoint/2010/main" val="345432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3709" y="651163"/>
            <a:ext cx="9190903" cy="5417127"/>
          </a:xfrm>
        </p:spPr>
        <p:txBody>
          <a:bodyPr/>
          <a:lstStyle/>
          <a:p>
            <a:pPr>
              <a:buFont typeface="Wingdings" panose="05000000000000000000" pitchFamily="2" charset="2"/>
              <a:buChar char="Ø"/>
            </a:pPr>
            <a:r>
              <a:rPr lang="en-IN" dirty="0"/>
              <a:t>Loop statements                    do while loop </a:t>
            </a:r>
          </a:p>
          <a:p>
            <a:pPr marL="0" indent="0">
              <a:buNone/>
            </a:pPr>
            <a:r>
              <a:rPr lang="en-US" dirty="0"/>
              <a:t>                                                      while loop</a:t>
            </a:r>
          </a:p>
          <a:p>
            <a:pPr marL="0" indent="0">
              <a:buNone/>
            </a:pPr>
            <a:r>
              <a:rPr lang="en-US" dirty="0"/>
              <a:t>                                                      for loop</a:t>
            </a:r>
            <a:endParaRPr lang="en-IN" dirty="0"/>
          </a:p>
          <a:p>
            <a:pPr marL="0" indent="0">
              <a:buNone/>
            </a:pPr>
            <a:r>
              <a:rPr lang="en-US" dirty="0"/>
              <a:t>                                                       for-each loop</a:t>
            </a: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t>Jump Statements                  break statement   </a:t>
            </a:r>
          </a:p>
          <a:p>
            <a:pPr>
              <a:buFont typeface="Wingdings" panose="05000000000000000000" pitchFamily="2" charset="2"/>
              <a:buChar char="Ø"/>
            </a:pPr>
            <a:endParaRPr lang="en-IN" dirty="0"/>
          </a:p>
          <a:p>
            <a:pPr marL="0" indent="0">
              <a:buNone/>
            </a:pPr>
            <a:r>
              <a:rPr lang="en-IN" dirty="0"/>
              <a:t>                                                      continue statement                                                                                                              </a:t>
            </a:r>
          </a:p>
        </p:txBody>
      </p:sp>
      <p:cxnSp>
        <p:nvCxnSpPr>
          <p:cNvPr id="5" name="Straight Connector 4"/>
          <p:cNvCxnSpPr/>
          <p:nvPr/>
        </p:nvCxnSpPr>
        <p:spPr>
          <a:xfrm>
            <a:off x="4890655" y="831273"/>
            <a:ext cx="13854" cy="126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876800" y="831273"/>
            <a:ext cx="872836" cy="27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918364" y="1274619"/>
            <a:ext cx="845127" cy="1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904509" y="1662546"/>
            <a:ext cx="845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918364" y="2078182"/>
            <a:ext cx="831272" cy="1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4890655" y="2826327"/>
            <a:ext cx="13854"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04509" y="2826327"/>
            <a:ext cx="845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918364" y="3588327"/>
            <a:ext cx="831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8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016" y="637964"/>
            <a:ext cx="8911687" cy="927599"/>
          </a:xfrm>
        </p:spPr>
        <p:txBody>
          <a:bodyPr>
            <a:normAutofit fontScale="90000"/>
          </a:bodyPr>
          <a:lstStyle/>
          <a:p>
            <a:r>
              <a:rPr lang="en-IN" dirty="0">
                <a:latin typeface="Calibri" panose="020F0502020204030204" pitchFamily="34" charset="0"/>
                <a:cs typeface="Calibri" panose="020F0502020204030204" pitchFamily="34" charset="0"/>
              </a:rPr>
              <a:t>Decision-Making statements:</a:t>
            </a:r>
            <a:br>
              <a:rPr lang="en-IN" dirty="0"/>
            </a:br>
            <a:br>
              <a:rPr lang="en-IN" dirty="0"/>
            </a:br>
            <a:endParaRPr lang="en-IN" dirty="0"/>
          </a:p>
        </p:txBody>
      </p:sp>
      <p:sp>
        <p:nvSpPr>
          <p:cNvPr id="3" name="Content Placeholder 2"/>
          <p:cNvSpPr>
            <a:spLocks noGrp="1"/>
          </p:cNvSpPr>
          <p:nvPr>
            <p:ph idx="1"/>
          </p:nvPr>
        </p:nvSpPr>
        <p:spPr>
          <a:xfrm>
            <a:off x="2104303" y="1724891"/>
            <a:ext cx="8915400" cy="4724400"/>
          </a:xfrm>
        </p:spPr>
        <p:txBody>
          <a:bodyPr>
            <a:normAutofit/>
          </a:bodyPr>
          <a:lstStyle/>
          <a:p>
            <a:r>
              <a:rPr lang="en-US" sz="2000" dirty="0">
                <a:latin typeface="Calibri" panose="020F0502020204030204" pitchFamily="34" charset="0"/>
                <a:cs typeface="Calibri" panose="020F0502020204030204" pitchFamily="34" charset="0"/>
              </a:rPr>
              <a:t>These statements basically have two parts- condition and execution statement.</a:t>
            </a:r>
          </a:p>
          <a:p>
            <a:r>
              <a:rPr lang="en-US" sz="2000" dirty="0">
                <a:latin typeface="Calibri" panose="020F0502020204030204" pitchFamily="34" charset="0"/>
                <a:cs typeface="Calibri" panose="020F0502020204030204" pitchFamily="34" charset="0"/>
              </a:rPr>
              <a:t>Decision-making statements , control the program flow depending upon the result of the condition provided.</a:t>
            </a:r>
          </a:p>
          <a:p>
            <a:r>
              <a:rPr lang="en-US" sz="2000" dirty="0">
                <a:latin typeface="Calibri" panose="020F0502020204030204" pitchFamily="34" charset="0"/>
                <a:cs typeface="Calibri" panose="020F0502020204030204" pitchFamily="34" charset="0"/>
              </a:rPr>
              <a:t>The decision-making statements are as follows:</a:t>
            </a:r>
          </a:p>
          <a:p>
            <a:pPr>
              <a:buFont typeface="Arial" panose="020B0604020202020204" pitchFamily="34" charset="0"/>
              <a:buChar char="•"/>
            </a:pPr>
            <a:r>
              <a:rPr lang="en-IN" sz="2000" dirty="0">
                <a:latin typeface="Calibri" panose="020F0502020204030204" pitchFamily="34" charset="0"/>
                <a:cs typeface="Calibri" panose="020F0502020204030204" pitchFamily="34" charset="0"/>
              </a:rPr>
              <a:t> if statement</a:t>
            </a:r>
          </a:p>
          <a:p>
            <a:pPr>
              <a:buFont typeface="Arial" panose="020B0604020202020204" pitchFamily="34" charset="0"/>
              <a:buChar char="•"/>
            </a:pPr>
            <a:r>
              <a:rPr lang="en-IN" sz="2000" dirty="0">
                <a:latin typeface="Calibri" panose="020F0502020204030204" pitchFamily="34" charset="0"/>
                <a:cs typeface="Calibri" panose="020F0502020204030204" pitchFamily="34" charset="0"/>
              </a:rPr>
              <a:t>if-else statement</a:t>
            </a: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IN" sz="2000" dirty="0">
                <a:latin typeface="Calibri" panose="020F0502020204030204" pitchFamily="34" charset="0"/>
                <a:cs typeface="Calibri" panose="020F0502020204030204" pitchFamily="34" charset="0"/>
              </a:rPr>
              <a:t> if-else-if statement</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multiple if </a:t>
            </a:r>
            <a:r>
              <a:rPr lang="en-IN" sz="2000" dirty="0">
                <a:latin typeface="Calibri" panose="020F0502020204030204" pitchFamily="34" charset="0"/>
                <a:cs typeface="Calibri" panose="020F0502020204030204" pitchFamily="34" charset="0"/>
              </a:rPr>
              <a:t>statement</a:t>
            </a: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nested-if </a:t>
            </a:r>
            <a:r>
              <a:rPr lang="en-IN" sz="2000" dirty="0">
                <a:latin typeface="Calibri" panose="020F0502020204030204" pitchFamily="34" charset="0"/>
                <a:cs typeface="Calibri" panose="020F0502020204030204" pitchFamily="34" charset="0"/>
              </a:rPr>
              <a:t>statement</a:t>
            </a:r>
          </a:p>
          <a:p>
            <a:pPr>
              <a:buFont typeface="Arial" panose="020B0604020202020204" pitchFamily="34" charset="0"/>
              <a:buChar char="•"/>
            </a:pPr>
            <a:r>
              <a:rPr lang="en-IN" sz="2000" dirty="0">
                <a:latin typeface="Calibri" panose="020F0502020204030204" pitchFamily="34" charset="0"/>
                <a:cs typeface="Calibri" panose="020F0502020204030204" pitchFamily="34" charset="0"/>
              </a:rPr>
              <a:t>switch-case</a:t>
            </a:r>
            <a:br>
              <a:rPr lang="en-IN" sz="2000" dirty="0">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123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9855" y="900545"/>
            <a:ext cx="9578830" cy="5624945"/>
          </a:xfrm>
        </p:spPr>
        <p:txBody>
          <a:bodyPr>
            <a:noAutofit/>
          </a:bodyPr>
          <a:lstStyle/>
          <a:p>
            <a:pPr marL="400050" indent="-400050">
              <a:buFont typeface="+mj-lt"/>
              <a:buAutoNum type="romanLcPeriod"/>
            </a:pPr>
            <a:r>
              <a:rPr lang="en-IN" sz="2400" b="1" dirty="0">
                <a:latin typeface="Calibri" panose="020F0502020204030204" pitchFamily="34" charset="0"/>
                <a:cs typeface="Calibri" panose="020F0502020204030204" pitchFamily="34" charset="0"/>
              </a:rPr>
              <a:t>if statement:  </a:t>
            </a:r>
            <a:r>
              <a:rPr lang="en-US" sz="2000" dirty="0">
                <a:latin typeface="Calibri" panose="020F0502020204030204" pitchFamily="34" charset="0"/>
                <a:cs typeface="Calibri" panose="020F0502020204030204" pitchFamily="34" charset="0"/>
              </a:rPr>
              <a:t> If a certain condition is true then a block of statement is executed otherwise not. </a:t>
            </a:r>
          </a:p>
          <a:p>
            <a:pPr marL="0" indent="0">
              <a:buNone/>
            </a:pPr>
            <a:r>
              <a:rPr lang="en-US" sz="2000" dirty="0">
                <a:latin typeface="Calibri" panose="020F0502020204030204" pitchFamily="34" charset="0"/>
                <a:cs typeface="Calibri" panose="020F0502020204030204" pitchFamily="34" charset="0"/>
              </a:rPr>
              <a:t>       The </a:t>
            </a:r>
            <a:r>
              <a:rPr lang="en-US" sz="2000" b="1" u="sng" dirty="0">
                <a:solidFill>
                  <a:srgbClr val="FF0000"/>
                </a:solidFill>
                <a:latin typeface="Calibri" panose="020F0502020204030204" pitchFamily="34" charset="0"/>
                <a:cs typeface="Calibri" panose="020F0502020204030204" pitchFamily="34" charset="0"/>
              </a:rPr>
              <a:t>if</a:t>
            </a:r>
            <a:r>
              <a:rPr lang="en-US" sz="2000" dirty="0">
                <a:latin typeface="Calibri" panose="020F0502020204030204" pitchFamily="34" charset="0"/>
                <a:cs typeface="Calibri" panose="020F0502020204030204" pitchFamily="34" charset="0"/>
              </a:rPr>
              <a:t> keyword is used to check the given expression is true or not.</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      Syntax-   if(condition) {</a:t>
            </a:r>
          </a:p>
          <a:p>
            <a:pPr marL="0" indent="0">
              <a:buNone/>
            </a:pPr>
            <a:r>
              <a:rPr lang="en-US" sz="2000" dirty="0">
                <a:latin typeface="Calibri" panose="020F0502020204030204" pitchFamily="34" charset="0"/>
                <a:cs typeface="Calibri" panose="020F0502020204030204" pitchFamily="34" charset="0"/>
              </a:rPr>
              <a:t>                           statement 1;  // all these statement is executed if the given condition is true</a:t>
            </a:r>
          </a:p>
          <a:p>
            <a:pPr marL="0" indent="0">
              <a:buNone/>
            </a:pPr>
            <a:r>
              <a:rPr lang="en-US" sz="2000" dirty="0">
                <a:latin typeface="Calibri" panose="020F0502020204030204" pitchFamily="34" charset="0"/>
                <a:cs typeface="Calibri" panose="020F0502020204030204" pitchFamily="34" charset="0"/>
              </a:rPr>
              <a:t>                            statement 2;</a:t>
            </a:r>
          </a:p>
          <a:p>
            <a:pPr marL="0" indent="0">
              <a:buNone/>
            </a:pPr>
            <a:r>
              <a:rPr lang="en-US" sz="2000" dirty="0">
                <a:latin typeface="Calibri" panose="020F0502020204030204" pitchFamily="34" charset="0"/>
                <a:cs typeface="Calibri" panose="020F0502020204030204" pitchFamily="34" charset="0"/>
              </a:rPr>
              <a:t>                            statement 3;</a:t>
            </a:r>
          </a:p>
          <a:p>
            <a:pPr marL="0" indent="0">
              <a:buNone/>
            </a:pPr>
            <a:r>
              <a:rPr lang="en-US" sz="2000" dirty="0">
                <a:latin typeface="Calibri" panose="020F0502020204030204" pitchFamily="34" charset="0"/>
                <a:cs typeface="Calibri" panose="020F0502020204030204" pitchFamily="34" charset="0"/>
              </a:rPr>
              <a:t>                           }</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     Syntax- if (condition)</a:t>
            </a:r>
          </a:p>
          <a:p>
            <a:pPr marL="0" indent="0">
              <a:buNone/>
            </a:pPr>
            <a:r>
              <a:rPr lang="en-US" sz="2000" dirty="0">
                <a:latin typeface="Calibri" panose="020F0502020204030204" pitchFamily="34" charset="0"/>
                <a:cs typeface="Calibri" panose="020F0502020204030204" pitchFamily="34" charset="0"/>
              </a:rPr>
              <a:t>                              statement 1;</a:t>
            </a:r>
          </a:p>
          <a:p>
            <a:pPr marL="0" indent="0">
              <a:buNone/>
            </a:pPr>
            <a:r>
              <a:rPr lang="en-US" sz="2000" dirty="0">
                <a:latin typeface="Calibri" panose="020F0502020204030204" pitchFamily="34" charset="0"/>
                <a:cs typeface="Calibri" panose="020F0502020204030204" pitchFamily="34" charset="0"/>
              </a:rPr>
              <a:t>        </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541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81621" y="1014185"/>
            <a:ext cx="1421797"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Examples-</a:t>
            </a:r>
            <a:endParaRPr lang="en-IN" dirty="0"/>
          </a:p>
        </p:txBody>
      </p:sp>
      <p:pic>
        <p:nvPicPr>
          <p:cNvPr id="1026" name="Picture 2"/>
          <p:cNvPicPr>
            <a:picLocks noChangeAspect="1" noChangeArrowheads="1"/>
          </p:cNvPicPr>
          <p:nvPr/>
        </p:nvPicPr>
        <p:blipFill>
          <a:blip r:embed="rId2"/>
          <a:srcRect/>
          <a:stretch>
            <a:fillRect/>
          </a:stretch>
        </p:blipFill>
        <p:spPr bwMode="auto">
          <a:xfrm>
            <a:off x="2383746" y="1647901"/>
            <a:ext cx="8778239" cy="3832193"/>
          </a:xfrm>
          <a:prstGeom prst="rect">
            <a:avLst/>
          </a:prstGeom>
          <a:noFill/>
          <a:ln w="9525">
            <a:noFill/>
            <a:miter lim="800000"/>
            <a:headEnd/>
            <a:tailEnd/>
          </a:ln>
          <a:effectLst/>
        </p:spPr>
      </p:pic>
    </p:spTree>
    <p:extLst>
      <p:ext uri="{BB962C8B-B14F-4D97-AF65-F5344CB8AC3E}">
        <p14:creationId xmlns:p14="http://schemas.microsoft.com/office/powerpoint/2010/main" val="423009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42311" y="1326481"/>
            <a:ext cx="9194450" cy="3958121"/>
          </a:xfrm>
          <a:prstGeom prst="rect">
            <a:avLst/>
          </a:prstGeom>
          <a:noFill/>
          <a:ln w="9525">
            <a:noFill/>
            <a:miter lim="800000"/>
            <a:headEnd/>
            <a:tailEnd/>
          </a:ln>
          <a:effectLst/>
        </p:spPr>
      </p:pic>
    </p:spTree>
    <p:extLst>
      <p:ext uri="{BB962C8B-B14F-4D97-AF65-F5344CB8AC3E}">
        <p14:creationId xmlns:p14="http://schemas.microsoft.com/office/powerpoint/2010/main" val="321513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817418"/>
            <a:ext cx="9731230" cy="5204640"/>
          </a:xfrm>
        </p:spPr>
        <p:txBody>
          <a:bodyPr/>
          <a:lstStyle/>
          <a:p>
            <a:pPr marL="514350" indent="-514350">
              <a:buAutoNum type="romanLcPeriod" startAt="2"/>
            </a:pPr>
            <a:r>
              <a:rPr lang="en-IN" sz="2400" b="1" dirty="0">
                <a:latin typeface="Calibri" panose="020F0502020204030204" pitchFamily="34" charset="0"/>
                <a:cs typeface="Calibri" panose="020F0502020204030204" pitchFamily="34" charset="0"/>
              </a:rPr>
              <a:t>if-else statement: </a:t>
            </a:r>
            <a:r>
              <a:rPr lang="en-IN" sz="2000" dirty="0">
                <a:latin typeface="Calibri" panose="020F0502020204030204" pitchFamily="34" charset="0"/>
                <a:cs typeface="Calibri" panose="020F0502020204030204" pitchFamily="34" charset="0"/>
              </a:rPr>
              <a:t> it has two part(</a:t>
            </a:r>
            <a:r>
              <a:rPr lang="en-US" sz="2000" dirty="0">
                <a:latin typeface="Calibri" panose="020F0502020204030204" pitchFamily="34" charset="0"/>
                <a:cs typeface="Calibri" panose="020F0502020204030204" pitchFamily="34" charset="0"/>
              </a:rPr>
              <a:t> If and else) .The statements inside “if” block execute if a given condition is true, and the statements inside “else” block would execute if the condition is false.</a:t>
            </a:r>
            <a:br>
              <a:rPr lang="en-US"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We use the  </a:t>
            </a:r>
            <a:r>
              <a:rPr lang="en-IN" sz="2000" b="1" u="sng" dirty="0">
                <a:solidFill>
                  <a:srgbClr val="FF0000"/>
                </a:solidFill>
                <a:latin typeface="Calibri" panose="020F0502020204030204" pitchFamily="34" charset="0"/>
                <a:cs typeface="Calibri" panose="020F0502020204030204" pitchFamily="34" charset="0"/>
              </a:rPr>
              <a:t>if</a:t>
            </a:r>
            <a:r>
              <a:rPr lang="en-IN" sz="2000" dirty="0">
                <a:latin typeface="Calibri" panose="020F0502020204030204" pitchFamily="34" charset="0"/>
                <a:cs typeface="Calibri" panose="020F0502020204030204" pitchFamily="34" charset="0"/>
              </a:rPr>
              <a:t> and </a:t>
            </a:r>
            <a:r>
              <a:rPr lang="en-IN" sz="2000" b="1" u="sng" dirty="0">
                <a:solidFill>
                  <a:srgbClr val="FF0000"/>
                </a:solidFill>
                <a:latin typeface="Calibri" panose="020F0502020204030204" pitchFamily="34" charset="0"/>
                <a:cs typeface="Calibri" panose="020F0502020204030204" pitchFamily="34" charset="0"/>
              </a:rPr>
              <a:t>else</a:t>
            </a:r>
            <a:r>
              <a:rPr lang="en-IN" sz="2000" dirty="0">
                <a:latin typeface="Calibri" panose="020F0502020204030204" pitchFamily="34" charset="0"/>
                <a:cs typeface="Calibri" panose="020F0502020204030204" pitchFamily="34" charset="0"/>
              </a:rPr>
              <a:t> keyword.  </a:t>
            </a:r>
          </a:p>
          <a:p>
            <a:pPr marL="0" indent="0">
              <a:buNone/>
            </a:pP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Syntax-  </a:t>
            </a:r>
            <a:r>
              <a:rPr lang="en-US" sz="2000" b="1" dirty="0">
                <a:latin typeface="Calibri" panose="020F0502020204030204" pitchFamily="34" charset="0"/>
                <a:cs typeface="Calibri" panose="020F0502020204030204" pitchFamily="34" charset="0"/>
              </a:rPr>
              <a:t>if</a:t>
            </a:r>
            <a:r>
              <a:rPr lang="en-US" sz="2000" dirty="0">
                <a:latin typeface="Calibri" panose="020F0502020204030204" pitchFamily="34" charset="0"/>
                <a:cs typeface="Calibri" panose="020F0502020204030204" pitchFamily="34" charset="0"/>
              </a:rPr>
              <a:t>(condition) {    </a:t>
            </a:r>
          </a:p>
          <a:p>
            <a:pPr marL="0" indent="0">
              <a:buNone/>
            </a:pPr>
            <a:r>
              <a:rPr lang="en-US" sz="2000" dirty="0">
                <a:latin typeface="Calibri" panose="020F0502020204030204" pitchFamily="34" charset="0"/>
                <a:cs typeface="Calibri" panose="020F0502020204030204" pitchFamily="34" charset="0"/>
              </a:rPr>
              <a:t>                                statement 1; //  executes when given  condition is true   </a:t>
            </a:r>
          </a:p>
          <a:p>
            <a:pPr marL="0" indent="0">
              <a:buNone/>
            </a:pPr>
            <a:r>
              <a:rPr lang="en-US" sz="2000" dirty="0">
                <a:latin typeface="Calibri" panose="020F0502020204030204" pitchFamily="34" charset="0"/>
                <a:cs typeface="Calibri" panose="020F0502020204030204" pitchFamily="34" charset="0"/>
              </a:rPr>
              <a:t>                       }  </a:t>
            </a:r>
          </a:p>
          <a:p>
            <a:pPr marL="0" indent="0">
              <a:buNone/>
            </a:pPr>
            <a:r>
              <a:rPr lang="en-US" sz="2000" b="1" dirty="0">
                <a:latin typeface="Calibri" panose="020F0502020204030204" pitchFamily="34" charset="0"/>
                <a:cs typeface="Calibri" panose="020F0502020204030204" pitchFamily="34" charset="0"/>
              </a:rPr>
              <a:t>                       else</a:t>
            </a: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statement 2; //  executes when given  condition is false   </a:t>
            </a:r>
          </a:p>
          <a:p>
            <a:pPr marL="0" indent="0">
              <a:buNone/>
            </a:pPr>
            <a:r>
              <a:rPr lang="en-US" sz="2000" dirty="0">
                <a:latin typeface="Calibri" panose="020F0502020204030204" pitchFamily="34" charset="0"/>
                <a:cs typeface="Calibri" panose="020F0502020204030204" pitchFamily="34" charset="0"/>
              </a:rPr>
              <a:t>                        }  </a:t>
            </a:r>
          </a:p>
          <a:p>
            <a:pPr marL="0" indent="0">
              <a:buNone/>
            </a:pPr>
            <a:endParaRPr lang="en-IN" sz="2000" dirty="0">
              <a:latin typeface="Calibri" panose="020F0502020204030204" pitchFamily="34" charset="0"/>
              <a:cs typeface="Calibri" panose="020F0502020204030204" pitchFamily="34" charset="0"/>
            </a:endParaRPr>
          </a:p>
          <a:p>
            <a:pPr marL="0" indent="0">
              <a:buNone/>
            </a:pPr>
            <a:endParaRPr lang="en-IN" b="1" dirty="0"/>
          </a:p>
        </p:txBody>
      </p:sp>
    </p:spTree>
    <p:extLst>
      <p:ext uri="{BB962C8B-B14F-4D97-AF65-F5344CB8AC3E}">
        <p14:creationId xmlns:p14="http://schemas.microsoft.com/office/powerpoint/2010/main" val="3365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9527" y="595745"/>
            <a:ext cx="9592685" cy="5555673"/>
          </a:xfrm>
        </p:spPr>
        <p:txBody>
          <a:bodyPr>
            <a:normAutofit/>
          </a:bodyPr>
          <a:lstStyle/>
          <a:p>
            <a:pPr marL="0" indent="0">
              <a:buNone/>
            </a:pPr>
            <a:r>
              <a:rPr lang="en-US" sz="2000" dirty="0">
                <a:latin typeface="Calibri" panose="020F0502020204030204" pitchFamily="34" charset="0"/>
                <a:cs typeface="Calibri" panose="020F0502020204030204" pitchFamily="34" charset="0"/>
              </a:rPr>
              <a:t>Example -</a:t>
            </a:r>
            <a:endParaRPr lang="en-IN" sz="2000" dirty="0">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2"/>
          <a:srcRect/>
          <a:stretch>
            <a:fillRect/>
          </a:stretch>
        </p:blipFill>
        <p:spPr bwMode="auto">
          <a:xfrm>
            <a:off x="2296828" y="1019723"/>
            <a:ext cx="8591550" cy="5302250"/>
          </a:xfrm>
          <a:prstGeom prst="rect">
            <a:avLst/>
          </a:prstGeom>
          <a:noFill/>
          <a:ln w="9525">
            <a:noFill/>
            <a:miter lim="800000"/>
            <a:headEnd/>
            <a:tailEnd/>
          </a:ln>
          <a:effectLst/>
        </p:spPr>
      </p:pic>
    </p:spTree>
    <p:extLst>
      <p:ext uri="{BB962C8B-B14F-4D97-AF65-F5344CB8AC3E}">
        <p14:creationId xmlns:p14="http://schemas.microsoft.com/office/powerpoint/2010/main" val="10442048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3091</TotalTime>
  <Words>1463</Words>
  <Application>Microsoft Office PowerPoint</Application>
  <PresentationFormat>Widescreen</PresentationFormat>
  <Paragraphs>159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Wingdings</vt:lpstr>
      <vt:lpstr>Wingdings 3</vt:lpstr>
      <vt:lpstr>Wisp</vt:lpstr>
      <vt:lpstr>Control Flow Statements</vt:lpstr>
      <vt:lpstr>Control Flow Statements</vt:lpstr>
      <vt:lpstr>PowerPoint Presentation</vt:lpstr>
      <vt:lpstr>Decision-Making statements: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 Statements </vt:lpstr>
      <vt:lpstr>PowerPoint Presentation</vt:lpstr>
      <vt:lpstr>PowerPoint Presentation</vt:lpstr>
      <vt:lpstr>PowerPoint Presentation</vt:lpstr>
      <vt:lpstr>PowerPoint Presentation</vt:lpstr>
      <vt:lpstr>PowerPoint Presentation</vt:lpstr>
      <vt:lpstr>PowerPoint Presentation</vt:lpstr>
      <vt:lpstr>Jump Statements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Nishu Singh</dc:creator>
  <cp:lastModifiedBy>hp</cp:lastModifiedBy>
  <cp:revision>366</cp:revision>
  <dcterms:created xsi:type="dcterms:W3CDTF">2022-11-23T05:09:14Z</dcterms:created>
  <dcterms:modified xsi:type="dcterms:W3CDTF">2023-04-03T14:57:56Z</dcterms:modified>
</cp:coreProperties>
</file>